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sldIdLst>
    <p:sldId id="256" r:id="rId2"/>
    <p:sldId id="258" r:id="rId3"/>
    <p:sldId id="341" r:id="rId4"/>
    <p:sldId id="366" r:id="rId5"/>
    <p:sldId id="353" r:id="rId6"/>
    <p:sldId id="355" r:id="rId7"/>
    <p:sldId id="354" r:id="rId8"/>
    <p:sldId id="356" r:id="rId9"/>
    <p:sldId id="357" r:id="rId10"/>
    <p:sldId id="359" r:id="rId11"/>
    <p:sldId id="360" r:id="rId12"/>
    <p:sldId id="361" r:id="rId13"/>
    <p:sldId id="362" r:id="rId14"/>
    <p:sldId id="367" r:id="rId15"/>
    <p:sldId id="384" r:id="rId16"/>
    <p:sldId id="385" r:id="rId17"/>
    <p:sldId id="368" r:id="rId18"/>
    <p:sldId id="348" r:id="rId19"/>
    <p:sldId id="386" r:id="rId20"/>
    <p:sldId id="349" r:id="rId21"/>
    <p:sldId id="350" r:id="rId22"/>
    <p:sldId id="347" r:id="rId23"/>
    <p:sldId id="365" r:id="rId24"/>
    <p:sldId id="340" r:id="rId25"/>
    <p:sldId id="331" r:id="rId26"/>
    <p:sldId id="332" r:id="rId27"/>
    <p:sldId id="334" r:id="rId28"/>
    <p:sldId id="335" r:id="rId29"/>
    <p:sldId id="336" r:id="rId30"/>
    <p:sldId id="337" r:id="rId31"/>
    <p:sldId id="338" r:id="rId32"/>
    <p:sldId id="387" r:id="rId33"/>
    <p:sldId id="339" r:id="rId34"/>
    <p:sldId id="260" r:id="rId35"/>
    <p:sldId id="369" r:id="rId36"/>
    <p:sldId id="370" r:id="rId37"/>
    <p:sldId id="379" r:id="rId38"/>
    <p:sldId id="380" r:id="rId39"/>
    <p:sldId id="381" r:id="rId40"/>
    <p:sldId id="383" r:id="rId41"/>
    <p:sldId id="382" r:id="rId42"/>
    <p:sldId id="371" r:id="rId43"/>
    <p:sldId id="372" r:id="rId44"/>
    <p:sldId id="261" r:id="rId45"/>
    <p:sldId id="262" r:id="rId46"/>
    <p:sldId id="263" r:id="rId47"/>
    <p:sldId id="264" r:id="rId48"/>
    <p:sldId id="308" r:id="rId49"/>
    <p:sldId id="307"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1" r:id="rId64"/>
    <p:sldId id="282" r:id="rId65"/>
    <p:sldId id="283" r:id="rId66"/>
    <p:sldId id="284" r:id="rId67"/>
    <p:sldId id="285" r:id="rId68"/>
    <p:sldId id="325" r:id="rId69"/>
    <p:sldId id="293" r:id="rId70"/>
    <p:sldId id="294" r:id="rId71"/>
    <p:sldId id="295" r:id="rId72"/>
    <p:sldId id="296" r:id="rId73"/>
    <p:sldId id="297" r:id="rId74"/>
    <p:sldId id="298" r:id="rId75"/>
    <p:sldId id="299" r:id="rId76"/>
    <p:sldId id="300" r:id="rId77"/>
    <p:sldId id="301" r:id="rId78"/>
    <p:sldId id="303" r:id="rId79"/>
    <p:sldId id="304" r:id="rId80"/>
    <p:sldId id="326" r:id="rId81"/>
    <p:sldId id="388" r:id="rId82"/>
    <p:sldId id="305" r:id="rId83"/>
    <p:sldId id="306" r:id="rId84"/>
    <p:sldId id="322" r:id="rId8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snapToGrid="0" snapToObjects="1">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7.xml.rels><?xml version="1.0" encoding="UTF-8" standalone="yes"?>
<Relationships xmlns="http://schemas.openxmlformats.org/package/2006/relationships"><Relationship Id="rId1" Type="http://schemas.openxmlformats.org/officeDocument/2006/relationships/image" Target="../media/image15.jpg"/></Relationships>
</file>

<file path=ppt/diagrams/_rels/data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g"/></Relationships>
</file>

<file path=ppt/diagrams/_rels/data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image" Target="../media/image12.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45630-6C2F-4267-B8BA-DE6E8F285498}"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MX"/>
        </a:p>
      </dgm:t>
    </dgm:pt>
    <dgm:pt modelId="{8EA00BE6-8264-4EA7-A17F-25ECFEF2C5DE}">
      <dgm:prSet phldrT="[Texto]" custT="1"/>
      <dgm:spPr/>
      <dgm:t>
        <a:bodyPr/>
        <a:lstStyle/>
        <a:p>
          <a:r>
            <a:rPr lang="es-MX" sz="2000" dirty="0" smtClean="0">
              <a:latin typeface="Arial Narrow" pitchFamily="34" charset="0"/>
            </a:rPr>
            <a:t>I. Planeación</a:t>
          </a:r>
          <a:endParaRPr lang="es-MX" sz="2000" dirty="0">
            <a:latin typeface="Arial Narrow" pitchFamily="34" charset="0"/>
          </a:endParaRPr>
        </a:p>
      </dgm:t>
    </dgm:pt>
    <dgm:pt modelId="{4B7F14AC-7E3B-48E5-B320-285868A42B21}" type="parTrans" cxnId="{026CC16E-CD9A-4216-A1DA-9DC5F3FD3D66}">
      <dgm:prSet/>
      <dgm:spPr/>
      <dgm:t>
        <a:bodyPr/>
        <a:lstStyle/>
        <a:p>
          <a:endParaRPr lang="es-MX" sz="2000">
            <a:latin typeface="Arial Narrow" pitchFamily="34" charset="0"/>
          </a:endParaRPr>
        </a:p>
      </dgm:t>
    </dgm:pt>
    <dgm:pt modelId="{A1296D31-914B-4B99-9090-85EF852EEC54}" type="sibTrans" cxnId="{026CC16E-CD9A-4216-A1DA-9DC5F3FD3D66}">
      <dgm:prSet/>
      <dgm:spPr/>
      <dgm:t>
        <a:bodyPr/>
        <a:lstStyle/>
        <a:p>
          <a:endParaRPr lang="es-MX" sz="2000">
            <a:latin typeface="Arial Narrow" pitchFamily="34" charset="0"/>
          </a:endParaRPr>
        </a:p>
      </dgm:t>
    </dgm:pt>
    <dgm:pt modelId="{63FA9069-D87B-457B-B4B1-AA2B95C0D812}">
      <dgm:prSet phldrT="[Texto]" custT="1"/>
      <dgm:spPr/>
      <dgm:t>
        <a:bodyPr/>
        <a:lstStyle/>
        <a:p>
          <a:r>
            <a:rPr lang="es-MX" sz="2000" dirty="0" smtClean="0">
              <a:latin typeface="Arial Narrow" pitchFamily="34" charset="0"/>
            </a:rPr>
            <a:t>II. Ciclo Presupuestario </a:t>
          </a:r>
          <a:endParaRPr lang="es-MX" sz="2000" dirty="0">
            <a:latin typeface="Arial Narrow" pitchFamily="34" charset="0"/>
          </a:endParaRPr>
        </a:p>
      </dgm:t>
    </dgm:pt>
    <dgm:pt modelId="{C3B07055-180E-487C-AA16-8894E8EAC932}" type="parTrans" cxnId="{BD3316CB-8482-4FC5-8E47-A35D569FAEDA}">
      <dgm:prSet/>
      <dgm:spPr/>
      <dgm:t>
        <a:bodyPr/>
        <a:lstStyle/>
        <a:p>
          <a:endParaRPr lang="es-MX" sz="2000">
            <a:latin typeface="Arial Narrow" pitchFamily="34" charset="0"/>
          </a:endParaRPr>
        </a:p>
      </dgm:t>
    </dgm:pt>
    <dgm:pt modelId="{34BFD8A4-494F-465E-BC5A-06AB94DDC33A}" type="sibTrans" cxnId="{BD3316CB-8482-4FC5-8E47-A35D569FAEDA}">
      <dgm:prSet/>
      <dgm:spPr/>
      <dgm:t>
        <a:bodyPr/>
        <a:lstStyle/>
        <a:p>
          <a:endParaRPr lang="es-MX" sz="2000">
            <a:latin typeface="Arial Narrow" pitchFamily="34" charset="0"/>
          </a:endParaRPr>
        </a:p>
      </dgm:t>
    </dgm:pt>
    <dgm:pt modelId="{A607DBC6-EFBC-4F06-BF35-55A462F99A68}">
      <dgm:prSet phldrT="[Texto]" custT="1"/>
      <dgm:spPr/>
      <dgm:t>
        <a:bodyPr/>
        <a:lstStyle/>
        <a:p>
          <a:r>
            <a:rPr lang="es-MX" sz="2000" dirty="0" smtClean="0">
              <a:latin typeface="Arial Narrow" pitchFamily="34" charset="0"/>
            </a:rPr>
            <a:t>III. Gestión basada en  Resultados</a:t>
          </a:r>
          <a:endParaRPr lang="es-MX" sz="2000" dirty="0">
            <a:latin typeface="Arial Narrow" pitchFamily="34" charset="0"/>
          </a:endParaRPr>
        </a:p>
      </dgm:t>
    </dgm:pt>
    <dgm:pt modelId="{C09DB450-1BAE-4F2E-ABCD-2F9F2E583183}" type="parTrans" cxnId="{E61E5A8A-3703-435D-9592-35851D8D6F56}">
      <dgm:prSet/>
      <dgm:spPr/>
      <dgm:t>
        <a:bodyPr/>
        <a:lstStyle/>
        <a:p>
          <a:endParaRPr lang="es-MX" sz="2000">
            <a:latin typeface="Arial Narrow" pitchFamily="34" charset="0"/>
          </a:endParaRPr>
        </a:p>
      </dgm:t>
    </dgm:pt>
    <dgm:pt modelId="{D54954C3-BF60-42FA-970F-A59BE58A1024}" type="sibTrans" cxnId="{E61E5A8A-3703-435D-9592-35851D8D6F56}">
      <dgm:prSet/>
      <dgm:spPr/>
      <dgm:t>
        <a:bodyPr/>
        <a:lstStyle/>
        <a:p>
          <a:endParaRPr lang="es-MX" sz="2000">
            <a:latin typeface="Arial Narrow" pitchFamily="34" charset="0"/>
          </a:endParaRPr>
        </a:p>
      </dgm:t>
    </dgm:pt>
    <dgm:pt modelId="{406BB98C-DE2E-4F0D-9CAB-9916359E8262}">
      <dgm:prSet phldrT="[Texto]" custT="1"/>
      <dgm:spPr/>
      <dgm:t>
        <a:bodyPr/>
        <a:lstStyle/>
        <a:p>
          <a:r>
            <a:rPr lang="es-MX" sz="2000" dirty="0" smtClean="0">
              <a:latin typeface="Arial Narrow" pitchFamily="34" charset="0"/>
            </a:rPr>
            <a:t>IV. Indicadores de Desempeño</a:t>
          </a:r>
          <a:endParaRPr lang="es-MX" sz="2000" dirty="0">
            <a:latin typeface="Arial Narrow" pitchFamily="34" charset="0"/>
          </a:endParaRPr>
        </a:p>
      </dgm:t>
    </dgm:pt>
    <dgm:pt modelId="{769FBF64-AC29-4D2C-93DA-B26EA91F6275}" type="parTrans" cxnId="{335ED23E-1BBF-4BAB-B027-1D1B4460F11A}">
      <dgm:prSet/>
      <dgm:spPr/>
      <dgm:t>
        <a:bodyPr/>
        <a:lstStyle/>
        <a:p>
          <a:endParaRPr lang="es-MX" sz="2000">
            <a:latin typeface="Arial Narrow" pitchFamily="34" charset="0"/>
          </a:endParaRPr>
        </a:p>
      </dgm:t>
    </dgm:pt>
    <dgm:pt modelId="{FEFD817F-510D-46C8-B050-54620F9D22DE}" type="sibTrans" cxnId="{335ED23E-1BBF-4BAB-B027-1D1B4460F11A}">
      <dgm:prSet/>
      <dgm:spPr/>
      <dgm:t>
        <a:bodyPr/>
        <a:lstStyle/>
        <a:p>
          <a:endParaRPr lang="es-MX" sz="2000">
            <a:latin typeface="Arial Narrow" pitchFamily="34" charset="0"/>
          </a:endParaRPr>
        </a:p>
      </dgm:t>
    </dgm:pt>
    <dgm:pt modelId="{FF90E6D2-CCD4-4ED5-BC17-2712132072A5}">
      <dgm:prSet custT="1"/>
      <dgm:spPr/>
      <dgm:t>
        <a:bodyPr/>
        <a:lstStyle/>
        <a:p>
          <a:r>
            <a:rPr lang="es-MX" sz="2000" dirty="0" smtClean="0">
              <a:latin typeface="Arial Narrow" pitchFamily="34" charset="0"/>
            </a:rPr>
            <a:t>V. Ejemplos de indicadores</a:t>
          </a:r>
          <a:endParaRPr lang="es-MX" sz="2000" dirty="0">
            <a:latin typeface="Arial Narrow" pitchFamily="34" charset="0"/>
          </a:endParaRPr>
        </a:p>
      </dgm:t>
    </dgm:pt>
    <dgm:pt modelId="{653A0A85-48AB-4DDD-BDAB-6CCF06AF9DB9}" type="parTrans" cxnId="{A7DDD502-9BD1-4D89-99F8-70DF19AFD3A4}">
      <dgm:prSet/>
      <dgm:spPr/>
      <dgm:t>
        <a:bodyPr/>
        <a:lstStyle/>
        <a:p>
          <a:endParaRPr lang="es-MX" sz="2000">
            <a:latin typeface="Arial Narrow" pitchFamily="34" charset="0"/>
          </a:endParaRPr>
        </a:p>
      </dgm:t>
    </dgm:pt>
    <dgm:pt modelId="{824C1536-E5C9-4CE4-BA96-6F15450290CD}" type="sibTrans" cxnId="{A7DDD502-9BD1-4D89-99F8-70DF19AFD3A4}">
      <dgm:prSet/>
      <dgm:spPr/>
      <dgm:t>
        <a:bodyPr/>
        <a:lstStyle/>
        <a:p>
          <a:endParaRPr lang="es-MX" sz="2000">
            <a:latin typeface="Arial Narrow" pitchFamily="34" charset="0"/>
          </a:endParaRPr>
        </a:p>
      </dgm:t>
    </dgm:pt>
    <dgm:pt modelId="{1C0A5D6E-D192-4282-B41C-DF9AA95E29FF}" type="pres">
      <dgm:prSet presAssocID="{2CB45630-6C2F-4267-B8BA-DE6E8F285498}" presName="diagram" presStyleCnt="0">
        <dgm:presLayoutVars>
          <dgm:dir/>
          <dgm:resizeHandles val="exact"/>
        </dgm:presLayoutVars>
      </dgm:prSet>
      <dgm:spPr/>
      <dgm:t>
        <a:bodyPr/>
        <a:lstStyle/>
        <a:p>
          <a:endParaRPr lang="es-MX"/>
        </a:p>
      </dgm:t>
    </dgm:pt>
    <dgm:pt modelId="{3F4E4279-4274-4EB6-AA91-12F71FBA256E}" type="pres">
      <dgm:prSet presAssocID="{8EA00BE6-8264-4EA7-A17F-25ECFEF2C5DE}" presName="node" presStyleLbl="node1" presStyleIdx="0" presStyleCnt="5">
        <dgm:presLayoutVars>
          <dgm:bulletEnabled val="1"/>
        </dgm:presLayoutVars>
      </dgm:prSet>
      <dgm:spPr/>
      <dgm:t>
        <a:bodyPr/>
        <a:lstStyle/>
        <a:p>
          <a:endParaRPr lang="es-MX"/>
        </a:p>
      </dgm:t>
    </dgm:pt>
    <dgm:pt modelId="{6BBE1EC5-C542-4FD5-AE0F-EB734E322C25}" type="pres">
      <dgm:prSet presAssocID="{A1296D31-914B-4B99-9090-85EF852EEC54}" presName="sibTrans" presStyleCnt="0"/>
      <dgm:spPr/>
      <dgm:t>
        <a:bodyPr/>
        <a:lstStyle/>
        <a:p>
          <a:endParaRPr lang="es-MX"/>
        </a:p>
      </dgm:t>
    </dgm:pt>
    <dgm:pt modelId="{E918CC6A-2A74-4170-8FD9-937BD8995787}" type="pres">
      <dgm:prSet presAssocID="{63FA9069-D87B-457B-B4B1-AA2B95C0D812}" presName="node" presStyleLbl="node1" presStyleIdx="1" presStyleCnt="5">
        <dgm:presLayoutVars>
          <dgm:bulletEnabled val="1"/>
        </dgm:presLayoutVars>
      </dgm:prSet>
      <dgm:spPr/>
      <dgm:t>
        <a:bodyPr/>
        <a:lstStyle/>
        <a:p>
          <a:endParaRPr lang="es-MX"/>
        </a:p>
      </dgm:t>
    </dgm:pt>
    <dgm:pt modelId="{D572F261-8F74-4516-8AE4-1B2B27840923}" type="pres">
      <dgm:prSet presAssocID="{34BFD8A4-494F-465E-BC5A-06AB94DDC33A}" presName="sibTrans" presStyleCnt="0"/>
      <dgm:spPr/>
      <dgm:t>
        <a:bodyPr/>
        <a:lstStyle/>
        <a:p>
          <a:endParaRPr lang="es-MX"/>
        </a:p>
      </dgm:t>
    </dgm:pt>
    <dgm:pt modelId="{6186C0ED-BC4A-479E-86EA-35D4A5500A23}" type="pres">
      <dgm:prSet presAssocID="{A607DBC6-EFBC-4F06-BF35-55A462F99A68}" presName="node" presStyleLbl="node1" presStyleIdx="2" presStyleCnt="5">
        <dgm:presLayoutVars>
          <dgm:bulletEnabled val="1"/>
        </dgm:presLayoutVars>
      </dgm:prSet>
      <dgm:spPr/>
      <dgm:t>
        <a:bodyPr/>
        <a:lstStyle/>
        <a:p>
          <a:endParaRPr lang="es-MX"/>
        </a:p>
      </dgm:t>
    </dgm:pt>
    <dgm:pt modelId="{0FF84B62-D0E1-46AC-B5D3-B0715F1874D0}" type="pres">
      <dgm:prSet presAssocID="{D54954C3-BF60-42FA-970F-A59BE58A1024}" presName="sibTrans" presStyleCnt="0"/>
      <dgm:spPr/>
      <dgm:t>
        <a:bodyPr/>
        <a:lstStyle/>
        <a:p>
          <a:endParaRPr lang="es-MX"/>
        </a:p>
      </dgm:t>
    </dgm:pt>
    <dgm:pt modelId="{95671B43-337D-43C8-8468-CC97E4E69A11}" type="pres">
      <dgm:prSet presAssocID="{406BB98C-DE2E-4F0D-9CAB-9916359E8262}" presName="node" presStyleLbl="node1" presStyleIdx="3" presStyleCnt="5">
        <dgm:presLayoutVars>
          <dgm:bulletEnabled val="1"/>
        </dgm:presLayoutVars>
      </dgm:prSet>
      <dgm:spPr/>
      <dgm:t>
        <a:bodyPr/>
        <a:lstStyle/>
        <a:p>
          <a:endParaRPr lang="es-MX"/>
        </a:p>
      </dgm:t>
    </dgm:pt>
    <dgm:pt modelId="{9576DEE3-1EE2-4F48-8F90-CA3D4AFDEFA9}" type="pres">
      <dgm:prSet presAssocID="{FEFD817F-510D-46C8-B050-54620F9D22DE}" presName="sibTrans" presStyleCnt="0"/>
      <dgm:spPr/>
      <dgm:t>
        <a:bodyPr/>
        <a:lstStyle/>
        <a:p>
          <a:endParaRPr lang="es-MX"/>
        </a:p>
      </dgm:t>
    </dgm:pt>
    <dgm:pt modelId="{7B8B3D60-1DED-4884-BB89-1BBA436B4A2D}" type="pres">
      <dgm:prSet presAssocID="{FF90E6D2-CCD4-4ED5-BC17-2712132072A5}" presName="node" presStyleLbl="node1" presStyleIdx="4" presStyleCnt="5">
        <dgm:presLayoutVars>
          <dgm:bulletEnabled val="1"/>
        </dgm:presLayoutVars>
      </dgm:prSet>
      <dgm:spPr/>
      <dgm:t>
        <a:bodyPr/>
        <a:lstStyle/>
        <a:p>
          <a:endParaRPr lang="es-MX"/>
        </a:p>
      </dgm:t>
    </dgm:pt>
  </dgm:ptLst>
  <dgm:cxnLst>
    <dgm:cxn modelId="{1E82D63E-BC4C-40DB-814D-B22547B8D573}" type="presOf" srcId="{A607DBC6-EFBC-4F06-BF35-55A462F99A68}" destId="{6186C0ED-BC4A-479E-86EA-35D4A5500A23}" srcOrd="0" destOrd="0" presId="urn:microsoft.com/office/officeart/2005/8/layout/default"/>
    <dgm:cxn modelId="{E61E5A8A-3703-435D-9592-35851D8D6F56}" srcId="{2CB45630-6C2F-4267-B8BA-DE6E8F285498}" destId="{A607DBC6-EFBC-4F06-BF35-55A462F99A68}" srcOrd="2" destOrd="0" parTransId="{C09DB450-1BAE-4F2E-ABCD-2F9F2E583183}" sibTransId="{D54954C3-BF60-42FA-970F-A59BE58A1024}"/>
    <dgm:cxn modelId="{026CC16E-CD9A-4216-A1DA-9DC5F3FD3D66}" srcId="{2CB45630-6C2F-4267-B8BA-DE6E8F285498}" destId="{8EA00BE6-8264-4EA7-A17F-25ECFEF2C5DE}" srcOrd="0" destOrd="0" parTransId="{4B7F14AC-7E3B-48E5-B320-285868A42B21}" sibTransId="{A1296D31-914B-4B99-9090-85EF852EEC54}"/>
    <dgm:cxn modelId="{BD3316CB-8482-4FC5-8E47-A35D569FAEDA}" srcId="{2CB45630-6C2F-4267-B8BA-DE6E8F285498}" destId="{63FA9069-D87B-457B-B4B1-AA2B95C0D812}" srcOrd="1" destOrd="0" parTransId="{C3B07055-180E-487C-AA16-8894E8EAC932}" sibTransId="{34BFD8A4-494F-465E-BC5A-06AB94DDC33A}"/>
    <dgm:cxn modelId="{C110C9B4-20BA-435D-8997-67CE920B31EE}" type="presOf" srcId="{406BB98C-DE2E-4F0D-9CAB-9916359E8262}" destId="{95671B43-337D-43C8-8468-CC97E4E69A11}" srcOrd="0" destOrd="0" presId="urn:microsoft.com/office/officeart/2005/8/layout/default"/>
    <dgm:cxn modelId="{AE2DD317-C392-4E18-9D5F-1A4ED8861F1D}" type="presOf" srcId="{63FA9069-D87B-457B-B4B1-AA2B95C0D812}" destId="{E918CC6A-2A74-4170-8FD9-937BD8995787}" srcOrd="0" destOrd="0" presId="urn:microsoft.com/office/officeart/2005/8/layout/default"/>
    <dgm:cxn modelId="{A7DDD502-9BD1-4D89-99F8-70DF19AFD3A4}" srcId="{2CB45630-6C2F-4267-B8BA-DE6E8F285498}" destId="{FF90E6D2-CCD4-4ED5-BC17-2712132072A5}" srcOrd="4" destOrd="0" parTransId="{653A0A85-48AB-4DDD-BDAB-6CCF06AF9DB9}" sibTransId="{824C1536-E5C9-4CE4-BA96-6F15450290CD}"/>
    <dgm:cxn modelId="{289F7042-9C26-4FBE-8935-C4ECBDF73A64}" type="presOf" srcId="{FF90E6D2-CCD4-4ED5-BC17-2712132072A5}" destId="{7B8B3D60-1DED-4884-BB89-1BBA436B4A2D}" srcOrd="0" destOrd="0" presId="urn:microsoft.com/office/officeart/2005/8/layout/default"/>
    <dgm:cxn modelId="{0B6F68E2-E7EB-4B3B-8E64-A1FC75F8E0D9}" type="presOf" srcId="{8EA00BE6-8264-4EA7-A17F-25ECFEF2C5DE}" destId="{3F4E4279-4274-4EB6-AA91-12F71FBA256E}" srcOrd="0" destOrd="0" presId="urn:microsoft.com/office/officeart/2005/8/layout/default"/>
    <dgm:cxn modelId="{A2EFE972-5899-48E5-B4B5-C200CCA82BC4}" type="presOf" srcId="{2CB45630-6C2F-4267-B8BA-DE6E8F285498}" destId="{1C0A5D6E-D192-4282-B41C-DF9AA95E29FF}" srcOrd="0" destOrd="0" presId="urn:microsoft.com/office/officeart/2005/8/layout/default"/>
    <dgm:cxn modelId="{335ED23E-1BBF-4BAB-B027-1D1B4460F11A}" srcId="{2CB45630-6C2F-4267-B8BA-DE6E8F285498}" destId="{406BB98C-DE2E-4F0D-9CAB-9916359E8262}" srcOrd="3" destOrd="0" parTransId="{769FBF64-AC29-4D2C-93DA-B26EA91F6275}" sibTransId="{FEFD817F-510D-46C8-B050-54620F9D22DE}"/>
    <dgm:cxn modelId="{6FA30CA0-8D70-492E-9493-0EA21782E3C4}" type="presParOf" srcId="{1C0A5D6E-D192-4282-B41C-DF9AA95E29FF}" destId="{3F4E4279-4274-4EB6-AA91-12F71FBA256E}" srcOrd="0" destOrd="0" presId="urn:microsoft.com/office/officeart/2005/8/layout/default"/>
    <dgm:cxn modelId="{180E3338-6EF7-4DCF-A77B-3A8B61FC39E5}" type="presParOf" srcId="{1C0A5D6E-D192-4282-B41C-DF9AA95E29FF}" destId="{6BBE1EC5-C542-4FD5-AE0F-EB734E322C25}" srcOrd="1" destOrd="0" presId="urn:microsoft.com/office/officeart/2005/8/layout/default"/>
    <dgm:cxn modelId="{8319CCA5-2983-4990-9AD6-A3498BDDB136}" type="presParOf" srcId="{1C0A5D6E-D192-4282-B41C-DF9AA95E29FF}" destId="{E918CC6A-2A74-4170-8FD9-937BD8995787}" srcOrd="2" destOrd="0" presId="urn:microsoft.com/office/officeart/2005/8/layout/default"/>
    <dgm:cxn modelId="{524324D0-951E-4250-99CE-4B749BF2BD36}" type="presParOf" srcId="{1C0A5D6E-D192-4282-B41C-DF9AA95E29FF}" destId="{D572F261-8F74-4516-8AE4-1B2B27840923}" srcOrd="3" destOrd="0" presId="urn:microsoft.com/office/officeart/2005/8/layout/default"/>
    <dgm:cxn modelId="{26D37C22-8C00-4DF4-8A87-5ABCEC6BD5AB}" type="presParOf" srcId="{1C0A5D6E-D192-4282-B41C-DF9AA95E29FF}" destId="{6186C0ED-BC4A-479E-86EA-35D4A5500A23}" srcOrd="4" destOrd="0" presId="urn:microsoft.com/office/officeart/2005/8/layout/default"/>
    <dgm:cxn modelId="{0CCA1CAC-624C-4A9C-BD81-E4B87C022723}" type="presParOf" srcId="{1C0A5D6E-D192-4282-B41C-DF9AA95E29FF}" destId="{0FF84B62-D0E1-46AC-B5D3-B0715F1874D0}" srcOrd="5" destOrd="0" presId="urn:microsoft.com/office/officeart/2005/8/layout/default"/>
    <dgm:cxn modelId="{4A2FB78C-C6E5-4BDD-9EA3-BF3C48D31647}" type="presParOf" srcId="{1C0A5D6E-D192-4282-B41C-DF9AA95E29FF}" destId="{95671B43-337D-43C8-8468-CC97E4E69A11}" srcOrd="6" destOrd="0" presId="urn:microsoft.com/office/officeart/2005/8/layout/default"/>
    <dgm:cxn modelId="{CDA04B95-0C58-427B-9DA3-9A4D6F5F8761}" type="presParOf" srcId="{1C0A5D6E-D192-4282-B41C-DF9AA95E29FF}" destId="{9576DEE3-1EE2-4F48-8F90-CA3D4AFDEFA9}" srcOrd="7" destOrd="0" presId="urn:microsoft.com/office/officeart/2005/8/layout/default"/>
    <dgm:cxn modelId="{6DB33E92-0FE3-4197-9128-9740A29DDFF1}" type="presParOf" srcId="{1C0A5D6E-D192-4282-B41C-DF9AA95E29FF}" destId="{7B8B3D60-1DED-4884-BB89-1BBA436B4A2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9075C7-C3F3-48BD-B839-06DB6693D723}" type="doc">
      <dgm:prSet loTypeId="urn:microsoft.com/office/officeart/2005/8/layout/default#2" loCatId="list" qsTypeId="urn:microsoft.com/office/officeart/2005/8/quickstyle/simple1" qsCatId="simple" csTypeId="urn:microsoft.com/office/officeart/2005/8/colors/accent1_1" csCatId="accent1" phldr="1"/>
      <dgm:spPr/>
      <dgm:t>
        <a:bodyPr/>
        <a:lstStyle/>
        <a:p>
          <a:endParaRPr lang="es-MX"/>
        </a:p>
      </dgm:t>
    </dgm:pt>
    <dgm:pt modelId="{47CD7748-09FA-4BEB-9185-A54C268289ED}">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1400" dirty="0" smtClean="0">
              <a:latin typeface="Arial Narrow" pitchFamily="34" charset="0"/>
            </a:rPr>
            <a:t>1.- Establecer con claridad los objetivos de los programas presupuestarios y su alineación con los objetivos de la planeación nacional y sectorial</a:t>
          </a:r>
          <a:endParaRPr lang="es-MX" sz="1400" dirty="0">
            <a:latin typeface="Arial Narrow" pitchFamily="34" charset="0"/>
          </a:endParaRPr>
        </a:p>
      </dgm:t>
    </dgm:pt>
    <dgm:pt modelId="{FF2E91B1-7530-46BF-8216-ABA57AA8D8D7}" type="parTrans" cxnId="{7945C7D5-763D-4A79-964F-59B1022583E8}">
      <dgm:prSet/>
      <dgm:spPr/>
      <dgm:t>
        <a:bodyPr/>
        <a:lstStyle/>
        <a:p>
          <a:endParaRPr lang="es-MX" sz="1400">
            <a:latin typeface="Arial Narrow" pitchFamily="34" charset="0"/>
          </a:endParaRPr>
        </a:p>
      </dgm:t>
    </dgm:pt>
    <dgm:pt modelId="{CF0F69FC-1904-4997-A944-1CC5440646EF}" type="sibTrans" cxnId="{7945C7D5-763D-4A79-964F-59B1022583E8}">
      <dgm:prSet/>
      <dgm:spPr/>
      <dgm:t>
        <a:bodyPr/>
        <a:lstStyle/>
        <a:p>
          <a:endParaRPr lang="es-MX" sz="1400">
            <a:latin typeface="Arial Narrow" pitchFamily="34" charset="0"/>
          </a:endParaRPr>
        </a:p>
      </dgm:t>
    </dgm:pt>
    <dgm:pt modelId="{1615A4F9-F9D4-4B63-8DDE-331DC4525035}">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1400" dirty="0" smtClean="0">
              <a:latin typeface="Arial Narrow" pitchFamily="34" charset="0"/>
            </a:rPr>
            <a:t>2.- Incorporar los indicadores que miden los objetivos y resultados esperados y que son también un referente en el seguimiento y evaluación;</a:t>
          </a:r>
          <a:endParaRPr lang="es-MX" sz="1400" dirty="0">
            <a:latin typeface="Arial Narrow" pitchFamily="34" charset="0"/>
          </a:endParaRPr>
        </a:p>
      </dgm:t>
    </dgm:pt>
    <dgm:pt modelId="{E9FFC76B-02A5-47B4-A0A2-E302DBE64279}" type="parTrans" cxnId="{7B176DDD-719A-4DDD-9EAC-083B2C41200A}">
      <dgm:prSet/>
      <dgm:spPr/>
      <dgm:t>
        <a:bodyPr/>
        <a:lstStyle/>
        <a:p>
          <a:endParaRPr lang="es-MX" sz="1400">
            <a:latin typeface="Arial Narrow" pitchFamily="34" charset="0"/>
          </a:endParaRPr>
        </a:p>
      </dgm:t>
    </dgm:pt>
    <dgm:pt modelId="{E3487135-A472-473B-A1BD-3F57468C594E}" type="sibTrans" cxnId="{7B176DDD-719A-4DDD-9EAC-083B2C41200A}">
      <dgm:prSet/>
      <dgm:spPr/>
      <dgm:t>
        <a:bodyPr/>
        <a:lstStyle/>
        <a:p>
          <a:endParaRPr lang="es-MX" sz="1400">
            <a:latin typeface="Arial Narrow" pitchFamily="34" charset="0"/>
          </a:endParaRPr>
        </a:p>
      </dgm:t>
    </dgm:pt>
    <dgm:pt modelId="{879B85C2-0FF0-49E5-8791-B3956D6A89CB}">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1400" dirty="0" smtClean="0">
              <a:latin typeface="Arial Narrow" pitchFamily="34" charset="0"/>
            </a:rPr>
            <a:t>3.- Identifica los medios para obtener y verificar la información de los indicadores</a:t>
          </a:r>
          <a:endParaRPr lang="es-MX" sz="1400" dirty="0">
            <a:latin typeface="Arial Narrow" pitchFamily="34" charset="0"/>
          </a:endParaRPr>
        </a:p>
      </dgm:t>
    </dgm:pt>
    <dgm:pt modelId="{C6DE29DF-0B8D-4BF6-8861-B697358158F0}" type="parTrans" cxnId="{FFFA29B7-DFF8-4610-B3C5-76E01A5E9E68}">
      <dgm:prSet/>
      <dgm:spPr/>
      <dgm:t>
        <a:bodyPr/>
        <a:lstStyle/>
        <a:p>
          <a:endParaRPr lang="es-MX" sz="1400">
            <a:latin typeface="Arial Narrow" pitchFamily="34" charset="0"/>
          </a:endParaRPr>
        </a:p>
      </dgm:t>
    </dgm:pt>
    <dgm:pt modelId="{50AAC494-6545-4B5E-9A80-BB49AE147C95}" type="sibTrans" cxnId="{FFFA29B7-DFF8-4610-B3C5-76E01A5E9E68}">
      <dgm:prSet/>
      <dgm:spPr/>
      <dgm:t>
        <a:bodyPr/>
        <a:lstStyle/>
        <a:p>
          <a:endParaRPr lang="es-MX" sz="1400">
            <a:latin typeface="Arial Narrow" pitchFamily="34" charset="0"/>
          </a:endParaRPr>
        </a:p>
      </dgm:t>
    </dgm:pt>
    <dgm:pt modelId="{EAEEEB4B-2155-4DED-A841-1C86A7FCB622}">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1400" dirty="0" smtClean="0">
              <a:latin typeface="Arial Narrow" pitchFamily="34" charset="0"/>
            </a:rPr>
            <a:t>4.- Describe los bienes y servicios que entrega el programa a la sociedad, para cumplir su objetivo, así como las actividades e insumos para producirlos; </a:t>
          </a:r>
          <a:endParaRPr lang="es-MX" sz="1400" dirty="0">
            <a:latin typeface="Arial Narrow" pitchFamily="34" charset="0"/>
          </a:endParaRPr>
        </a:p>
      </dgm:t>
    </dgm:pt>
    <dgm:pt modelId="{02CE788C-E41C-4E53-AE97-AA85DB58C6E3}" type="parTrans" cxnId="{196B5F30-AEA2-4926-B932-CDBC23AE8E7B}">
      <dgm:prSet/>
      <dgm:spPr/>
      <dgm:t>
        <a:bodyPr/>
        <a:lstStyle/>
        <a:p>
          <a:endParaRPr lang="es-MX" sz="1400">
            <a:latin typeface="Arial Narrow" pitchFamily="34" charset="0"/>
          </a:endParaRPr>
        </a:p>
      </dgm:t>
    </dgm:pt>
    <dgm:pt modelId="{9F289A14-F415-4796-B240-670824A2E9ED}" type="sibTrans" cxnId="{196B5F30-AEA2-4926-B932-CDBC23AE8E7B}">
      <dgm:prSet/>
      <dgm:spPr/>
      <dgm:t>
        <a:bodyPr/>
        <a:lstStyle/>
        <a:p>
          <a:endParaRPr lang="es-MX" sz="1400">
            <a:latin typeface="Arial Narrow" pitchFamily="34" charset="0"/>
          </a:endParaRPr>
        </a:p>
      </dgm:t>
    </dgm:pt>
    <dgm:pt modelId="{E1F84AB7-D626-45A2-ACB4-FB5A2A61379D}">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1400" dirty="0" smtClean="0">
              <a:latin typeface="Arial Narrow" pitchFamily="34" charset="0"/>
            </a:rPr>
            <a:t>5.- Incluye supuestos sobre los riesgos y contingencias que pueden afectar el desempeño del programa</a:t>
          </a:r>
          <a:endParaRPr lang="es-MX" sz="1400" dirty="0">
            <a:latin typeface="Arial Narrow" pitchFamily="34" charset="0"/>
          </a:endParaRPr>
        </a:p>
      </dgm:t>
    </dgm:pt>
    <dgm:pt modelId="{89357EE1-D8E9-47AB-8BC6-E066A4B9F267}" type="parTrans" cxnId="{EA70FB04-BFBF-449F-AFE5-60B2E2B73182}">
      <dgm:prSet/>
      <dgm:spPr/>
      <dgm:t>
        <a:bodyPr/>
        <a:lstStyle/>
        <a:p>
          <a:endParaRPr lang="es-MX" sz="1400">
            <a:latin typeface="Arial Narrow" pitchFamily="34" charset="0"/>
          </a:endParaRPr>
        </a:p>
      </dgm:t>
    </dgm:pt>
    <dgm:pt modelId="{D2A5FD5F-9016-440F-BD71-DCF6AF7F8867}" type="sibTrans" cxnId="{EA70FB04-BFBF-449F-AFE5-60B2E2B73182}">
      <dgm:prSet/>
      <dgm:spPr/>
      <dgm:t>
        <a:bodyPr/>
        <a:lstStyle/>
        <a:p>
          <a:endParaRPr lang="es-MX" sz="1400">
            <a:latin typeface="Arial Narrow" pitchFamily="34" charset="0"/>
          </a:endParaRPr>
        </a:p>
      </dgm:t>
    </dgm:pt>
    <dgm:pt modelId="{33BC5B23-948A-408E-B29B-941BA3A5213F}" type="pres">
      <dgm:prSet presAssocID="{5F9075C7-C3F3-48BD-B839-06DB6693D723}" presName="diagram" presStyleCnt="0">
        <dgm:presLayoutVars>
          <dgm:dir/>
          <dgm:resizeHandles val="exact"/>
        </dgm:presLayoutVars>
      </dgm:prSet>
      <dgm:spPr/>
      <dgm:t>
        <a:bodyPr/>
        <a:lstStyle/>
        <a:p>
          <a:endParaRPr lang="es-MX"/>
        </a:p>
      </dgm:t>
    </dgm:pt>
    <dgm:pt modelId="{0646C14A-C0AC-433C-84F3-2F564B2D3D75}" type="pres">
      <dgm:prSet presAssocID="{47CD7748-09FA-4BEB-9185-A54C268289ED}" presName="node" presStyleLbl="node1" presStyleIdx="0" presStyleCnt="5">
        <dgm:presLayoutVars>
          <dgm:bulletEnabled val="1"/>
        </dgm:presLayoutVars>
      </dgm:prSet>
      <dgm:spPr/>
      <dgm:t>
        <a:bodyPr/>
        <a:lstStyle/>
        <a:p>
          <a:endParaRPr lang="es-MX"/>
        </a:p>
      </dgm:t>
    </dgm:pt>
    <dgm:pt modelId="{987E7378-C5EE-423C-A0D9-69C9E043B74B}" type="pres">
      <dgm:prSet presAssocID="{CF0F69FC-1904-4997-A944-1CC5440646EF}" presName="sibTrans" presStyleCnt="0"/>
      <dgm:spPr/>
    </dgm:pt>
    <dgm:pt modelId="{3F039E14-0BA8-4F0B-8056-0B84C6EB772A}" type="pres">
      <dgm:prSet presAssocID="{1615A4F9-F9D4-4B63-8DDE-331DC4525035}" presName="node" presStyleLbl="node1" presStyleIdx="1" presStyleCnt="5">
        <dgm:presLayoutVars>
          <dgm:bulletEnabled val="1"/>
        </dgm:presLayoutVars>
      </dgm:prSet>
      <dgm:spPr/>
      <dgm:t>
        <a:bodyPr/>
        <a:lstStyle/>
        <a:p>
          <a:endParaRPr lang="es-MX"/>
        </a:p>
      </dgm:t>
    </dgm:pt>
    <dgm:pt modelId="{754881D9-0C82-4F6C-859C-24C30B52C8A2}" type="pres">
      <dgm:prSet presAssocID="{E3487135-A472-473B-A1BD-3F57468C594E}" presName="sibTrans" presStyleCnt="0"/>
      <dgm:spPr/>
    </dgm:pt>
    <dgm:pt modelId="{F5326039-AAB4-41B3-9964-099ACB740544}" type="pres">
      <dgm:prSet presAssocID="{879B85C2-0FF0-49E5-8791-B3956D6A89CB}" presName="node" presStyleLbl="node1" presStyleIdx="2" presStyleCnt="5">
        <dgm:presLayoutVars>
          <dgm:bulletEnabled val="1"/>
        </dgm:presLayoutVars>
      </dgm:prSet>
      <dgm:spPr/>
      <dgm:t>
        <a:bodyPr/>
        <a:lstStyle/>
        <a:p>
          <a:endParaRPr lang="es-MX"/>
        </a:p>
      </dgm:t>
    </dgm:pt>
    <dgm:pt modelId="{B73649AD-62A1-4A71-8C66-35C5CD9E9CF4}" type="pres">
      <dgm:prSet presAssocID="{50AAC494-6545-4B5E-9A80-BB49AE147C95}" presName="sibTrans" presStyleCnt="0"/>
      <dgm:spPr/>
    </dgm:pt>
    <dgm:pt modelId="{BEADA596-55B2-44D5-842C-BFC2E82EE2F5}" type="pres">
      <dgm:prSet presAssocID="{EAEEEB4B-2155-4DED-A841-1C86A7FCB622}" presName="node" presStyleLbl="node1" presStyleIdx="3" presStyleCnt="5">
        <dgm:presLayoutVars>
          <dgm:bulletEnabled val="1"/>
        </dgm:presLayoutVars>
      </dgm:prSet>
      <dgm:spPr/>
      <dgm:t>
        <a:bodyPr/>
        <a:lstStyle/>
        <a:p>
          <a:endParaRPr lang="es-MX"/>
        </a:p>
      </dgm:t>
    </dgm:pt>
    <dgm:pt modelId="{38C2BDBD-B43D-4F73-9A58-2357781B8489}" type="pres">
      <dgm:prSet presAssocID="{9F289A14-F415-4796-B240-670824A2E9ED}" presName="sibTrans" presStyleCnt="0"/>
      <dgm:spPr/>
    </dgm:pt>
    <dgm:pt modelId="{B01F0615-94F8-44B0-8AA7-C6386E175271}" type="pres">
      <dgm:prSet presAssocID="{E1F84AB7-D626-45A2-ACB4-FB5A2A61379D}" presName="node" presStyleLbl="node1" presStyleIdx="4" presStyleCnt="5">
        <dgm:presLayoutVars>
          <dgm:bulletEnabled val="1"/>
        </dgm:presLayoutVars>
      </dgm:prSet>
      <dgm:spPr/>
      <dgm:t>
        <a:bodyPr/>
        <a:lstStyle/>
        <a:p>
          <a:endParaRPr lang="es-MX"/>
        </a:p>
      </dgm:t>
    </dgm:pt>
  </dgm:ptLst>
  <dgm:cxnLst>
    <dgm:cxn modelId="{196B5F30-AEA2-4926-B932-CDBC23AE8E7B}" srcId="{5F9075C7-C3F3-48BD-B839-06DB6693D723}" destId="{EAEEEB4B-2155-4DED-A841-1C86A7FCB622}" srcOrd="3" destOrd="0" parTransId="{02CE788C-E41C-4E53-AE97-AA85DB58C6E3}" sibTransId="{9F289A14-F415-4796-B240-670824A2E9ED}"/>
    <dgm:cxn modelId="{2CB24CDF-0C5C-43E6-8F81-AA3277F6325F}" type="presOf" srcId="{5F9075C7-C3F3-48BD-B839-06DB6693D723}" destId="{33BC5B23-948A-408E-B29B-941BA3A5213F}" srcOrd="0" destOrd="0" presId="urn:microsoft.com/office/officeart/2005/8/layout/default#2"/>
    <dgm:cxn modelId="{FFFA29B7-DFF8-4610-B3C5-76E01A5E9E68}" srcId="{5F9075C7-C3F3-48BD-B839-06DB6693D723}" destId="{879B85C2-0FF0-49E5-8791-B3956D6A89CB}" srcOrd="2" destOrd="0" parTransId="{C6DE29DF-0B8D-4BF6-8861-B697358158F0}" sibTransId="{50AAC494-6545-4B5E-9A80-BB49AE147C95}"/>
    <dgm:cxn modelId="{BA759A32-BA59-479F-AC96-2F2DFCD1DF1A}" type="presOf" srcId="{879B85C2-0FF0-49E5-8791-B3956D6A89CB}" destId="{F5326039-AAB4-41B3-9964-099ACB740544}" srcOrd="0" destOrd="0" presId="urn:microsoft.com/office/officeart/2005/8/layout/default#2"/>
    <dgm:cxn modelId="{EA70FB04-BFBF-449F-AFE5-60B2E2B73182}" srcId="{5F9075C7-C3F3-48BD-B839-06DB6693D723}" destId="{E1F84AB7-D626-45A2-ACB4-FB5A2A61379D}" srcOrd="4" destOrd="0" parTransId="{89357EE1-D8E9-47AB-8BC6-E066A4B9F267}" sibTransId="{D2A5FD5F-9016-440F-BD71-DCF6AF7F8867}"/>
    <dgm:cxn modelId="{7B176DDD-719A-4DDD-9EAC-083B2C41200A}" srcId="{5F9075C7-C3F3-48BD-B839-06DB6693D723}" destId="{1615A4F9-F9D4-4B63-8DDE-331DC4525035}" srcOrd="1" destOrd="0" parTransId="{E9FFC76B-02A5-47B4-A0A2-E302DBE64279}" sibTransId="{E3487135-A472-473B-A1BD-3F57468C594E}"/>
    <dgm:cxn modelId="{90FC7E22-EA17-47C7-96AE-13FEB5205E95}" type="presOf" srcId="{47CD7748-09FA-4BEB-9185-A54C268289ED}" destId="{0646C14A-C0AC-433C-84F3-2F564B2D3D75}" srcOrd="0" destOrd="0" presId="urn:microsoft.com/office/officeart/2005/8/layout/default#2"/>
    <dgm:cxn modelId="{7945C7D5-763D-4A79-964F-59B1022583E8}" srcId="{5F9075C7-C3F3-48BD-B839-06DB6693D723}" destId="{47CD7748-09FA-4BEB-9185-A54C268289ED}" srcOrd="0" destOrd="0" parTransId="{FF2E91B1-7530-46BF-8216-ABA57AA8D8D7}" sibTransId="{CF0F69FC-1904-4997-A944-1CC5440646EF}"/>
    <dgm:cxn modelId="{F4E861D6-660E-4D09-B644-351CBA2BD12F}" type="presOf" srcId="{1615A4F9-F9D4-4B63-8DDE-331DC4525035}" destId="{3F039E14-0BA8-4F0B-8056-0B84C6EB772A}" srcOrd="0" destOrd="0" presId="urn:microsoft.com/office/officeart/2005/8/layout/default#2"/>
    <dgm:cxn modelId="{A8FDBF69-505E-44E7-AE77-227444A5D9C1}" type="presOf" srcId="{E1F84AB7-D626-45A2-ACB4-FB5A2A61379D}" destId="{B01F0615-94F8-44B0-8AA7-C6386E175271}" srcOrd="0" destOrd="0" presId="urn:microsoft.com/office/officeart/2005/8/layout/default#2"/>
    <dgm:cxn modelId="{8106C6EE-2F2C-4120-9CA8-AA3AAE24CAFD}" type="presOf" srcId="{EAEEEB4B-2155-4DED-A841-1C86A7FCB622}" destId="{BEADA596-55B2-44D5-842C-BFC2E82EE2F5}" srcOrd="0" destOrd="0" presId="urn:microsoft.com/office/officeart/2005/8/layout/default#2"/>
    <dgm:cxn modelId="{DF47870D-133A-4B2B-A7D7-12F709DB7B67}" type="presParOf" srcId="{33BC5B23-948A-408E-B29B-941BA3A5213F}" destId="{0646C14A-C0AC-433C-84F3-2F564B2D3D75}" srcOrd="0" destOrd="0" presId="urn:microsoft.com/office/officeart/2005/8/layout/default#2"/>
    <dgm:cxn modelId="{56BBB803-1902-48B6-A96E-178BDDCB6F61}" type="presParOf" srcId="{33BC5B23-948A-408E-B29B-941BA3A5213F}" destId="{987E7378-C5EE-423C-A0D9-69C9E043B74B}" srcOrd="1" destOrd="0" presId="urn:microsoft.com/office/officeart/2005/8/layout/default#2"/>
    <dgm:cxn modelId="{28784AB3-859E-4C2C-A736-1E5736520588}" type="presParOf" srcId="{33BC5B23-948A-408E-B29B-941BA3A5213F}" destId="{3F039E14-0BA8-4F0B-8056-0B84C6EB772A}" srcOrd="2" destOrd="0" presId="urn:microsoft.com/office/officeart/2005/8/layout/default#2"/>
    <dgm:cxn modelId="{457123AF-C3D0-410A-AC15-41AA83EB8FC1}" type="presParOf" srcId="{33BC5B23-948A-408E-B29B-941BA3A5213F}" destId="{754881D9-0C82-4F6C-859C-24C30B52C8A2}" srcOrd="3" destOrd="0" presId="urn:microsoft.com/office/officeart/2005/8/layout/default#2"/>
    <dgm:cxn modelId="{8A1ECB53-CDBE-4D73-9BE1-921DB1DE3C40}" type="presParOf" srcId="{33BC5B23-948A-408E-B29B-941BA3A5213F}" destId="{F5326039-AAB4-41B3-9964-099ACB740544}" srcOrd="4" destOrd="0" presId="urn:microsoft.com/office/officeart/2005/8/layout/default#2"/>
    <dgm:cxn modelId="{A5CFAC83-AF40-48D0-90F1-3F21EC2E82FD}" type="presParOf" srcId="{33BC5B23-948A-408E-B29B-941BA3A5213F}" destId="{B73649AD-62A1-4A71-8C66-35C5CD9E9CF4}" srcOrd="5" destOrd="0" presId="urn:microsoft.com/office/officeart/2005/8/layout/default#2"/>
    <dgm:cxn modelId="{68CE89F7-AC55-4BF9-A64E-CC49315D5FEB}" type="presParOf" srcId="{33BC5B23-948A-408E-B29B-941BA3A5213F}" destId="{BEADA596-55B2-44D5-842C-BFC2E82EE2F5}" srcOrd="6" destOrd="0" presId="urn:microsoft.com/office/officeart/2005/8/layout/default#2"/>
    <dgm:cxn modelId="{CC725F83-C7B9-4D84-99A4-182DF93C08C2}" type="presParOf" srcId="{33BC5B23-948A-408E-B29B-941BA3A5213F}" destId="{38C2BDBD-B43D-4F73-9A58-2357781B8489}" srcOrd="7" destOrd="0" presId="urn:microsoft.com/office/officeart/2005/8/layout/default#2"/>
    <dgm:cxn modelId="{4CBCA581-6899-4285-BB3F-99BE5B9B2D41}" type="presParOf" srcId="{33BC5B23-948A-408E-B29B-941BA3A5213F}" destId="{B01F0615-94F8-44B0-8AA7-C6386E175271}"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261E71-FDF7-49EA-9F5C-088A2E1DE3C4}" type="doc">
      <dgm:prSet loTypeId="urn:microsoft.com/office/officeart/2005/8/layout/cycle3" loCatId="cycle" qsTypeId="urn:microsoft.com/office/officeart/2005/8/quickstyle/simple3" qsCatId="simple" csTypeId="urn:microsoft.com/office/officeart/2005/8/colors/accent0_1" csCatId="mainScheme" phldr="1"/>
      <dgm:spPr/>
      <dgm:t>
        <a:bodyPr/>
        <a:lstStyle/>
        <a:p>
          <a:endParaRPr lang="es-MX"/>
        </a:p>
      </dgm:t>
    </dgm:pt>
    <dgm:pt modelId="{96E2DD1F-F922-4646-9CA9-136A48E045B6}">
      <dgm:prSet phldrT="[Texto]" custT="1"/>
      <dgm:spPr/>
      <dgm:t>
        <a:bodyPr/>
        <a:lstStyle/>
        <a:p>
          <a:r>
            <a:rPr lang="es-MX" sz="1200" b="1" dirty="0" smtClean="0">
              <a:latin typeface="Arial Narrow" pitchFamily="34" charset="0"/>
            </a:rPr>
            <a:t>1. Planeación</a:t>
          </a:r>
          <a:endParaRPr lang="es-MX" sz="1200" b="1" dirty="0">
            <a:latin typeface="Arial Narrow" pitchFamily="34" charset="0"/>
          </a:endParaRPr>
        </a:p>
      </dgm:t>
    </dgm:pt>
    <dgm:pt modelId="{2369204C-3BD7-4997-A7AD-F51C9710EDEC}" type="parTrans" cxnId="{7EEA5B65-917A-4FAF-B065-F9F1905F4DD6}">
      <dgm:prSet/>
      <dgm:spPr/>
      <dgm:t>
        <a:bodyPr/>
        <a:lstStyle/>
        <a:p>
          <a:endParaRPr lang="es-MX" sz="4000" b="1">
            <a:latin typeface="Arial Narrow" pitchFamily="34" charset="0"/>
          </a:endParaRPr>
        </a:p>
      </dgm:t>
    </dgm:pt>
    <dgm:pt modelId="{B45AE86D-B553-4C9B-B5FD-A37894811192}" type="sibTrans" cxnId="{7EEA5B65-917A-4FAF-B065-F9F1905F4DD6}">
      <dgm:prSet custT="1"/>
      <dgm:spPr/>
      <dgm:t>
        <a:bodyPr/>
        <a:lstStyle/>
        <a:p>
          <a:endParaRPr lang="es-MX" sz="1100" b="1">
            <a:latin typeface="Arial Narrow" pitchFamily="34" charset="0"/>
          </a:endParaRPr>
        </a:p>
      </dgm:t>
    </dgm:pt>
    <dgm:pt modelId="{CC771D2D-4B64-483F-AB33-AA67A2723B05}">
      <dgm:prSet phldrT="[Texto]" custT="1"/>
      <dgm:spPr/>
      <dgm:t>
        <a:bodyPr/>
        <a:lstStyle/>
        <a:p>
          <a:r>
            <a:rPr lang="es-MX" sz="1200" b="1" dirty="0" smtClean="0">
              <a:latin typeface="Arial Narrow" pitchFamily="34" charset="0"/>
            </a:rPr>
            <a:t>4. Ejercicio y control</a:t>
          </a:r>
          <a:endParaRPr lang="es-MX" sz="1200" b="1" dirty="0">
            <a:latin typeface="Arial Narrow" pitchFamily="34" charset="0"/>
          </a:endParaRPr>
        </a:p>
      </dgm:t>
    </dgm:pt>
    <dgm:pt modelId="{C0A43A50-8855-4BD6-9771-9A615A861E17}" type="parTrans" cxnId="{4A7CAF7F-0B50-4ED6-B7A4-B1BAB7CBF3F1}">
      <dgm:prSet/>
      <dgm:spPr/>
      <dgm:t>
        <a:bodyPr/>
        <a:lstStyle/>
        <a:p>
          <a:endParaRPr lang="es-MX" sz="4000" b="1">
            <a:latin typeface="Arial Narrow" pitchFamily="34" charset="0"/>
          </a:endParaRPr>
        </a:p>
      </dgm:t>
    </dgm:pt>
    <dgm:pt modelId="{A4F35388-88E1-476B-AF62-71C9578C05D1}" type="sibTrans" cxnId="{4A7CAF7F-0B50-4ED6-B7A4-B1BAB7CBF3F1}">
      <dgm:prSet custT="1"/>
      <dgm:spPr/>
      <dgm:t>
        <a:bodyPr/>
        <a:lstStyle/>
        <a:p>
          <a:endParaRPr lang="es-MX" sz="1100" b="1">
            <a:latin typeface="Arial Narrow" pitchFamily="34" charset="0"/>
          </a:endParaRPr>
        </a:p>
      </dgm:t>
    </dgm:pt>
    <dgm:pt modelId="{ADAB9677-153C-4A24-A3EE-611661A7C536}">
      <dgm:prSet phldrT="[Texto]" custT="1"/>
      <dgm:spPr/>
      <dgm:t>
        <a:bodyPr/>
        <a:lstStyle/>
        <a:p>
          <a:r>
            <a:rPr lang="es-MX" sz="1200" b="1" dirty="0" smtClean="0">
              <a:latin typeface="Arial Narrow" pitchFamily="34" charset="0"/>
            </a:rPr>
            <a:t>5.Seguimiento</a:t>
          </a:r>
          <a:endParaRPr lang="es-MX" sz="1200" b="1" dirty="0">
            <a:latin typeface="Arial Narrow" pitchFamily="34" charset="0"/>
          </a:endParaRPr>
        </a:p>
      </dgm:t>
    </dgm:pt>
    <dgm:pt modelId="{D2400343-6864-4D11-A01D-3809A7E5F081}" type="parTrans" cxnId="{5B91A920-21B7-4BA0-8A2F-CAF9D00FED80}">
      <dgm:prSet/>
      <dgm:spPr/>
      <dgm:t>
        <a:bodyPr/>
        <a:lstStyle/>
        <a:p>
          <a:endParaRPr lang="es-MX" sz="4000" b="1">
            <a:latin typeface="Arial Narrow" pitchFamily="34" charset="0"/>
          </a:endParaRPr>
        </a:p>
      </dgm:t>
    </dgm:pt>
    <dgm:pt modelId="{CE7A4D7D-7E86-4E7F-8EE8-A1EAE026D2DE}" type="sibTrans" cxnId="{5B91A920-21B7-4BA0-8A2F-CAF9D00FED80}">
      <dgm:prSet custT="1"/>
      <dgm:spPr/>
      <dgm:t>
        <a:bodyPr/>
        <a:lstStyle/>
        <a:p>
          <a:endParaRPr lang="es-MX" sz="1100" b="1">
            <a:latin typeface="Arial Narrow" pitchFamily="34" charset="0"/>
          </a:endParaRPr>
        </a:p>
      </dgm:t>
    </dgm:pt>
    <dgm:pt modelId="{BF65962B-6AA4-463A-9CF3-4DB71D11D95C}">
      <dgm:prSet phldrT="[Texto]" custT="1"/>
      <dgm:spPr/>
      <dgm:t>
        <a:bodyPr/>
        <a:lstStyle/>
        <a:p>
          <a:r>
            <a:rPr lang="es-MX" sz="1200" b="1" dirty="0" smtClean="0">
              <a:latin typeface="Arial Narrow" pitchFamily="34" charset="0"/>
            </a:rPr>
            <a:t>6. Evaluación</a:t>
          </a:r>
          <a:endParaRPr lang="es-MX" sz="1200" b="1" dirty="0">
            <a:latin typeface="Arial Narrow" pitchFamily="34" charset="0"/>
          </a:endParaRPr>
        </a:p>
      </dgm:t>
    </dgm:pt>
    <dgm:pt modelId="{9F72533C-F206-4C56-B17E-3132856165BB}" type="parTrans" cxnId="{751CB9CA-ED66-4EB7-8CF5-730926B8291B}">
      <dgm:prSet/>
      <dgm:spPr/>
      <dgm:t>
        <a:bodyPr/>
        <a:lstStyle/>
        <a:p>
          <a:endParaRPr lang="es-MX" sz="4000" b="1">
            <a:latin typeface="Arial Narrow" pitchFamily="34" charset="0"/>
          </a:endParaRPr>
        </a:p>
      </dgm:t>
    </dgm:pt>
    <dgm:pt modelId="{DB3DE082-BA0A-47D4-AB56-6A922A4D7B48}" type="sibTrans" cxnId="{751CB9CA-ED66-4EB7-8CF5-730926B8291B}">
      <dgm:prSet custT="1"/>
      <dgm:spPr/>
      <dgm:t>
        <a:bodyPr/>
        <a:lstStyle/>
        <a:p>
          <a:endParaRPr lang="es-MX" sz="1100" b="1">
            <a:latin typeface="Arial Narrow" pitchFamily="34" charset="0"/>
          </a:endParaRPr>
        </a:p>
      </dgm:t>
    </dgm:pt>
    <dgm:pt modelId="{1BA33749-DA45-48B2-B538-0729067E88B7}">
      <dgm:prSet phldrT="[Texto]" custT="1"/>
      <dgm:spPr/>
      <dgm:t>
        <a:bodyPr/>
        <a:lstStyle/>
        <a:p>
          <a:r>
            <a:rPr lang="es-MX" sz="1200" b="1" dirty="0" smtClean="0">
              <a:latin typeface="Arial Narrow" pitchFamily="34" charset="0"/>
            </a:rPr>
            <a:t>7. Rendición de cuentas</a:t>
          </a:r>
          <a:endParaRPr lang="es-MX" sz="1200" b="1" dirty="0">
            <a:latin typeface="Arial Narrow" pitchFamily="34" charset="0"/>
          </a:endParaRPr>
        </a:p>
      </dgm:t>
    </dgm:pt>
    <dgm:pt modelId="{6B72E076-EA25-4D5D-AB6C-EF9595675FCF}" type="parTrans" cxnId="{113DD02E-F4D7-4767-8C21-DF25C5A9D802}">
      <dgm:prSet/>
      <dgm:spPr/>
      <dgm:t>
        <a:bodyPr/>
        <a:lstStyle/>
        <a:p>
          <a:endParaRPr lang="es-MX" sz="4000" b="1">
            <a:latin typeface="Arial Narrow" pitchFamily="34" charset="0"/>
          </a:endParaRPr>
        </a:p>
      </dgm:t>
    </dgm:pt>
    <dgm:pt modelId="{D8A2832B-E993-4088-AE32-508F46EAC89C}" type="sibTrans" cxnId="{113DD02E-F4D7-4767-8C21-DF25C5A9D802}">
      <dgm:prSet custT="1"/>
      <dgm:spPr/>
      <dgm:t>
        <a:bodyPr/>
        <a:lstStyle/>
        <a:p>
          <a:endParaRPr lang="es-MX" sz="1100" b="1">
            <a:latin typeface="Arial Narrow" pitchFamily="34" charset="0"/>
          </a:endParaRPr>
        </a:p>
      </dgm:t>
    </dgm:pt>
    <dgm:pt modelId="{6E7842DC-6311-417E-B6AF-1ADBB32BA091}">
      <dgm:prSet custT="1"/>
      <dgm:spPr/>
      <dgm:t>
        <a:bodyPr/>
        <a:lstStyle/>
        <a:p>
          <a:r>
            <a:rPr lang="es-MX" sz="1200" b="1" dirty="0" smtClean="0">
              <a:latin typeface="Arial Narrow" pitchFamily="34" charset="0"/>
            </a:rPr>
            <a:t>2. Programación</a:t>
          </a:r>
          <a:endParaRPr lang="es-MX" sz="1200" b="1" dirty="0">
            <a:latin typeface="Arial Narrow" pitchFamily="34" charset="0"/>
          </a:endParaRPr>
        </a:p>
      </dgm:t>
    </dgm:pt>
    <dgm:pt modelId="{A5E0130E-B259-4448-ADBC-98C143465940}" type="parTrans" cxnId="{DA41B4F0-87CF-4D89-A80C-200BADBEDA86}">
      <dgm:prSet/>
      <dgm:spPr/>
      <dgm:t>
        <a:bodyPr/>
        <a:lstStyle/>
        <a:p>
          <a:endParaRPr lang="es-MX" sz="4000" b="1">
            <a:latin typeface="Arial Narrow" pitchFamily="34" charset="0"/>
          </a:endParaRPr>
        </a:p>
      </dgm:t>
    </dgm:pt>
    <dgm:pt modelId="{61B9F936-CE40-487E-88D5-695A6054CD2E}" type="sibTrans" cxnId="{DA41B4F0-87CF-4D89-A80C-200BADBEDA86}">
      <dgm:prSet custT="1"/>
      <dgm:spPr/>
      <dgm:t>
        <a:bodyPr/>
        <a:lstStyle/>
        <a:p>
          <a:endParaRPr lang="es-MX" sz="1100" b="1">
            <a:latin typeface="Arial Narrow" pitchFamily="34" charset="0"/>
          </a:endParaRPr>
        </a:p>
      </dgm:t>
    </dgm:pt>
    <dgm:pt modelId="{D9B21247-96C9-4CA3-B524-CF3B09BD363C}">
      <dgm:prSet custT="1"/>
      <dgm:spPr/>
      <dgm:t>
        <a:bodyPr/>
        <a:lstStyle/>
        <a:p>
          <a:r>
            <a:rPr lang="es-MX" sz="1200" b="1" dirty="0" smtClean="0">
              <a:latin typeface="Arial Narrow" pitchFamily="34" charset="0"/>
            </a:rPr>
            <a:t>3. </a:t>
          </a:r>
          <a:r>
            <a:rPr lang="es-MX" sz="1100" b="1" dirty="0" err="1" smtClean="0">
              <a:latin typeface="Arial Narrow" pitchFamily="34" charset="0"/>
            </a:rPr>
            <a:t>Presupuestación</a:t>
          </a:r>
          <a:endParaRPr lang="es-MX" sz="1100" b="1" dirty="0">
            <a:latin typeface="Arial Narrow" pitchFamily="34" charset="0"/>
          </a:endParaRPr>
        </a:p>
      </dgm:t>
    </dgm:pt>
    <dgm:pt modelId="{933C0A36-38A4-4C40-BF27-60C068F60DB1}" type="parTrans" cxnId="{D72F8B5F-1168-468E-A57A-5C3422F11F76}">
      <dgm:prSet/>
      <dgm:spPr/>
      <dgm:t>
        <a:bodyPr/>
        <a:lstStyle/>
        <a:p>
          <a:endParaRPr lang="es-MX" sz="4000" b="1">
            <a:latin typeface="Arial Narrow" pitchFamily="34" charset="0"/>
          </a:endParaRPr>
        </a:p>
      </dgm:t>
    </dgm:pt>
    <dgm:pt modelId="{B0A4D926-7D07-447F-9C6B-8A225273C012}" type="sibTrans" cxnId="{D72F8B5F-1168-468E-A57A-5C3422F11F76}">
      <dgm:prSet custT="1"/>
      <dgm:spPr/>
      <dgm:t>
        <a:bodyPr/>
        <a:lstStyle/>
        <a:p>
          <a:endParaRPr lang="es-MX" sz="1100" b="1">
            <a:latin typeface="Arial Narrow" pitchFamily="34" charset="0"/>
          </a:endParaRPr>
        </a:p>
      </dgm:t>
    </dgm:pt>
    <dgm:pt modelId="{058F9695-FD92-44A2-81BA-B9432F96E628}" type="pres">
      <dgm:prSet presAssocID="{CE261E71-FDF7-49EA-9F5C-088A2E1DE3C4}" presName="Name0" presStyleCnt="0">
        <dgm:presLayoutVars>
          <dgm:dir/>
          <dgm:resizeHandles val="exact"/>
        </dgm:presLayoutVars>
      </dgm:prSet>
      <dgm:spPr/>
      <dgm:t>
        <a:bodyPr/>
        <a:lstStyle/>
        <a:p>
          <a:endParaRPr lang="es-MX"/>
        </a:p>
      </dgm:t>
    </dgm:pt>
    <dgm:pt modelId="{7E718C3D-F2C3-455C-870B-AC13B6E501F3}" type="pres">
      <dgm:prSet presAssocID="{CE261E71-FDF7-49EA-9F5C-088A2E1DE3C4}" presName="cycle" presStyleCnt="0"/>
      <dgm:spPr/>
    </dgm:pt>
    <dgm:pt modelId="{3BB1AA9D-ED9D-4EAD-9A99-8C498C762A01}" type="pres">
      <dgm:prSet presAssocID="{96E2DD1F-F922-4646-9CA9-136A48E045B6}" presName="nodeFirstNode" presStyleLbl="node1" presStyleIdx="0" presStyleCnt="7">
        <dgm:presLayoutVars>
          <dgm:bulletEnabled val="1"/>
        </dgm:presLayoutVars>
      </dgm:prSet>
      <dgm:spPr/>
      <dgm:t>
        <a:bodyPr/>
        <a:lstStyle/>
        <a:p>
          <a:endParaRPr lang="es-MX"/>
        </a:p>
      </dgm:t>
    </dgm:pt>
    <dgm:pt modelId="{CC055405-803E-40C4-B132-80951D84CB4A}" type="pres">
      <dgm:prSet presAssocID="{B45AE86D-B553-4C9B-B5FD-A37894811192}" presName="sibTransFirstNode" presStyleLbl="bgShp" presStyleIdx="0" presStyleCnt="1"/>
      <dgm:spPr/>
      <dgm:t>
        <a:bodyPr/>
        <a:lstStyle/>
        <a:p>
          <a:endParaRPr lang="es-MX"/>
        </a:p>
      </dgm:t>
    </dgm:pt>
    <dgm:pt modelId="{DE20F57F-9C6C-44F9-820A-B4D3BC91DD24}" type="pres">
      <dgm:prSet presAssocID="{6E7842DC-6311-417E-B6AF-1ADBB32BA091}" presName="nodeFollowingNodes" presStyleLbl="node1" presStyleIdx="1" presStyleCnt="7">
        <dgm:presLayoutVars>
          <dgm:bulletEnabled val="1"/>
        </dgm:presLayoutVars>
      </dgm:prSet>
      <dgm:spPr/>
      <dgm:t>
        <a:bodyPr/>
        <a:lstStyle/>
        <a:p>
          <a:endParaRPr lang="es-MX"/>
        </a:p>
      </dgm:t>
    </dgm:pt>
    <dgm:pt modelId="{CBA89516-13E2-4823-B0FE-70992B2078B3}" type="pres">
      <dgm:prSet presAssocID="{D9B21247-96C9-4CA3-B524-CF3B09BD363C}" presName="nodeFollowingNodes" presStyleLbl="node1" presStyleIdx="2" presStyleCnt="7">
        <dgm:presLayoutVars>
          <dgm:bulletEnabled val="1"/>
        </dgm:presLayoutVars>
      </dgm:prSet>
      <dgm:spPr/>
      <dgm:t>
        <a:bodyPr/>
        <a:lstStyle/>
        <a:p>
          <a:endParaRPr lang="es-MX"/>
        </a:p>
      </dgm:t>
    </dgm:pt>
    <dgm:pt modelId="{A0FED869-3C02-4D75-ACD5-BFBA4923B199}" type="pres">
      <dgm:prSet presAssocID="{CC771D2D-4B64-483F-AB33-AA67A2723B05}" presName="nodeFollowingNodes" presStyleLbl="node1" presStyleIdx="3" presStyleCnt="7">
        <dgm:presLayoutVars>
          <dgm:bulletEnabled val="1"/>
        </dgm:presLayoutVars>
      </dgm:prSet>
      <dgm:spPr/>
      <dgm:t>
        <a:bodyPr/>
        <a:lstStyle/>
        <a:p>
          <a:endParaRPr lang="es-MX"/>
        </a:p>
      </dgm:t>
    </dgm:pt>
    <dgm:pt modelId="{4091C318-7EE2-4940-AAF4-42357C3E7CE9}" type="pres">
      <dgm:prSet presAssocID="{ADAB9677-153C-4A24-A3EE-611661A7C536}" presName="nodeFollowingNodes" presStyleLbl="node1" presStyleIdx="4" presStyleCnt="7">
        <dgm:presLayoutVars>
          <dgm:bulletEnabled val="1"/>
        </dgm:presLayoutVars>
      </dgm:prSet>
      <dgm:spPr/>
      <dgm:t>
        <a:bodyPr/>
        <a:lstStyle/>
        <a:p>
          <a:endParaRPr lang="es-MX"/>
        </a:p>
      </dgm:t>
    </dgm:pt>
    <dgm:pt modelId="{53BE4CD9-CA7A-4879-99ED-A92E91C77804}" type="pres">
      <dgm:prSet presAssocID="{BF65962B-6AA4-463A-9CF3-4DB71D11D95C}" presName="nodeFollowingNodes" presStyleLbl="node1" presStyleIdx="5" presStyleCnt="7">
        <dgm:presLayoutVars>
          <dgm:bulletEnabled val="1"/>
        </dgm:presLayoutVars>
      </dgm:prSet>
      <dgm:spPr/>
      <dgm:t>
        <a:bodyPr/>
        <a:lstStyle/>
        <a:p>
          <a:endParaRPr lang="es-MX"/>
        </a:p>
      </dgm:t>
    </dgm:pt>
    <dgm:pt modelId="{27EB6CF2-9B75-40EA-BDA8-E29037068B02}" type="pres">
      <dgm:prSet presAssocID="{1BA33749-DA45-48B2-B538-0729067E88B7}" presName="nodeFollowingNodes" presStyleLbl="node1" presStyleIdx="6" presStyleCnt="7">
        <dgm:presLayoutVars>
          <dgm:bulletEnabled val="1"/>
        </dgm:presLayoutVars>
      </dgm:prSet>
      <dgm:spPr/>
      <dgm:t>
        <a:bodyPr/>
        <a:lstStyle/>
        <a:p>
          <a:endParaRPr lang="es-MX"/>
        </a:p>
      </dgm:t>
    </dgm:pt>
  </dgm:ptLst>
  <dgm:cxnLst>
    <dgm:cxn modelId="{7574157F-0BB6-42C1-985A-0693C2021659}" type="presOf" srcId="{6E7842DC-6311-417E-B6AF-1ADBB32BA091}" destId="{DE20F57F-9C6C-44F9-820A-B4D3BC91DD24}" srcOrd="0" destOrd="0" presId="urn:microsoft.com/office/officeart/2005/8/layout/cycle3"/>
    <dgm:cxn modelId="{D72F8B5F-1168-468E-A57A-5C3422F11F76}" srcId="{CE261E71-FDF7-49EA-9F5C-088A2E1DE3C4}" destId="{D9B21247-96C9-4CA3-B524-CF3B09BD363C}" srcOrd="2" destOrd="0" parTransId="{933C0A36-38A4-4C40-BF27-60C068F60DB1}" sibTransId="{B0A4D926-7D07-447F-9C6B-8A225273C012}"/>
    <dgm:cxn modelId="{FCF76E37-7260-464C-8D06-96F70308FB58}" type="presOf" srcId="{CE261E71-FDF7-49EA-9F5C-088A2E1DE3C4}" destId="{058F9695-FD92-44A2-81BA-B9432F96E628}" srcOrd="0" destOrd="0" presId="urn:microsoft.com/office/officeart/2005/8/layout/cycle3"/>
    <dgm:cxn modelId="{EBE32F84-56EA-4C97-937C-73428C41D52C}" type="presOf" srcId="{D9B21247-96C9-4CA3-B524-CF3B09BD363C}" destId="{CBA89516-13E2-4823-B0FE-70992B2078B3}" srcOrd="0" destOrd="0" presId="urn:microsoft.com/office/officeart/2005/8/layout/cycle3"/>
    <dgm:cxn modelId="{1EE55443-C7CC-4A45-AF8C-3D5BB7BCD179}" type="presOf" srcId="{BF65962B-6AA4-463A-9CF3-4DB71D11D95C}" destId="{53BE4CD9-CA7A-4879-99ED-A92E91C77804}" srcOrd="0" destOrd="0" presId="urn:microsoft.com/office/officeart/2005/8/layout/cycle3"/>
    <dgm:cxn modelId="{7EEA5B65-917A-4FAF-B065-F9F1905F4DD6}" srcId="{CE261E71-FDF7-49EA-9F5C-088A2E1DE3C4}" destId="{96E2DD1F-F922-4646-9CA9-136A48E045B6}" srcOrd="0" destOrd="0" parTransId="{2369204C-3BD7-4997-A7AD-F51C9710EDEC}" sibTransId="{B45AE86D-B553-4C9B-B5FD-A37894811192}"/>
    <dgm:cxn modelId="{5B91A920-21B7-4BA0-8A2F-CAF9D00FED80}" srcId="{CE261E71-FDF7-49EA-9F5C-088A2E1DE3C4}" destId="{ADAB9677-153C-4A24-A3EE-611661A7C536}" srcOrd="4" destOrd="0" parTransId="{D2400343-6864-4D11-A01D-3809A7E5F081}" sibTransId="{CE7A4D7D-7E86-4E7F-8EE8-A1EAE026D2DE}"/>
    <dgm:cxn modelId="{5C58F34C-98C5-450D-BC1E-C396049F145B}" type="presOf" srcId="{CC771D2D-4B64-483F-AB33-AA67A2723B05}" destId="{A0FED869-3C02-4D75-ACD5-BFBA4923B199}" srcOrd="0" destOrd="0" presId="urn:microsoft.com/office/officeart/2005/8/layout/cycle3"/>
    <dgm:cxn modelId="{4A7CAF7F-0B50-4ED6-B7A4-B1BAB7CBF3F1}" srcId="{CE261E71-FDF7-49EA-9F5C-088A2E1DE3C4}" destId="{CC771D2D-4B64-483F-AB33-AA67A2723B05}" srcOrd="3" destOrd="0" parTransId="{C0A43A50-8855-4BD6-9771-9A615A861E17}" sibTransId="{A4F35388-88E1-476B-AF62-71C9578C05D1}"/>
    <dgm:cxn modelId="{DA41B4F0-87CF-4D89-A80C-200BADBEDA86}" srcId="{CE261E71-FDF7-49EA-9F5C-088A2E1DE3C4}" destId="{6E7842DC-6311-417E-B6AF-1ADBB32BA091}" srcOrd="1" destOrd="0" parTransId="{A5E0130E-B259-4448-ADBC-98C143465940}" sibTransId="{61B9F936-CE40-487E-88D5-695A6054CD2E}"/>
    <dgm:cxn modelId="{1BA751AB-22E1-47EE-80BC-78C17028E4C8}" type="presOf" srcId="{96E2DD1F-F922-4646-9CA9-136A48E045B6}" destId="{3BB1AA9D-ED9D-4EAD-9A99-8C498C762A01}" srcOrd="0" destOrd="0" presId="urn:microsoft.com/office/officeart/2005/8/layout/cycle3"/>
    <dgm:cxn modelId="{23A37CFC-6A23-4102-9A7F-1669C0570F01}" type="presOf" srcId="{ADAB9677-153C-4A24-A3EE-611661A7C536}" destId="{4091C318-7EE2-4940-AAF4-42357C3E7CE9}" srcOrd="0" destOrd="0" presId="urn:microsoft.com/office/officeart/2005/8/layout/cycle3"/>
    <dgm:cxn modelId="{12F2E2E0-A9AC-4627-BB9B-F98686DB223D}" type="presOf" srcId="{1BA33749-DA45-48B2-B538-0729067E88B7}" destId="{27EB6CF2-9B75-40EA-BDA8-E29037068B02}" srcOrd="0" destOrd="0" presId="urn:microsoft.com/office/officeart/2005/8/layout/cycle3"/>
    <dgm:cxn modelId="{113DD02E-F4D7-4767-8C21-DF25C5A9D802}" srcId="{CE261E71-FDF7-49EA-9F5C-088A2E1DE3C4}" destId="{1BA33749-DA45-48B2-B538-0729067E88B7}" srcOrd="6" destOrd="0" parTransId="{6B72E076-EA25-4D5D-AB6C-EF9595675FCF}" sibTransId="{D8A2832B-E993-4088-AE32-508F46EAC89C}"/>
    <dgm:cxn modelId="{751CB9CA-ED66-4EB7-8CF5-730926B8291B}" srcId="{CE261E71-FDF7-49EA-9F5C-088A2E1DE3C4}" destId="{BF65962B-6AA4-463A-9CF3-4DB71D11D95C}" srcOrd="5" destOrd="0" parTransId="{9F72533C-F206-4C56-B17E-3132856165BB}" sibTransId="{DB3DE082-BA0A-47D4-AB56-6A922A4D7B48}"/>
    <dgm:cxn modelId="{5A24558E-9592-4225-A681-67638E6655D5}" type="presOf" srcId="{B45AE86D-B553-4C9B-B5FD-A37894811192}" destId="{CC055405-803E-40C4-B132-80951D84CB4A}" srcOrd="0" destOrd="0" presId="urn:microsoft.com/office/officeart/2005/8/layout/cycle3"/>
    <dgm:cxn modelId="{4C6E235A-3646-4255-81EF-8F59CEAB4EC1}" type="presParOf" srcId="{058F9695-FD92-44A2-81BA-B9432F96E628}" destId="{7E718C3D-F2C3-455C-870B-AC13B6E501F3}" srcOrd="0" destOrd="0" presId="urn:microsoft.com/office/officeart/2005/8/layout/cycle3"/>
    <dgm:cxn modelId="{EA347150-77B4-4A75-9A99-FED085077162}" type="presParOf" srcId="{7E718C3D-F2C3-455C-870B-AC13B6E501F3}" destId="{3BB1AA9D-ED9D-4EAD-9A99-8C498C762A01}" srcOrd="0" destOrd="0" presId="urn:microsoft.com/office/officeart/2005/8/layout/cycle3"/>
    <dgm:cxn modelId="{034BE1BB-687B-4258-8D0E-D7DAD72F50B2}" type="presParOf" srcId="{7E718C3D-F2C3-455C-870B-AC13B6E501F3}" destId="{CC055405-803E-40C4-B132-80951D84CB4A}" srcOrd="1" destOrd="0" presId="urn:microsoft.com/office/officeart/2005/8/layout/cycle3"/>
    <dgm:cxn modelId="{496DDA4C-DE20-43E2-A904-2F7D8B37E441}" type="presParOf" srcId="{7E718C3D-F2C3-455C-870B-AC13B6E501F3}" destId="{DE20F57F-9C6C-44F9-820A-B4D3BC91DD24}" srcOrd="2" destOrd="0" presId="urn:microsoft.com/office/officeart/2005/8/layout/cycle3"/>
    <dgm:cxn modelId="{6F2A7E59-FDDF-4CD7-971A-949B4D8F9701}" type="presParOf" srcId="{7E718C3D-F2C3-455C-870B-AC13B6E501F3}" destId="{CBA89516-13E2-4823-B0FE-70992B2078B3}" srcOrd="3" destOrd="0" presId="urn:microsoft.com/office/officeart/2005/8/layout/cycle3"/>
    <dgm:cxn modelId="{F587556D-C69B-4084-BF19-15EF9AF52833}" type="presParOf" srcId="{7E718C3D-F2C3-455C-870B-AC13B6E501F3}" destId="{A0FED869-3C02-4D75-ACD5-BFBA4923B199}" srcOrd="4" destOrd="0" presId="urn:microsoft.com/office/officeart/2005/8/layout/cycle3"/>
    <dgm:cxn modelId="{47EC7725-DCD7-445D-B7C1-71A3FE7AA171}" type="presParOf" srcId="{7E718C3D-F2C3-455C-870B-AC13B6E501F3}" destId="{4091C318-7EE2-4940-AAF4-42357C3E7CE9}" srcOrd="5" destOrd="0" presId="urn:microsoft.com/office/officeart/2005/8/layout/cycle3"/>
    <dgm:cxn modelId="{DA615EB1-DA42-496D-9455-4974EB29E9F9}" type="presParOf" srcId="{7E718C3D-F2C3-455C-870B-AC13B6E501F3}" destId="{53BE4CD9-CA7A-4879-99ED-A92E91C77804}" srcOrd="6" destOrd="0" presId="urn:microsoft.com/office/officeart/2005/8/layout/cycle3"/>
    <dgm:cxn modelId="{7D20D2B6-2A71-48F5-A596-5CD2215E0759}" type="presParOf" srcId="{7E718C3D-F2C3-455C-870B-AC13B6E501F3}" destId="{27EB6CF2-9B75-40EA-BDA8-E29037068B02}"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2AFDE3-7CDE-44C1-B50E-D7682DC90A06}"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es-MX"/>
        </a:p>
      </dgm:t>
    </dgm:pt>
    <dgm:pt modelId="{ADF05E3D-B9CE-4F3F-A222-832528EB8F27}">
      <dgm:prSet phldrT="[Texto]" custT="1"/>
      <dgm:spPr/>
      <dgm:t>
        <a:bodyPr/>
        <a:lstStyle/>
        <a:p>
          <a:r>
            <a:rPr lang="es-MX" sz="1800" dirty="0" smtClean="0">
              <a:latin typeface="Arial Narrow" pitchFamily="34" charset="0"/>
            </a:rPr>
            <a:t>Plan Veracruzano de Desarrollo</a:t>
          </a:r>
          <a:endParaRPr lang="es-MX" sz="1800" dirty="0">
            <a:latin typeface="Arial Narrow" pitchFamily="34" charset="0"/>
          </a:endParaRPr>
        </a:p>
      </dgm:t>
    </dgm:pt>
    <dgm:pt modelId="{72293A68-6FF7-408C-9BA1-3DD7AF91863F}" type="parTrans" cxnId="{3ED4B4D9-DDF3-4C73-815B-02867E5F6E41}">
      <dgm:prSet/>
      <dgm:spPr/>
      <dgm:t>
        <a:bodyPr/>
        <a:lstStyle/>
        <a:p>
          <a:endParaRPr lang="es-MX" sz="1800">
            <a:latin typeface="Arial Narrow" pitchFamily="34" charset="0"/>
          </a:endParaRPr>
        </a:p>
      </dgm:t>
    </dgm:pt>
    <dgm:pt modelId="{466004D6-9C40-43FD-A04C-46F4C61A9414}" type="sibTrans" cxnId="{3ED4B4D9-DDF3-4C73-815B-02867E5F6E41}">
      <dgm:prSet/>
      <dgm:spPr>
        <a:solidFill>
          <a:schemeClr val="accent6">
            <a:lumMod val="40000"/>
            <a:lumOff val="60000"/>
          </a:schemeClr>
        </a:solidFill>
        <a:ln>
          <a:solidFill>
            <a:schemeClr val="accent3">
              <a:lumMod val="75000"/>
            </a:schemeClr>
          </a:solidFill>
        </a:ln>
      </dgm:spPr>
      <dgm:t>
        <a:bodyPr/>
        <a:lstStyle/>
        <a:p>
          <a:endParaRPr lang="es-MX" sz="1800">
            <a:latin typeface="Arial Narrow" pitchFamily="34" charset="0"/>
          </a:endParaRPr>
        </a:p>
      </dgm:t>
    </dgm:pt>
    <dgm:pt modelId="{E2EFF1E7-F84F-4CA5-9D2C-E73A1D5E6043}">
      <dgm:prSet phldrT="[Texto]" custT="1"/>
      <dgm:spPr/>
      <dgm:t>
        <a:bodyPr/>
        <a:lstStyle/>
        <a:p>
          <a:r>
            <a:rPr lang="es-MX" sz="1800" dirty="0" smtClean="0">
              <a:latin typeface="Arial Narrow" pitchFamily="34" charset="0"/>
            </a:rPr>
            <a:t>Programas Sectoriales</a:t>
          </a:r>
          <a:endParaRPr lang="es-MX" sz="1800" dirty="0">
            <a:latin typeface="Arial Narrow" pitchFamily="34" charset="0"/>
          </a:endParaRPr>
        </a:p>
      </dgm:t>
    </dgm:pt>
    <dgm:pt modelId="{E64844B0-5BCF-4830-8E97-CAEB4E6F11CD}" type="parTrans" cxnId="{7C7C3123-5E4A-4D51-8583-3DDF1B958E83}">
      <dgm:prSet/>
      <dgm:spPr/>
      <dgm:t>
        <a:bodyPr/>
        <a:lstStyle/>
        <a:p>
          <a:endParaRPr lang="es-MX" sz="1800">
            <a:latin typeface="Arial Narrow" pitchFamily="34" charset="0"/>
          </a:endParaRPr>
        </a:p>
      </dgm:t>
    </dgm:pt>
    <dgm:pt modelId="{EC185033-3E12-4D86-A7E3-AA7FDD751CCE}" type="sibTrans" cxnId="{7C7C3123-5E4A-4D51-8583-3DDF1B958E83}">
      <dgm:prSet/>
      <dgm:spPr/>
      <dgm:t>
        <a:bodyPr/>
        <a:lstStyle/>
        <a:p>
          <a:endParaRPr lang="es-MX" sz="1800">
            <a:latin typeface="Arial Narrow" pitchFamily="34" charset="0"/>
          </a:endParaRPr>
        </a:p>
      </dgm:t>
    </dgm:pt>
    <dgm:pt modelId="{B4A58BA9-E148-44A7-85ED-01AE39AEDA00}">
      <dgm:prSet phldrT="[Texto]" custT="1"/>
      <dgm:spPr/>
      <dgm:t>
        <a:bodyPr/>
        <a:lstStyle/>
        <a:p>
          <a:r>
            <a:rPr lang="es-MX" sz="1800" b="1" dirty="0" err="1" smtClean="0">
              <a:latin typeface="Arial Narrow" pitchFamily="34" charset="0"/>
            </a:rPr>
            <a:t>PPs</a:t>
          </a:r>
          <a:r>
            <a:rPr lang="es-MX" sz="1800" dirty="0" smtClean="0">
              <a:latin typeface="Arial Narrow" pitchFamily="34" charset="0"/>
            </a:rPr>
            <a:t> y </a:t>
          </a:r>
          <a:r>
            <a:rPr lang="es-MX" sz="1800" dirty="0" err="1" smtClean="0">
              <a:latin typeface="Arial Narrow" pitchFamily="34" charset="0"/>
            </a:rPr>
            <a:t>AIs</a:t>
          </a:r>
          <a:r>
            <a:rPr lang="es-MX" sz="1800" dirty="0" smtClean="0">
              <a:latin typeface="Arial Narrow" pitchFamily="34" charset="0"/>
            </a:rPr>
            <a:t> </a:t>
          </a:r>
          <a:endParaRPr lang="es-MX" sz="1800" dirty="0">
            <a:latin typeface="Arial Narrow" pitchFamily="34" charset="0"/>
          </a:endParaRPr>
        </a:p>
      </dgm:t>
    </dgm:pt>
    <dgm:pt modelId="{58BDA7BF-3054-49F7-B4D3-1BDA4303F7FC}" type="parTrans" cxnId="{682CA9C2-518D-4E04-92F9-BD87270E7347}">
      <dgm:prSet/>
      <dgm:spPr/>
      <dgm:t>
        <a:bodyPr/>
        <a:lstStyle/>
        <a:p>
          <a:endParaRPr lang="es-MX" sz="1800">
            <a:latin typeface="Arial Narrow" pitchFamily="34" charset="0"/>
          </a:endParaRPr>
        </a:p>
      </dgm:t>
    </dgm:pt>
    <dgm:pt modelId="{0B6166A3-2251-4BF7-8BFE-137287842ECE}" type="sibTrans" cxnId="{682CA9C2-518D-4E04-92F9-BD87270E7347}">
      <dgm:prSet/>
      <dgm:spPr/>
      <dgm:t>
        <a:bodyPr/>
        <a:lstStyle/>
        <a:p>
          <a:endParaRPr lang="es-MX" sz="1800">
            <a:latin typeface="Arial Narrow" pitchFamily="34" charset="0"/>
          </a:endParaRPr>
        </a:p>
      </dgm:t>
    </dgm:pt>
    <dgm:pt modelId="{46E7A149-6A04-4223-8439-4508146DBB59}">
      <dgm:prSet custT="1"/>
      <dgm:spPr/>
      <dgm:t>
        <a:bodyPr/>
        <a:lstStyle/>
        <a:p>
          <a:r>
            <a:rPr lang="es-MX" sz="1800" dirty="0" smtClean="0">
              <a:latin typeface="Arial Narrow" pitchFamily="34" charset="0"/>
            </a:rPr>
            <a:t>Programas de Inversión </a:t>
          </a:r>
          <a:endParaRPr lang="es-MX" sz="1800" dirty="0">
            <a:latin typeface="Arial Narrow" pitchFamily="34" charset="0"/>
          </a:endParaRPr>
        </a:p>
      </dgm:t>
    </dgm:pt>
    <dgm:pt modelId="{139E42B8-DC2F-43D6-8505-0A3DA1088C2B}" type="parTrans" cxnId="{CAF9430A-E502-487B-9DA6-1E5020697216}">
      <dgm:prSet/>
      <dgm:spPr/>
      <dgm:t>
        <a:bodyPr/>
        <a:lstStyle/>
        <a:p>
          <a:endParaRPr lang="es-MX" sz="1800">
            <a:latin typeface="Arial Narrow" pitchFamily="34" charset="0"/>
          </a:endParaRPr>
        </a:p>
      </dgm:t>
    </dgm:pt>
    <dgm:pt modelId="{DF1C3980-59BA-4E02-80EF-F9E9630101ED}" type="sibTrans" cxnId="{CAF9430A-E502-487B-9DA6-1E5020697216}">
      <dgm:prSet/>
      <dgm:spPr/>
      <dgm:t>
        <a:bodyPr/>
        <a:lstStyle/>
        <a:p>
          <a:endParaRPr lang="es-MX" sz="1800">
            <a:latin typeface="Arial Narrow" pitchFamily="34" charset="0"/>
          </a:endParaRPr>
        </a:p>
      </dgm:t>
    </dgm:pt>
    <dgm:pt modelId="{6CFFB48C-5151-463B-AE0F-262232E39F5A}">
      <dgm:prSet custT="1"/>
      <dgm:spPr/>
      <dgm:t>
        <a:bodyPr/>
        <a:lstStyle/>
        <a:p>
          <a:r>
            <a:rPr lang="es-MX" sz="1800" dirty="0" smtClean="0">
              <a:latin typeface="Arial Narrow" pitchFamily="34" charset="0"/>
            </a:rPr>
            <a:t>Programas de Desarrollo Metropolitano</a:t>
          </a:r>
          <a:endParaRPr lang="es-MX" sz="1800" dirty="0">
            <a:latin typeface="Arial Narrow" pitchFamily="34" charset="0"/>
          </a:endParaRPr>
        </a:p>
      </dgm:t>
    </dgm:pt>
    <dgm:pt modelId="{BFD5CC83-3FBB-4F8A-9628-9989B08E4F64}" type="parTrans" cxnId="{C82AC073-3076-491F-9FEC-F3E89394640C}">
      <dgm:prSet/>
      <dgm:spPr/>
      <dgm:t>
        <a:bodyPr/>
        <a:lstStyle/>
        <a:p>
          <a:endParaRPr lang="es-MX" sz="1800">
            <a:latin typeface="Arial Narrow" pitchFamily="34" charset="0"/>
          </a:endParaRPr>
        </a:p>
      </dgm:t>
    </dgm:pt>
    <dgm:pt modelId="{5DE2642F-8D39-40C2-9347-A5D9984B597F}" type="sibTrans" cxnId="{C82AC073-3076-491F-9FEC-F3E89394640C}">
      <dgm:prSet/>
      <dgm:spPr/>
      <dgm:t>
        <a:bodyPr/>
        <a:lstStyle/>
        <a:p>
          <a:endParaRPr lang="es-MX" sz="1800">
            <a:latin typeface="Arial Narrow" pitchFamily="34" charset="0"/>
          </a:endParaRPr>
        </a:p>
      </dgm:t>
    </dgm:pt>
    <dgm:pt modelId="{382831CA-4A98-4E4B-93A1-045A50D7C9AE}">
      <dgm:prSet custT="1"/>
      <dgm:spPr/>
      <dgm:t>
        <a:bodyPr/>
        <a:lstStyle/>
        <a:p>
          <a:r>
            <a:rPr lang="es-MX" sz="1800" dirty="0" smtClean="0">
              <a:latin typeface="Arial Narrow" pitchFamily="34" charset="0"/>
            </a:rPr>
            <a:t>Programas Institucionales</a:t>
          </a:r>
          <a:endParaRPr lang="es-MX" sz="1800" dirty="0">
            <a:latin typeface="Arial Narrow" pitchFamily="34" charset="0"/>
          </a:endParaRPr>
        </a:p>
      </dgm:t>
    </dgm:pt>
    <dgm:pt modelId="{C553F6C5-F7B6-4F48-9FFD-F8F5AF347C0B}" type="parTrans" cxnId="{2CBAEB18-0D70-407B-8C64-E7BD4B498C11}">
      <dgm:prSet/>
      <dgm:spPr/>
      <dgm:t>
        <a:bodyPr/>
        <a:lstStyle/>
        <a:p>
          <a:endParaRPr lang="es-MX" sz="1800">
            <a:latin typeface="Arial Narrow" pitchFamily="34" charset="0"/>
          </a:endParaRPr>
        </a:p>
      </dgm:t>
    </dgm:pt>
    <dgm:pt modelId="{E848F2B0-13A3-4FC3-AEF2-469F6F1CF283}" type="sibTrans" cxnId="{2CBAEB18-0D70-407B-8C64-E7BD4B498C11}">
      <dgm:prSet/>
      <dgm:spPr/>
      <dgm:t>
        <a:bodyPr/>
        <a:lstStyle/>
        <a:p>
          <a:endParaRPr lang="es-MX" sz="1800">
            <a:latin typeface="Arial Narrow" pitchFamily="34" charset="0"/>
          </a:endParaRPr>
        </a:p>
      </dgm:t>
    </dgm:pt>
    <dgm:pt modelId="{D9CAB665-B566-4FE0-8A63-8C90D47FD4E0}">
      <dgm:prSet custT="1"/>
      <dgm:spPr/>
      <dgm:t>
        <a:bodyPr/>
        <a:lstStyle/>
        <a:p>
          <a:r>
            <a:rPr lang="es-MX" sz="1800" dirty="0" smtClean="0">
              <a:latin typeface="Arial Narrow" pitchFamily="34" charset="0"/>
            </a:rPr>
            <a:t>Programas Regionales</a:t>
          </a:r>
          <a:endParaRPr lang="es-MX" sz="1800" dirty="0">
            <a:latin typeface="Arial Narrow" pitchFamily="34" charset="0"/>
          </a:endParaRPr>
        </a:p>
      </dgm:t>
    </dgm:pt>
    <dgm:pt modelId="{BEECB300-6F9A-4F17-ACDF-D7CC5E5BA955}" type="parTrans" cxnId="{3943B330-C6F0-41C8-B6FA-1A1B04AD2754}">
      <dgm:prSet/>
      <dgm:spPr/>
      <dgm:t>
        <a:bodyPr/>
        <a:lstStyle/>
        <a:p>
          <a:endParaRPr lang="es-MX" sz="1800">
            <a:latin typeface="Arial Narrow" pitchFamily="34" charset="0"/>
          </a:endParaRPr>
        </a:p>
      </dgm:t>
    </dgm:pt>
    <dgm:pt modelId="{F39FB662-5DD9-4B1B-9D3C-DC44BF69A384}" type="sibTrans" cxnId="{3943B330-C6F0-41C8-B6FA-1A1B04AD2754}">
      <dgm:prSet/>
      <dgm:spPr/>
      <dgm:t>
        <a:bodyPr/>
        <a:lstStyle/>
        <a:p>
          <a:endParaRPr lang="es-MX" sz="1800">
            <a:latin typeface="Arial Narrow" pitchFamily="34" charset="0"/>
          </a:endParaRPr>
        </a:p>
      </dgm:t>
    </dgm:pt>
    <dgm:pt modelId="{704FB3B6-F757-4DAC-AB0B-DD1C6DAA2C90}" type="pres">
      <dgm:prSet presAssocID="{0C2AFDE3-7CDE-44C1-B50E-D7682DC90A06}" presName="Name0" presStyleCnt="0">
        <dgm:presLayoutVars>
          <dgm:chMax val="7"/>
          <dgm:chPref val="7"/>
          <dgm:dir/>
        </dgm:presLayoutVars>
      </dgm:prSet>
      <dgm:spPr/>
      <dgm:t>
        <a:bodyPr/>
        <a:lstStyle/>
        <a:p>
          <a:endParaRPr lang="es-MX"/>
        </a:p>
      </dgm:t>
    </dgm:pt>
    <dgm:pt modelId="{FCE0EDFF-3359-4CF5-B01D-3B66D30B57F6}" type="pres">
      <dgm:prSet presAssocID="{0C2AFDE3-7CDE-44C1-B50E-D7682DC90A06}" presName="Name1" presStyleCnt="0"/>
      <dgm:spPr/>
    </dgm:pt>
    <dgm:pt modelId="{E6236870-E86D-4332-B97D-06737A20A97B}" type="pres">
      <dgm:prSet presAssocID="{0C2AFDE3-7CDE-44C1-B50E-D7682DC90A06}" presName="cycle" presStyleCnt="0"/>
      <dgm:spPr/>
    </dgm:pt>
    <dgm:pt modelId="{0E0EAC9D-2A75-49FD-8D2B-D5309EE12649}" type="pres">
      <dgm:prSet presAssocID="{0C2AFDE3-7CDE-44C1-B50E-D7682DC90A06}" presName="srcNode" presStyleLbl="node1" presStyleIdx="0" presStyleCnt="7"/>
      <dgm:spPr/>
    </dgm:pt>
    <dgm:pt modelId="{7722D01C-C304-4063-9AC9-27B336D0C373}" type="pres">
      <dgm:prSet presAssocID="{0C2AFDE3-7CDE-44C1-B50E-D7682DC90A06}" presName="conn" presStyleLbl="parChTrans1D2" presStyleIdx="0" presStyleCnt="1"/>
      <dgm:spPr/>
      <dgm:t>
        <a:bodyPr/>
        <a:lstStyle/>
        <a:p>
          <a:endParaRPr lang="es-MX"/>
        </a:p>
      </dgm:t>
    </dgm:pt>
    <dgm:pt modelId="{A53CCD73-073B-40D9-A3A3-049024B712B9}" type="pres">
      <dgm:prSet presAssocID="{0C2AFDE3-7CDE-44C1-B50E-D7682DC90A06}" presName="extraNode" presStyleLbl="node1" presStyleIdx="0" presStyleCnt="7"/>
      <dgm:spPr/>
    </dgm:pt>
    <dgm:pt modelId="{AE6EBD4B-28D7-4337-95FE-528E91BD5FD4}" type="pres">
      <dgm:prSet presAssocID="{0C2AFDE3-7CDE-44C1-B50E-D7682DC90A06}" presName="dstNode" presStyleLbl="node1" presStyleIdx="0" presStyleCnt="7"/>
      <dgm:spPr/>
    </dgm:pt>
    <dgm:pt modelId="{14FF0707-0770-49B6-8A0E-5AB37BB89B56}" type="pres">
      <dgm:prSet presAssocID="{ADF05E3D-B9CE-4F3F-A222-832528EB8F27}" presName="text_1" presStyleLbl="node1" presStyleIdx="0" presStyleCnt="7">
        <dgm:presLayoutVars>
          <dgm:bulletEnabled val="1"/>
        </dgm:presLayoutVars>
      </dgm:prSet>
      <dgm:spPr/>
      <dgm:t>
        <a:bodyPr/>
        <a:lstStyle/>
        <a:p>
          <a:endParaRPr lang="es-MX"/>
        </a:p>
      </dgm:t>
    </dgm:pt>
    <dgm:pt modelId="{49776E9D-A8A2-4D40-BA55-BD4FCE8AF221}" type="pres">
      <dgm:prSet presAssocID="{ADF05E3D-B9CE-4F3F-A222-832528EB8F27}" presName="accent_1" presStyleCnt="0"/>
      <dgm:spPr/>
    </dgm:pt>
    <dgm:pt modelId="{D855F283-407A-464A-9548-79F5C512577A}" type="pres">
      <dgm:prSet presAssocID="{ADF05E3D-B9CE-4F3F-A222-832528EB8F27}" presName="accentRepeatNode" presStyleLbl="solidFgAcc1" presStyleIdx="0" presStyleCnt="7"/>
      <dgm:spPr/>
    </dgm:pt>
    <dgm:pt modelId="{A098827D-8BAD-4CBF-99E5-DDCE807F4356}" type="pres">
      <dgm:prSet presAssocID="{E2EFF1E7-F84F-4CA5-9D2C-E73A1D5E6043}" presName="text_2" presStyleLbl="node1" presStyleIdx="1" presStyleCnt="7">
        <dgm:presLayoutVars>
          <dgm:bulletEnabled val="1"/>
        </dgm:presLayoutVars>
      </dgm:prSet>
      <dgm:spPr/>
      <dgm:t>
        <a:bodyPr/>
        <a:lstStyle/>
        <a:p>
          <a:endParaRPr lang="es-MX"/>
        </a:p>
      </dgm:t>
    </dgm:pt>
    <dgm:pt modelId="{EA8ED8CC-ABD6-4296-97F7-A730CBF00179}" type="pres">
      <dgm:prSet presAssocID="{E2EFF1E7-F84F-4CA5-9D2C-E73A1D5E6043}" presName="accent_2" presStyleCnt="0"/>
      <dgm:spPr/>
    </dgm:pt>
    <dgm:pt modelId="{076EBEB4-DB62-4AB3-8DA0-2F7BABC856E7}" type="pres">
      <dgm:prSet presAssocID="{E2EFF1E7-F84F-4CA5-9D2C-E73A1D5E6043}" presName="accentRepeatNode" presStyleLbl="solidFgAcc1" presStyleIdx="1" presStyleCnt="7"/>
      <dgm:spPr/>
    </dgm:pt>
    <dgm:pt modelId="{202B85C1-5191-41EA-BA28-6B7E958F77BC}" type="pres">
      <dgm:prSet presAssocID="{382831CA-4A98-4E4B-93A1-045A50D7C9AE}" presName="text_3" presStyleLbl="node1" presStyleIdx="2" presStyleCnt="7">
        <dgm:presLayoutVars>
          <dgm:bulletEnabled val="1"/>
        </dgm:presLayoutVars>
      </dgm:prSet>
      <dgm:spPr/>
      <dgm:t>
        <a:bodyPr/>
        <a:lstStyle/>
        <a:p>
          <a:endParaRPr lang="es-MX"/>
        </a:p>
      </dgm:t>
    </dgm:pt>
    <dgm:pt modelId="{E42973D4-FE42-4D42-9C3A-E2E8F9A90272}" type="pres">
      <dgm:prSet presAssocID="{382831CA-4A98-4E4B-93A1-045A50D7C9AE}" presName="accent_3" presStyleCnt="0"/>
      <dgm:spPr/>
    </dgm:pt>
    <dgm:pt modelId="{0322169D-2C92-4A1E-99D2-770AAADD9BA2}" type="pres">
      <dgm:prSet presAssocID="{382831CA-4A98-4E4B-93A1-045A50D7C9AE}" presName="accentRepeatNode" presStyleLbl="solidFgAcc1" presStyleIdx="2" presStyleCnt="7"/>
      <dgm:spPr/>
    </dgm:pt>
    <dgm:pt modelId="{39DA964E-9B43-4956-A297-F48DACACCC0D}" type="pres">
      <dgm:prSet presAssocID="{D9CAB665-B566-4FE0-8A63-8C90D47FD4E0}" presName="text_4" presStyleLbl="node1" presStyleIdx="3" presStyleCnt="7">
        <dgm:presLayoutVars>
          <dgm:bulletEnabled val="1"/>
        </dgm:presLayoutVars>
      </dgm:prSet>
      <dgm:spPr/>
      <dgm:t>
        <a:bodyPr/>
        <a:lstStyle/>
        <a:p>
          <a:endParaRPr lang="es-MX"/>
        </a:p>
      </dgm:t>
    </dgm:pt>
    <dgm:pt modelId="{FC48C756-87A8-4E24-97FE-3134A93F86A6}" type="pres">
      <dgm:prSet presAssocID="{D9CAB665-B566-4FE0-8A63-8C90D47FD4E0}" presName="accent_4" presStyleCnt="0"/>
      <dgm:spPr/>
    </dgm:pt>
    <dgm:pt modelId="{D2E21B0F-9120-4FEB-9CDC-09E4754C0F37}" type="pres">
      <dgm:prSet presAssocID="{D9CAB665-B566-4FE0-8A63-8C90D47FD4E0}" presName="accentRepeatNode" presStyleLbl="solidFgAcc1" presStyleIdx="3" presStyleCnt="7"/>
      <dgm:spPr/>
    </dgm:pt>
    <dgm:pt modelId="{E0CB5C6F-2D12-4A62-BF00-0EB8ED368CA3}" type="pres">
      <dgm:prSet presAssocID="{B4A58BA9-E148-44A7-85ED-01AE39AEDA00}" presName="text_5" presStyleLbl="node1" presStyleIdx="4" presStyleCnt="7">
        <dgm:presLayoutVars>
          <dgm:bulletEnabled val="1"/>
        </dgm:presLayoutVars>
      </dgm:prSet>
      <dgm:spPr/>
      <dgm:t>
        <a:bodyPr/>
        <a:lstStyle/>
        <a:p>
          <a:endParaRPr lang="es-MX"/>
        </a:p>
      </dgm:t>
    </dgm:pt>
    <dgm:pt modelId="{DBB0C93B-3260-428C-9A2C-45A8F00B0928}" type="pres">
      <dgm:prSet presAssocID="{B4A58BA9-E148-44A7-85ED-01AE39AEDA00}" presName="accent_5" presStyleCnt="0"/>
      <dgm:spPr/>
    </dgm:pt>
    <dgm:pt modelId="{872B94FB-7882-4785-8571-69E169ADFF3F}" type="pres">
      <dgm:prSet presAssocID="{B4A58BA9-E148-44A7-85ED-01AE39AEDA00}" presName="accentRepeatNode" presStyleLbl="solidFgAcc1" presStyleIdx="4" presStyleCnt="7"/>
      <dgm:spPr>
        <a:solidFill>
          <a:schemeClr val="accent6">
            <a:lumMod val="60000"/>
            <a:lumOff val="40000"/>
          </a:schemeClr>
        </a:solidFill>
      </dgm:spPr>
      <dgm:t>
        <a:bodyPr/>
        <a:lstStyle/>
        <a:p>
          <a:endParaRPr lang="es-MX"/>
        </a:p>
      </dgm:t>
    </dgm:pt>
    <dgm:pt modelId="{A5401F52-03C0-4B1D-BB40-A326E0723B2B}" type="pres">
      <dgm:prSet presAssocID="{46E7A149-6A04-4223-8439-4508146DBB59}" presName="text_6" presStyleLbl="node1" presStyleIdx="5" presStyleCnt="7">
        <dgm:presLayoutVars>
          <dgm:bulletEnabled val="1"/>
        </dgm:presLayoutVars>
      </dgm:prSet>
      <dgm:spPr/>
      <dgm:t>
        <a:bodyPr/>
        <a:lstStyle/>
        <a:p>
          <a:endParaRPr lang="es-MX"/>
        </a:p>
      </dgm:t>
    </dgm:pt>
    <dgm:pt modelId="{C8D864AE-A11B-4C9A-8707-4F280D82CD2D}" type="pres">
      <dgm:prSet presAssocID="{46E7A149-6A04-4223-8439-4508146DBB59}" presName="accent_6" presStyleCnt="0"/>
      <dgm:spPr/>
    </dgm:pt>
    <dgm:pt modelId="{BE07A128-F769-4A33-9533-8EABAFFD8308}" type="pres">
      <dgm:prSet presAssocID="{46E7A149-6A04-4223-8439-4508146DBB59}" presName="accentRepeatNode" presStyleLbl="solidFgAcc1" presStyleIdx="5" presStyleCnt="7"/>
      <dgm:spPr/>
    </dgm:pt>
    <dgm:pt modelId="{D71891F9-3D87-443E-8690-9C25B16295BA}" type="pres">
      <dgm:prSet presAssocID="{6CFFB48C-5151-463B-AE0F-262232E39F5A}" presName="text_7" presStyleLbl="node1" presStyleIdx="6" presStyleCnt="7">
        <dgm:presLayoutVars>
          <dgm:bulletEnabled val="1"/>
        </dgm:presLayoutVars>
      </dgm:prSet>
      <dgm:spPr/>
      <dgm:t>
        <a:bodyPr/>
        <a:lstStyle/>
        <a:p>
          <a:endParaRPr lang="es-MX"/>
        </a:p>
      </dgm:t>
    </dgm:pt>
    <dgm:pt modelId="{2BE33E1F-53FE-45E6-A402-EE8E4090E0C4}" type="pres">
      <dgm:prSet presAssocID="{6CFFB48C-5151-463B-AE0F-262232E39F5A}" presName="accent_7" presStyleCnt="0"/>
      <dgm:spPr/>
    </dgm:pt>
    <dgm:pt modelId="{3FA6BCAA-52DC-4C1B-884A-8D9E7EEE83C2}" type="pres">
      <dgm:prSet presAssocID="{6CFFB48C-5151-463B-AE0F-262232E39F5A}" presName="accentRepeatNode" presStyleLbl="solidFgAcc1" presStyleIdx="6" presStyleCnt="7"/>
      <dgm:spPr/>
    </dgm:pt>
  </dgm:ptLst>
  <dgm:cxnLst>
    <dgm:cxn modelId="{7C7C3123-5E4A-4D51-8583-3DDF1B958E83}" srcId="{0C2AFDE3-7CDE-44C1-B50E-D7682DC90A06}" destId="{E2EFF1E7-F84F-4CA5-9D2C-E73A1D5E6043}" srcOrd="1" destOrd="0" parTransId="{E64844B0-5BCF-4830-8E97-CAEB4E6F11CD}" sibTransId="{EC185033-3E12-4D86-A7E3-AA7FDD751CCE}"/>
    <dgm:cxn modelId="{FC298058-DEB8-4139-BA3D-FE444CBA579E}" type="presOf" srcId="{D9CAB665-B566-4FE0-8A63-8C90D47FD4E0}" destId="{39DA964E-9B43-4956-A297-F48DACACCC0D}" srcOrd="0" destOrd="0" presId="urn:microsoft.com/office/officeart/2008/layout/VerticalCurvedList"/>
    <dgm:cxn modelId="{8996238A-0CE6-416B-9E4E-2325693965B2}" type="presOf" srcId="{E2EFF1E7-F84F-4CA5-9D2C-E73A1D5E6043}" destId="{A098827D-8BAD-4CBF-99E5-DDCE807F4356}" srcOrd="0" destOrd="0" presId="urn:microsoft.com/office/officeart/2008/layout/VerticalCurvedList"/>
    <dgm:cxn modelId="{23BDDEE4-EFCF-4E2E-B766-D3F94B4405FA}" type="presOf" srcId="{382831CA-4A98-4E4B-93A1-045A50D7C9AE}" destId="{202B85C1-5191-41EA-BA28-6B7E958F77BC}" srcOrd="0" destOrd="0" presId="urn:microsoft.com/office/officeart/2008/layout/VerticalCurvedList"/>
    <dgm:cxn modelId="{729B4B3A-5F05-414D-B158-E01F02403230}" type="presOf" srcId="{0C2AFDE3-7CDE-44C1-B50E-D7682DC90A06}" destId="{704FB3B6-F757-4DAC-AB0B-DD1C6DAA2C90}" srcOrd="0" destOrd="0" presId="urn:microsoft.com/office/officeart/2008/layout/VerticalCurvedList"/>
    <dgm:cxn modelId="{58FB3D7E-B434-4A7A-92A3-81BEE0D51E99}" type="presOf" srcId="{B4A58BA9-E148-44A7-85ED-01AE39AEDA00}" destId="{E0CB5C6F-2D12-4A62-BF00-0EB8ED368CA3}" srcOrd="0" destOrd="0" presId="urn:microsoft.com/office/officeart/2008/layout/VerticalCurvedList"/>
    <dgm:cxn modelId="{C3141A49-3DAE-4771-BA58-B036B021AB6F}" type="presOf" srcId="{466004D6-9C40-43FD-A04C-46F4C61A9414}" destId="{7722D01C-C304-4063-9AC9-27B336D0C373}" srcOrd="0" destOrd="0" presId="urn:microsoft.com/office/officeart/2008/layout/VerticalCurvedList"/>
    <dgm:cxn modelId="{682CA9C2-518D-4E04-92F9-BD87270E7347}" srcId="{0C2AFDE3-7CDE-44C1-B50E-D7682DC90A06}" destId="{B4A58BA9-E148-44A7-85ED-01AE39AEDA00}" srcOrd="4" destOrd="0" parTransId="{58BDA7BF-3054-49F7-B4D3-1BDA4303F7FC}" sibTransId="{0B6166A3-2251-4BF7-8BFE-137287842ECE}"/>
    <dgm:cxn modelId="{3943B330-C6F0-41C8-B6FA-1A1B04AD2754}" srcId="{0C2AFDE3-7CDE-44C1-B50E-D7682DC90A06}" destId="{D9CAB665-B566-4FE0-8A63-8C90D47FD4E0}" srcOrd="3" destOrd="0" parTransId="{BEECB300-6F9A-4F17-ACDF-D7CC5E5BA955}" sibTransId="{F39FB662-5DD9-4B1B-9D3C-DC44BF69A384}"/>
    <dgm:cxn modelId="{C82AC073-3076-491F-9FEC-F3E89394640C}" srcId="{0C2AFDE3-7CDE-44C1-B50E-D7682DC90A06}" destId="{6CFFB48C-5151-463B-AE0F-262232E39F5A}" srcOrd="6" destOrd="0" parTransId="{BFD5CC83-3FBB-4F8A-9628-9989B08E4F64}" sibTransId="{5DE2642F-8D39-40C2-9347-A5D9984B597F}"/>
    <dgm:cxn modelId="{BC9053D9-A973-45C6-A59D-A1A3D40CD4D4}" type="presOf" srcId="{ADF05E3D-B9CE-4F3F-A222-832528EB8F27}" destId="{14FF0707-0770-49B6-8A0E-5AB37BB89B56}" srcOrd="0" destOrd="0" presId="urn:microsoft.com/office/officeart/2008/layout/VerticalCurvedList"/>
    <dgm:cxn modelId="{B1B55E30-B084-4750-BCC8-B51EC2D29FAA}" type="presOf" srcId="{6CFFB48C-5151-463B-AE0F-262232E39F5A}" destId="{D71891F9-3D87-443E-8690-9C25B16295BA}" srcOrd="0" destOrd="0" presId="urn:microsoft.com/office/officeart/2008/layout/VerticalCurvedList"/>
    <dgm:cxn modelId="{CAF9430A-E502-487B-9DA6-1E5020697216}" srcId="{0C2AFDE3-7CDE-44C1-B50E-D7682DC90A06}" destId="{46E7A149-6A04-4223-8439-4508146DBB59}" srcOrd="5" destOrd="0" parTransId="{139E42B8-DC2F-43D6-8505-0A3DA1088C2B}" sibTransId="{DF1C3980-59BA-4E02-80EF-F9E9630101ED}"/>
    <dgm:cxn modelId="{2CBAEB18-0D70-407B-8C64-E7BD4B498C11}" srcId="{0C2AFDE3-7CDE-44C1-B50E-D7682DC90A06}" destId="{382831CA-4A98-4E4B-93A1-045A50D7C9AE}" srcOrd="2" destOrd="0" parTransId="{C553F6C5-F7B6-4F48-9FFD-F8F5AF347C0B}" sibTransId="{E848F2B0-13A3-4FC3-AEF2-469F6F1CF283}"/>
    <dgm:cxn modelId="{3ED4B4D9-DDF3-4C73-815B-02867E5F6E41}" srcId="{0C2AFDE3-7CDE-44C1-B50E-D7682DC90A06}" destId="{ADF05E3D-B9CE-4F3F-A222-832528EB8F27}" srcOrd="0" destOrd="0" parTransId="{72293A68-6FF7-408C-9BA1-3DD7AF91863F}" sibTransId="{466004D6-9C40-43FD-A04C-46F4C61A9414}"/>
    <dgm:cxn modelId="{76523243-4DC2-412B-A6D7-EA15F2A3656D}" type="presOf" srcId="{46E7A149-6A04-4223-8439-4508146DBB59}" destId="{A5401F52-03C0-4B1D-BB40-A326E0723B2B}" srcOrd="0" destOrd="0" presId="urn:microsoft.com/office/officeart/2008/layout/VerticalCurvedList"/>
    <dgm:cxn modelId="{40ECA811-1C80-4E03-B385-A93F986775FD}" type="presParOf" srcId="{704FB3B6-F757-4DAC-AB0B-DD1C6DAA2C90}" destId="{FCE0EDFF-3359-4CF5-B01D-3B66D30B57F6}" srcOrd="0" destOrd="0" presId="urn:microsoft.com/office/officeart/2008/layout/VerticalCurvedList"/>
    <dgm:cxn modelId="{686D9E27-EA14-43C7-B016-A0C2CBCF48F1}" type="presParOf" srcId="{FCE0EDFF-3359-4CF5-B01D-3B66D30B57F6}" destId="{E6236870-E86D-4332-B97D-06737A20A97B}" srcOrd="0" destOrd="0" presId="urn:microsoft.com/office/officeart/2008/layout/VerticalCurvedList"/>
    <dgm:cxn modelId="{0343D886-5E1D-40C2-B15D-96DFB2E8CD43}" type="presParOf" srcId="{E6236870-E86D-4332-B97D-06737A20A97B}" destId="{0E0EAC9D-2A75-49FD-8D2B-D5309EE12649}" srcOrd="0" destOrd="0" presId="urn:microsoft.com/office/officeart/2008/layout/VerticalCurvedList"/>
    <dgm:cxn modelId="{38F15C6D-D2F1-4785-8A34-4289C8003B64}" type="presParOf" srcId="{E6236870-E86D-4332-B97D-06737A20A97B}" destId="{7722D01C-C304-4063-9AC9-27B336D0C373}" srcOrd="1" destOrd="0" presId="urn:microsoft.com/office/officeart/2008/layout/VerticalCurvedList"/>
    <dgm:cxn modelId="{37BCEEF9-4A69-4D7C-8CD6-7C7A4499721D}" type="presParOf" srcId="{E6236870-E86D-4332-B97D-06737A20A97B}" destId="{A53CCD73-073B-40D9-A3A3-049024B712B9}" srcOrd="2" destOrd="0" presId="urn:microsoft.com/office/officeart/2008/layout/VerticalCurvedList"/>
    <dgm:cxn modelId="{4B3B90E4-70CA-44A1-BD73-BA44F71C953F}" type="presParOf" srcId="{E6236870-E86D-4332-B97D-06737A20A97B}" destId="{AE6EBD4B-28D7-4337-95FE-528E91BD5FD4}" srcOrd="3" destOrd="0" presId="urn:microsoft.com/office/officeart/2008/layout/VerticalCurvedList"/>
    <dgm:cxn modelId="{8D42501D-99E5-4DCB-B97B-65BEBC20E874}" type="presParOf" srcId="{FCE0EDFF-3359-4CF5-B01D-3B66D30B57F6}" destId="{14FF0707-0770-49B6-8A0E-5AB37BB89B56}" srcOrd="1" destOrd="0" presId="urn:microsoft.com/office/officeart/2008/layout/VerticalCurvedList"/>
    <dgm:cxn modelId="{57E575EA-796B-4AB8-A846-21DCD2FD354E}" type="presParOf" srcId="{FCE0EDFF-3359-4CF5-B01D-3B66D30B57F6}" destId="{49776E9D-A8A2-4D40-BA55-BD4FCE8AF221}" srcOrd="2" destOrd="0" presId="urn:microsoft.com/office/officeart/2008/layout/VerticalCurvedList"/>
    <dgm:cxn modelId="{757B8485-469D-48E6-B167-EE6AAF825E50}" type="presParOf" srcId="{49776E9D-A8A2-4D40-BA55-BD4FCE8AF221}" destId="{D855F283-407A-464A-9548-79F5C512577A}" srcOrd="0" destOrd="0" presId="urn:microsoft.com/office/officeart/2008/layout/VerticalCurvedList"/>
    <dgm:cxn modelId="{76EFACF5-6EDF-4DE3-A6A8-C0B2E78D1912}" type="presParOf" srcId="{FCE0EDFF-3359-4CF5-B01D-3B66D30B57F6}" destId="{A098827D-8BAD-4CBF-99E5-DDCE807F4356}" srcOrd="3" destOrd="0" presId="urn:microsoft.com/office/officeart/2008/layout/VerticalCurvedList"/>
    <dgm:cxn modelId="{7374FB12-420B-43E8-B56A-AD2F8C3F07B9}" type="presParOf" srcId="{FCE0EDFF-3359-4CF5-B01D-3B66D30B57F6}" destId="{EA8ED8CC-ABD6-4296-97F7-A730CBF00179}" srcOrd="4" destOrd="0" presId="urn:microsoft.com/office/officeart/2008/layout/VerticalCurvedList"/>
    <dgm:cxn modelId="{8E629FFB-BC90-47E4-9DD2-845A3BEAAD2E}" type="presParOf" srcId="{EA8ED8CC-ABD6-4296-97F7-A730CBF00179}" destId="{076EBEB4-DB62-4AB3-8DA0-2F7BABC856E7}" srcOrd="0" destOrd="0" presId="urn:microsoft.com/office/officeart/2008/layout/VerticalCurvedList"/>
    <dgm:cxn modelId="{E90474A9-9896-43B1-A977-9EC7070AF8E7}" type="presParOf" srcId="{FCE0EDFF-3359-4CF5-B01D-3B66D30B57F6}" destId="{202B85C1-5191-41EA-BA28-6B7E958F77BC}" srcOrd="5" destOrd="0" presId="urn:microsoft.com/office/officeart/2008/layout/VerticalCurvedList"/>
    <dgm:cxn modelId="{1ACEB653-151E-468B-8ACC-0384454E21E9}" type="presParOf" srcId="{FCE0EDFF-3359-4CF5-B01D-3B66D30B57F6}" destId="{E42973D4-FE42-4D42-9C3A-E2E8F9A90272}" srcOrd="6" destOrd="0" presId="urn:microsoft.com/office/officeart/2008/layout/VerticalCurvedList"/>
    <dgm:cxn modelId="{C5BBD649-CF7D-4A16-9369-48B81FC41080}" type="presParOf" srcId="{E42973D4-FE42-4D42-9C3A-E2E8F9A90272}" destId="{0322169D-2C92-4A1E-99D2-770AAADD9BA2}" srcOrd="0" destOrd="0" presId="urn:microsoft.com/office/officeart/2008/layout/VerticalCurvedList"/>
    <dgm:cxn modelId="{7AFBB6C4-FEB6-4F8C-A799-A879CE4AFB21}" type="presParOf" srcId="{FCE0EDFF-3359-4CF5-B01D-3B66D30B57F6}" destId="{39DA964E-9B43-4956-A297-F48DACACCC0D}" srcOrd="7" destOrd="0" presId="urn:microsoft.com/office/officeart/2008/layout/VerticalCurvedList"/>
    <dgm:cxn modelId="{EB7DE075-E094-4421-8994-E241FE832095}" type="presParOf" srcId="{FCE0EDFF-3359-4CF5-B01D-3B66D30B57F6}" destId="{FC48C756-87A8-4E24-97FE-3134A93F86A6}" srcOrd="8" destOrd="0" presId="urn:microsoft.com/office/officeart/2008/layout/VerticalCurvedList"/>
    <dgm:cxn modelId="{3B8C2E3E-1F62-4426-945A-37CE62C92782}" type="presParOf" srcId="{FC48C756-87A8-4E24-97FE-3134A93F86A6}" destId="{D2E21B0F-9120-4FEB-9CDC-09E4754C0F37}" srcOrd="0" destOrd="0" presId="urn:microsoft.com/office/officeart/2008/layout/VerticalCurvedList"/>
    <dgm:cxn modelId="{FFA27747-43ED-41BA-AB3E-F05040CF3457}" type="presParOf" srcId="{FCE0EDFF-3359-4CF5-B01D-3B66D30B57F6}" destId="{E0CB5C6F-2D12-4A62-BF00-0EB8ED368CA3}" srcOrd="9" destOrd="0" presId="urn:microsoft.com/office/officeart/2008/layout/VerticalCurvedList"/>
    <dgm:cxn modelId="{F80AFFC5-713B-4919-9CCF-46DBAE405FE2}" type="presParOf" srcId="{FCE0EDFF-3359-4CF5-B01D-3B66D30B57F6}" destId="{DBB0C93B-3260-428C-9A2C-45A8F00B0928}" srcOrd="10" destOrd="0" presId="urn:microsoft.com/office/officeart/2008/layout/VerticalCurvedList"/>
    <dgm:cxn modelId="{4BFDA67A-72F6-4C9F-BFC2-B64B66D0D777}" type="presParOf" srcId="{DBB0C93B-3260-428C-9A2C-45A8F00B0928}" destId="{872B94FB-7882-4785-8571-69E169ADFF3F}" srcOrd="0" destOrd="0" presId="urn:microsoft.com/office/officeart/2008/layout/VerticalCurvedList"/>
    <dgm:cxn modelId="{8C2A332F-AEAC-4DD0-947A-6236AD263D97}" type="presParOf" srcId="{FCE0EDFF-3359-4CF5-B01D-3B66D30B57F6}" destId="{A5401F52-03C0-4B1D-BB40-A326E0723B2B}" srcOrd="11" destOrd="0" presId="urn:microsoft.com/office/officeart/2008/layout/VerticalCurvedList"/>
    <dgm:cxn modelId="{5041400D-DD92-4E09-95C2-C8921E9CAFC4}" type="presParOf" srcId="{FCE0EDFF-3359-4CF5-B01D-3B66D30B57F6}" destId="{C8D864AE-A11B-4C9A-8707-4F280D82CD2D}" srcOrd="12" destOrd="0" presId="urn:microsoft.com/office/officeart/2008/layout/VerticalCurvedList"/>
    <dgm:cxn modelId="{6375923D-AA09-489F-9D6D-42195C661761}" type="presParOf" srcId="{C8D864AE-A11B-4C9A-8707-4F280D82CD2D}" destId="{BE07A128-F769-4A33-9533-8EABAFFD8308}" srcOrd="0" destOrd="0" presId="urn:microsoft.com/office/officeart/2008/layout/VerticalCurvedList"/>
    <dgm:cxn modelId="{5A03D496-AE50-4260-A86A-08E9D9BB5382}" type="presParOf" srcId="{FCE0EDFF-3359-4CF5-B01D-3B66D30B57F6}" destId="{D71891F9-3D87-443E-8690-9C25B16295BA}" srcOrd="13" destOrd="0" presId="urn:microsoft.com/office/officeart/2008/layout/VerticalCurvedList"/>
    <dgm:cxn modelId="{9766A3DC-0672-4151-B2EC-97CA59708477}" type="presParOf" srcId="{FCE0EDFF-3359-4CF5-B01D-3B66D30B57F6}" destId="{2BE33E1F-53FE-45E6-A402-EE8E4090E0C4}" srcOrd="14" destOrd="0" presId="urn:microsoft.com/office/officeart/2008/layout/VerticalCurvedList"/>
    <dgm:cxn modelId="{633E1E83-3DD7-4C07-BC55-37453109173E}" type="presParOf" srcId="{2BE33E1F-53FE-45E6-A402-EE8E4090E0C4}" destId="{3FA6BCAA-52DC-4C1B-884A-8D9E7EEE83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4DFF2A-5DE7-42BC-953D-76CFFBB0AFEA}"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s-MX"/>
        </a:p>
      </dgm:t>
    </dgm:pt>
    <dgm:pt modelId="{737EF2C3-B1C3-4C5B-8E39-93B85E86D73F}">
      <dgm:prSet phldrT="[Texto]" custT="1"/>
      <dgm:spPr/>
      <dgm:t>
        <a:bodyPr/>
        <a:lstStyle/>
        <a:p>
          <a:pPr algn="ctr"/>
          <a:r>
            <a:rPr lang="es-MX" sz="2400" dirty="0" smtClean="0">
              <a:latin typeface="Arial Narrow" pitchFamily="34" charset="0"/>
            </a:rPr>
            <a:t>Financiamiento Empresarial</a:t>
          </a:r>
          <a:endParaRPr lang="es-MX" sz="2400" dirty="0">
            <a:latin typeface="Arial Narrow" pitchFamily="34" charset="0"/>
          </a:endParaRPr>
        </a:p>
      </dgm:t>
    </dgm:pt>
    <dgm:pt modelId="{F68F09E1-D7E4-4483-B320-3E551A9FB85D}" type="parTrans" cxnId="{47AB8B63-2E93-4481-BA13-983DDC8AC495}">
      <dgm:prSet/>
      <dgm:spPr/>
      <dgm:t>
        <a:bodyPr/>
        <a:lstStyle/>
        <a:p>
          <a:pPr algn="ctr"/>
          <a:endParaRPr lang="es-MX" sz="2400">
            <a:latin typeface="Arial Narrow" pitchFamily="34" charset="0"/>
          </a:endParaRPr>
        </a:p>
      </dgm:t>
    </dgm:pt>
    <dgm:pt modelId="{2420DA87-71FF-41AF-BD65-4EA18A2376F0}" type="sibTrans" cxnId="{47AB8B63-2E93-4481-BA13-983DDC8AC495}">
      <dgm:prSet/>
      <dgm:spPr/>
      <dgm:t>
        <a:bodyPr/>
        <a:lstStyle/>
        <a:p>
          <a:pPr algn="ctr"/>
          <a:endParaRPr lang="es-MX" sz="2400">
            <a:latin typeface="Arial Narrow" pitchFamily="34" charset="0"/>
          </a:endParaRPr>
        </a:p>
      </dgm:t>
    </dgm:pt>
    <dgm:pt modelId="{2E0A4F2B-FFE1-4094-94AA-04D0427E350D}">
      <dgm:prSet phldrT="[Texto]" custT="1"/>
      <dgm:spPr/>
      <dgm:t>
        <a:bodyPr/>
        <a:lstStyle/>
        <a:p>
          <a:pPr algn="ctr"/>
          <a:r>
            <a:rPr lang="es-MX" sz="2400" dirty="0" smtClean="0">
              <a:latin typeface="Arial Narrow" pitchFamily="34" charset="0"/>
            </a:rPr>
            <a:t> Mejora Regulatoria Estatal</a:t>
          </a:r>
          <a:endParaRPr lang="es-MX" sz="2400" dirty="0">
            <a:latin typeface="Arial Narrow" pitchFamily="34" charset="0"/>
          </a:endParaRPr>
        </a:p>
      </dgm:t>
    </dgm:pt>
    <dgm:pt modelId="{70CB7670-E020-4449-903C-93C04D616217}" type="parTrans" cxnId="{F87B3172-9972-4263-B9AA-2B13ADCDA481}">
      <dgm:prSet/>
      <dgm:spPr/>
      <dgm:t>
        <a:bodyPr/>
        <a:lstStyle/>
        <a:p>
          <a:pPr algn="ctr"/>
          <a:endParaRPr lang="es-MX" sz="2400">
            <a:latin typeface="Arial Narrow" pitchFamily="34" charset="0"/>
          </a:endParaRPr>
        </a:p>
      </dgm:t>
    </dgm:pt>
    <dgm:pt modelId="{67C794BD-A8A2-4910-9597-C2DC5D6B8AD2}" type="sibTrans" cxnId="{F87B3172-9972-4263-B9AA-2B13ADCDA481}">
      <dgm:prSet/>
      <dgm:spPr/>
      <dgm:t>
        <a:bodyPr/>
        <a:lstStyle/>
        <a:p>
          <a:pPr algn="ctr"/>
          <a:endParaRPr lang="es-MX" sz="2400">
            <a:latin typeface="Arial Narrow" pitchFamily="34" charset="0"/>
          </a:endParaRPr>
        </a:p>
      </dgm:t>
    </dgm:pt>
    <dgm:pt modelId="{F5828146-EB2F-4768-9A66-72760C996ED2}">
      <dgm:prSet phldrT="[Texto]" custT="1"/>
      <dgm:spPr/>
      <dgm:t>
        <a:bodyPr/>
        <a:lstStyle/>
        <a:p>
          <a:pPr algn="ctr"/>
          <a:r>
            <a:rPr lang="es-MX" sz="2400" dirty="0" smtClean="0">
              <a:latin typeface="Arial Narrow" pitchFamily="34" charset="0"/>
            </a:rPr>
            <a:t> Fondo Nacional Emprendedor</a:t>
          </a:r>
          <a:endParaRPr lang="es-MX" sz="2400" dirty="0">
            <a:latin typeface="Arial Narrow" pitchFamily="34" charset="0"/>
          </a:endParaRPr>
        </a:p>
      </dgm:t>
    </dgm:pt>
    <dgm:pt modelId="{388DCACA-BAE4-4895-ADD9-04CE046FE66C}" type="parTrans" cxnId="{F18825E3-7054-4EBC-84EB-74A5CD37FDFE}">
      <dgm:prSet/>
      <dgm:spPr/>
      <dgm:t>
        <a:bodyPr/>
        <a:lstStyle/>
        <a:p>
          <a:pPr algn="ctr"/>
          <a:endParaRPr lang="es-MX" sz="2400">
            <a:latin typeface="Arial Narrow" pitchFamily="34" charset="0"/>
          </a:endParaRPr>
        </a:p>
      </dgm:t>
    </dgm:pt>
    <dgm:pt modelId="{30421014-6C1C-43C7-8415-174959EC168A}" type="sibTrans" cxnId="{F18825E3-7054-4EBC-84EB-74A5CD37FDFE}">
      <dgm:prSet/>
      <dgm:spPr/>
      <dgm:t>
        <a:bodyPr/>
        <a:lstStyle/>
        <a:p>
          <a:pPr algn="ctr"/>
          <a:endParaRPr lang="es-MX" sz="2400">
            <a:latin typeface="Arial Narrow" pitchFamily="34" charset="0"/>
          </a:endParaRPr>
        </a:p>
      </dgm:t>
    </dgm:pt>
    <dgm:pt modelId="{F93FA68C-4657-4DFA-A464-9233244ED1E4}" type="pres">
      <dgm:prSet presAssocID="{8F4DFF2A-5DE7-42BC-953D-76CFFBB0AFEA}" presName="diagram" presStyleCnt="0">
        <dgm:presLayoutVars>
          <dgm:dir/>
          <dgm:resizeHandles val="exact"/>
        </dgm:presLayoutVars>
      </dgm:prSet>
      <dgm:spPr/>
      <dgm:t>
        <a:bodyPr/>
        <a:lstStyle/>
        <a:p>
          <a:endParaRPr lang="es-MX"/>
        </a:p>
      </dgm:t>
    </dgm:pt>
    <dgm:pt modelId="{9A1C4B42-BFFD-4639-98E3-63CE521AB007}" type="pres">
      <dgm:prSet presAssocID="{737EF2C3-B1C3-4C5B-8E39-93B85E86D73F}" presName="node" presStyleLbl="node1" presStyleIdx="0" presStyleCnt="3">
        <dgm:presLayoutVars>
          <dgm:bulletEnabled val="1"/>
        </dgm:presLayoutVars>
      </dgm:prSet>
      <dgm:spPr/>
      <dgm:t>
        <a:bodyPr/>
        <a:lstStyle/>
        <a:p>
          <a:endParaRPr lang="es-MX"/>
        </a:p>
      </dgm:t>
    </dgm:pt>
    <dgm:pt modelId="{8808C35B-4634-43E7-BB25-F6183F7F6141}" type="pres">
      <dgm:prSet presAssocID="{2420DA87-71FF-41AF-BD65-4EA18A2376F0}" presName="sibTrans" presStyleCnt="0"/>
      <dgm:spPr/>
    </dgm:pt>
    <dgm:pt modelId="{90F52387-059F-453F-8168-C8913EDED9C3}" type="pres">
      <dgm:prSet presAssocID="{2E0A4F2B-FFE1-4094-94AA-04D0427E350D}" presName="node" presStyleLbl="node1" presStyleIdx="1" presStyleCnt="3">
        <dgm:presLayoutVars>
          <dgm:bulletEnabled val="1"/>
        </dgm:presLayoutVars>
      </dgm:prSet>
      <dgm:spPr/>
      <dgm:t>
        <a:bodyPr/>
        <a:lstStyle/>
        <a:p>
          <a:endParaRPr lang="es-MX"/>
        </a:p>
      </dgm:t>
    </dgm:pt>
    <dgm:pt modelId="{A56C2577-8C72-4E2F-87EE-DF87ED725B97}" type="pres">
      <dgm:prSet presAssocID="{67C794BD-A8A2-4910-9597-C2DC5D6B8AD2}" presName="sibTrans" presStyleCnt="0"/>
      <dgm:spPr/>
    </dgm:pt>
    <dgm:pt modelId="{B8DFF628-FEBA-4837-BB6B-4534A090BEBA}" type="pres">
      <dgm:prSet presAssocID="{F5828146-EB2F-4768-9A66-72760C996ED2}" presName="node" presStyleLbl="node1" presStyleIdx="2" presStyleCnt="3">
        <dgm:presLayoutVars>
          <dgm:bulletEnabled val="1"/>
        </dgm:presLayoutVars>
      </dgm:prSet>
      <dgm:spPr/>
      <dgm:t>
        <a:bodyPr/>
        <a:lstStyle/>
        <a:p>
          <a:endParaRPr lang="es-MX"/>
        </a:p>
      </dgm:t>
    </dgm:pt>
  </dgm:ptLst>
  <dgm:cxnLst>
    <dgm:cxn modelId="{9533330B-AC33-4A63-9C19-677FCA97DA83}" type="presOf" srcId="{8F4DFF2A-5DE7-42BC-953D-76CFFBB0AFEA}" destId="{F93FA68C-4657-4DFA-A464-9233244ED1E4}" srcOrd="0" destOrd="0" presId="urn:microsoft.com/office/officeart/2005/8/layout/default"/>
    <dgm:cxn modelId="{FD6534E4-9984-4DD6-A662-6F5340C67A61}" type="presOf" srcId="{F5828146-EB2F-4768-9A66-72760C996ED2}" destId="{B8DFF628-FEBA-4837-BB6B-4534A090BEBA}" srcOrd="0" destOrd="0" presId="urn:microsoft.com/office/officeart/2005/8/layout/default"/>
    <dgm:cxn modelId="{F87B3172-9972-4263-B9AA-2B13ADCDA481}" srcId="{8F4DFF2A-5DE7-42BC-953D-76CFFBB0AFEA}" destId="{2E0A4F2B-FFE1-4094-94AA-04D0427E350D}" srcOrd="1" destOrd="0" parTransId="{70CB7670-E020-4449-903C-93C04D616217}" sibTransId="{67C794BD-A8A2-4910-9597-C2DC5D6B8AD2}"/>
    <dgm:cxn modelId="{7304D4F8-3041-49CF-B49B-B0901B7E6851}" type="presOf" srcId="{2E0A4F2B-FFE1-4094-94AA-04D0427E350D}" destId="{90F52387-059F-453F-8168-C8913EDED9C3}" srcOrd="0" destOrd="0" presId="urn:microsoft.com/office/officeart/2005/8/layout/default"/>
    <dgm:cxn modelId="{47AB8B63-2E93-4481-BA13-983DDC8AC495}" srcId="{8F4DFF2A-5DE7-42BC-953D-76CFFBB0AFEA}" destId="{737EF2C3-B1C3-4C5B-8E39-93B85E86D73F}" srcOrd="0" destOrd="0" parTransId="{F68F09E1-D7E4-4483-B320-3E551A9FB85D}" sibTransId="{2420DA87-71FF-41AF-BD65-4EA18A2376F0}"/>
    <dgm:cxn modelId="{EDD7FC82-B60D-4F7A-A111-D9557368746F}" type="presOf" srcId="{737EF2C3-B1C3-4C5B-8E39-93B85E86D73F}" destId="{9A1C4B42-BFFD-4639-98E3-63CE521AB007}" srcOrd="0" destOrd="0" presId="urn:microsoft.com/office/officeart/2005/8/layout/default"/>
    <dgm:cxn modelId="{F18825E3-7054-4EBC-84EB-74A5CD37FDFE}" srcId="{8F4DFF2A-5DE7-42BC-953D-76CFFBB0AFEA}" destId="{F5828146-EB2F-4768-9A66-72760C996ED2}" srcOrd="2" destOrd="0" parTransId="{388DCACA-BAE4-4895-ADD9-04CE046FE66C}" sibTransId="{30421014-6C1C-43C7-8415-174959EC168A}"/>
    <dgm:cxn modelId="{B11B200F-44D8-4239-AB74-5877617F397A}" type="presParOf" srcId="{F93FA68C-4657-4DFA-A464-9233244ED1E4}" destId="{9A1C4B42-BFFD-4639-98E3-63CE521AB007}" srcOrd="0" destOrd="0" presId="urn:microsoft.com/office/officeart/2005/8/layout/default"/>
    <dgm:cxn modelId="{46A8C2D4-1E0C-48D7-8D57-FD489D692449}" type="presParOf" srcId="{F93FA68C-4657-4DFA-A464-9233244ED1E4}" destId="{8808C35B-4634-43E7-BB25-F6183F7F6141}" srcOrd="1" destOrd="0" presId="urn:microsoft.com/office/officeart/2005/8/layout/default"/>
    <dgm:cxn modelId="{B23F415A-CE77-49D6-8984-9EADAB8C275F}" type="presParOf" srcId="{F93FA68C-4657-4DFA-A464-9233244ED1E4}" destId="{90F52387-059F-453F-8168-C8913EDED9C3}" srcOrd="2" destOrd="0" presId="urn:microsoft.com/office/officeart/2005/8/layout/default"/>
    <dgm:cxn modelId="{B050CEBB-846F-4440-B8D8-A9F3F136071F}" type="presParOf" srcId="{F93FA68C-4657-4DFA-A464-9233244ED1E4}" destId="{A56C2577-8C72-4E2F-87EE-DF87ED725B97}" srcOrd="3" destOrd="0" presId="urn:microsoft.com/office/officeart/2005/8/layout/default"/>
    <dgm:cxn modelId="{E2D25024-B712-433F-B254-5D3B7B8550CD}" type="presParOf" srcId="{F93FA68C-4657-4DFA-A464-9233244ED1E4}" destId="{B8DFF628-FEBA-4837-BB6B-4534A090BEB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108E40-2E5D-40AE-AE64-5B563B1510D3}" type="doc">
      <dgm:prSet loTypeId="urn:microsoft.com/office/officeart/2009/3/layout/HorizontalOrganizationChart" loCatId="hierarchy" qsTypeId="urn:microsoft.com/office/officeart/2005/8/quickstyle/simple3" qsCatId="simple" csTypeId="urn:microsoft.com/office/officeart/2005/8/colors/accent0_1" csCatId="mainScheme" phldr="1"/>
      <dgm:spPr/>
      <dgm:t>
        <a:bodyPr/>
        <a:lstStyle/>
        <a:p>
          <a:endParaRPr lang="es-MX"/>
        </a:p>
      </dgm:t>
    </dgm:pt>
    <dgm:pt modelId="{4882077E-BF65-48A2-A507-1C01812C71F3}">
      <dgm:prSet phldrT="[Texto]"/>
      <dgm:spPr/>
      <dgm:t>
        <a:bodyPr/>
        <a:lstStyle/>
        <a:p>
          <a:r>
            <a:rPr lang="es-MX" dirty="0" smtClean="0">
              <a:latin typeface="Arial Narrow" pitchFamily="34" charset="0"/>
            </a:rPr>
            <a:t>Indicadores de Desempeño</a:t>
          </a:r>
          <a:endParaRPr lang="es-MX" dirty="0">
            <a:latin typeface="Arial Narrow" pitchFamily="34" charset="0"/>
          </a:endParaRPr>
        </a:p>
      </dgm:t>
    </dgm:pt>
    <dgm:pt modelId="{B2495F16-7D5C-4ECC-9F51-C276255D11A5}" type="parTrans" cxnId="{75A0A74D-0E64-4A42-A63E-E6CA909F55A3}">
      <dgm:prSet/>
      <dgm:spPr>
        <a:ln>
          <a:solidFill>
            <a:schemeClr val="accent6">
              <a:lumMod val="75000"/>
            </a:schemeClr>
          </a:solidFill>
        </a:ln>
      </dgm:spPr>
      <dgm:t>
        <a:bodyPr/>
        <a:lstStyle/>
        <a:p>
          <a:endParaRPr lang="es-MX">
            <a:latin typeface="Arial Narrow" pitchFamily="34" charset="0"/>
          </a:endParaRPr>
        </a:p>
      </dgm:t>
    </dgm:pt>
    <dgm:pt modelId="{4C5AA3C9-3B53-4D53-91F7-EDD8E2625E02}" type="sibTrans" cxnId="{75A0A74D-0E64-4A42-A63E-E6CA909F55A3}">
      <dgm:prSet/>
      <dgm:spPr/>
      <dgm:t>
        <a:bodyPr/>
        <a:lstStyle/>
        <a:p>
          <a:endParaRPr lang="es-MX">
            <a:latin typeface="Arial Narrow" pitchFamily="34" charset="0"/>
          </a:endParaRPr>
        </a:p>
      </dgm:t>
    </dgm:pt>
    <dgm:pt modelId="{2EBC502E-9294-4382-B77C-95EDAF8CEAF8}">
      <dgm:prSet phldrT="[Texto]"/>
      <dgm:spPr/>
      <dgm:t>
        <a:bodyPr/>
        <a:lstStyle/>
        <a:p>
          <a:r>
            <a:rPr lang="es-MX" dirty="0" smtClean="0">
              <a:latin typeface="Arial Narrow" pitchFamily="34" charset="0"/>
            </a:rPr>
            <a:t>Estratégicos</a:t>
          </a:r>
          <a:endParaRPr lang="es-MX" dirty="0">
            <a:latin typeface="Arial Narrow" pitchFamily="34" charset="0"/>
          </a:endParaRPr>
        </a:p>
      </dgm:t>
    </dgm:pt>
    <dgm:pt modelId="{F96FF853-4774-4228-A3D4-530A000CCE32}" type="parTrans" cxnId="{30F41833-1075-479C-8ECA-65B32E600B5C}">
      <dgm:prSet/>
      <dgm:spPr>
        <a:ln>
          <a:solidFill>
            <a:schemeClr val="accent6">
              <a:lumMod val="75000"/>
            </a:schemeClr>
          </a:solidFill>
        </a:ln>
      </dgm:spPr>
      <dgm:t>
        <a:bodyPr/>
        <a:lstStyle/>
        <a:p>
          <a:endParaRPr lang="es-MX">
            <a:latin typeface="Arial Narrow" pitchFamily="34" charset="0"/>
          </a:endParaRPr>
        </a:p>
      </dgm:t>
    </dgm:pt>
    <dgm:pt modelId="{DB95B00F-BAF6-4C36-99DA-1BEA76C9A5B8}" type="sibTrans" cxnId="{30F41833-1075-479C-8ECA-65B32E600B5C}">
      <dgm:prSet/>
      <dgm:spPr/>
      <dgm:t>
        <a:bodyPr/>
        <a:lstStyle/>
        <a:p>
          <a:endParaRPr lang="es-MX">
            <a:latin typeface="Arial Narrow" pitchFamily="34" charset="0"/>
          </a:endParaRPr>
        </a:p>
      </dgm:t>
    </dgm:pt>
    <dgm:pt modelId="{6B820871-F990-4F74-AE56-E95A523FD71D}">
      <dgm:prSet phldrT="[Texto]"/>
      <dgm:spPr/>
      <dgm:t>
        <a:bodyPr/>
        <a:lstStyle/>
        <a:p>
          <a:r>
            <a:rPr lang="es-MX" dirty="0" smtClean="0">
              <a:latin typeface="Arial Narrow" pitchFamily="34" charset="0"/>
            </a:rPr>
            <a:t>Gestión</a:t>
          </a:r>
          <a:endParaRPr lang="es-MX" dirty="0">
            <a:latin typeface="Arial Narrow" pitchFamily="34" charset="0"/>
          </a:endParaRPr>
        </a:p>
      </dgm:t>
    </dgm:pt>
    <dgm:pt modelId="{BD504946-8B9C-4841-ADD2-009E205B4263}" type="parTrans" cxnId="{E67CAF53-115B-4C5E-B661-D06BD8FBF290}">
      <dgm:prSet/>
      <dgm:spPr>
        <a:ln>
          <a:solidFill>
            <a:schemeClr val="accent6">
              <a:lumMod val="75000"/>
            </a:schemeClr>
          </a:solidFill>
        </a:ln>
      </dgm:spPr>
      <dgm:t>
        <a:bodyPr/>
        <a:lstStyle/>
        <a:p>
          <a:endParaRPr lang="es-MX">
            <a:latin typeface="Arial Narrow" pitchFamily="34" charset="0"/>
          </a:endParaRPr>
        </a:p>
      </dgm:t>
    </dgm:pt>
    <dgm:pt modelId="{1DEF07CD-9553-4152-A093-D0AE1A7B654A}" type="sibTrans" cxnId="{E67CAF53-115B-4C5E-B661-D06BD8FBF290}">
      <dgm:prSet/>
      <dgm:spPr/>
      <dgm:t>
        <a:bodyPr/>
        <a:lstStyle/>
        <a:p>
          <a:endParaRPr lang="es-MX">
            <a:latin typeface="Arial Narrow" pitchFamily="34" charset="0"/>
          </a:endParaRPr>
        </a:p>
      </dgm:t>
    </dgm:pt>
    <dgm:pt modelId="{17A081CB-5978-43C3-BF54-3AB59BEC45B0}">
      <dgm:prSet/>
      <dgm:spPr/>
      <dgm:t>
        <a:bodyPr/>
        <a:lstStyle/>
        <a:p>
          <a:r>
            <a:rPr lang="es-MX" dirty="0" smtClean="0">
              <a:latin typeface="Arial Narrow" pitchFamily="34" charset="0"/>
            </a:rPr>
            <a:t>SED</a:t>
          </a:r>
          <a:endParaRPr lang="es-MX" dirty="0">
            <a:latin typeface="Arial Narrow" pitchFamily="34" charset="0"/>
          </a:endParaRPr>
        </a:p>
      </dgm:t>
    </dgm:pt>
    <dgm:pt modelId="{04AC8A70-76AF-4064-A79F-781BB51E6A80}" type="parTrans" cxnId="{89CC3ECF-CFEB-4C5A-AF9E-20A715E5585F}">
      <dgm:prSet/>
      <dgm:spPr/>
      <dgm:t>
        <a:bodyPr/>
        <a:lstStyle/>
        <a:p>
          <a:endParaRPr lang="es-MX">
            <a:latin typeface="Arial Narrow" pitchFamily="34" charset="0"/>
          </a:endParaRPr>
        </a:p>
      </dgm:t>
    </dgm:pt>
    <dgm:pt modelId="{DD3221B2-7F5D-4908-AFFA-415E5F49DEFE}" type="sibTrans" cxnId="{89CC3ECF-CFEB-4C5A-AF9E-20A715E5585F}">
      <dgm:prSet/>
      <dgm:spPr/>
      <dgm:t>
        <a:bodyPr/>
        <a:lstStyle/>
        <a:p>
          <a:endParaRPr lang="es-MX">
            <a:latin typeface="Arial Narrow" pitchFamily="34" charset="0"/>
          </a:endParaRPr>
        </a:p>
      </dgm:t>
    </dgm:pt>
    <dgm:pt modelId="{ADDC8B24-7C98-42A4-8BC9-D6F5F9A6C28C}" type="pres">
      <dgm:prSet presAssocID="{AC108E40-2E5D-40AE-AE64-5B563B1510D3}" presName="hierChild1" presStyleCnt="0">
        <dgm:presLayoutVars>
          <dgm:orgChart val="1"/>
          <dgm:chPref val="1"/>
          <dgm:dir/>
          <dgm:animOne val="branch"/>
          <dgm:animLvl val="lvl"/>
          <dgm:resizeHandles/>
        </dgm:presLayoutVars>
      </dgm:prSet>
      <dgm:spPr/>
      <dgm:t>
        <a:bodyPr/>
        <a:lstStyle/>
        <a:p>
          <a:endParaRPr lang="es-MX"/>
        </a:p>
      </dgm:t>
    </dgm:pt>
    <dgm:pt modelId="{330C26F6-224B-4B00-993D-1D10B2F3B3EA}" type="pres">
      <dgm:prSet presAssocID="{17A081CB-5978-43C3-BF54-3AB59BEC45B0}" presName="hierRoot1" presStyleCnt="0">
        <dgm:presLayoutVars>
          <dgm:hierBranch val="init"/>
        </dgm:presLayoutVars>
      </dgm:prSet>
      <dgm:spPr/>
    </dgm:pt>
    <dgm:pt modelId="{7F32AC1E-93AF-46D8-A026-DA18576A6011}" type="pres">
      <dgm:prSet presAssocID="{17A081CB-5978-43C3-BF54-3AB59BEC45B0}" presName="rootComposite1" presStyleCnt="0"/>
      <dgm:spPr/>
    </dgm:pt>
    <dgm:pt modelId="{612D64D2-E600-4C67-B440-8C066C676BE7}" type="pres">
      <dgm:prSet presAssocID="{17A081CB-5978-43C3-BF54-3AB59BEC45B0}" presName="rootText1" presStyleLbl="node0" presStyleIdx="0" presStyleCnt="1">
        <dgm:presLayoutVars>
          <dgm:chPref val="3"/>
        </dgm:presLayoutVars>
      </dgm:prSet>
      <dgm:spPr/>
      <dgm:t>
        <a:bodyPr/>
        <a:lstStyle/>
        <a:p>
          <a:endParaRPr lang="es-MX"/>
        </a:p>
      </dgm:t>
    </dgm:pt>
    <dgm:pt modelId="{F1EB5593-50DF-4518-8354-8F4ACFC34CBF}" type="pres">
      <dgm:prSet presAssocID="{17A081CB-5978-43C3-BF54-3AB59BEC45B0}" presName="rootConnector1" presStyleLbl="node1" presStyleIdx="0" presStyleCnt="0"/>
      <dgm:spPr/>
      <dgm:t>
        <a:bodyPr/>
        <a:lstStyle/>
        <a:p>
          <a:endParaRPr lang="es-MX"/>
        </a:p>
      </dgm:t>
    </dgm:pt>
    <dgm:pt modelId="{E51DD7D0-8796-4F47-85ED-4FF21AFC54AE}" type="pres">
      <dgm:prSet presAssocID="{17A081CB-5978-43C3-BF54-3AB59BEC45B0}" presName="hierChild2" presStyleCnt="0"/>
      <dgm:spPr/>
    </dgm:pt>
    <dgm:pt modelId="{3DA917C2-DEB5-4F35-942F-809D4A56C756}" type="pres">
      <dgm:prSet presAssocID="{B2495F16-7D5C-4ECC-9F51-C276255D11A5}" presName="Name64" presStyleLbl="parChTrans1D2" presStyleIdx="0" presStyleCnt="1"/>
      <dgm:spPr/>
      <dgm:t>
        <a:bodyPr/>
        <a:lstStyle/>
        <a:p>
          <a:endParaRPr lang="es-MX"/>
        </a:p>
      </dgm:t>
    </dgm:pt>
    <dgm:pt modelId="{4EB91E03-ED8E-4AC9-9452-DA44B965A3B1}" type="pres">
      <dgm:prSet presAssocID="{4882077E-BF65-48A2-A507-1C01812C71F3}" presName="hierRoot2" presStyleCnt="0">
        <dgm:presLayoutVars>
          <dgm:hierBranch val="init"/>
        </dgm:presLayoutVars>
      </dgm:prSet>
      <dgm:spPr/>
    </dgm:pt>
    <dgm:pt modelId="{EA0F5E27-41C9-4571-B83E-1D22C3A6217F}" type="pres">
      <dgm:prSet presAssocID="{4882077E-BF65-48A2-A507-1C01812C71F3}" presName="rootComposite" presStyleCnt="0"/>
      <dgm:spPr/>
    </dgm:pt>
    <dgm:pt modelId="{271BC860-D507-45F5-8488-48D5B5419804}" type="pres">
      <dgm:prSet presAssocID="{4882077E-BF65-48A2-A507-1C01812C71F3}" presName="rootText" presStyleLbl="node2" presStyleIdx="0" presStyleCnt="1">
        <dgm:presLayoutVars>
          <dgm:chPref val="3"/>
        </dgm:presLayoutVars>
      </dgm:prSet>
      <dgm:spPr/>
      <dgm:t>
        <a:bodyPr/>
        <a:lstStyle/>
        <a:p>
          <a:endParaRPr lang="es-MX"/>
        </a:p>
      </dgm:t>
    </dgm:pt>
    <dgm:pt modelId="{9D0951FA-521E-4661-90B9-97424B231241}" type="pres">
      <dgm:prSet presAssocID="{4882077E-BF65-48A2-A507-1C01812C71F3}" presName="rootConnector" presStyleLbl="node2" presStyleIdx="0" presStyleCnt="1"/>
      <dgm:spPr/>
      <dgm:t>
        <a:bodyPr/>
        <a:lstStyle/>
        <a:p>
          <a:endParaRPr lang="es-MX"/>
        </a:p>
      </dgm:t>
    </dgm:pt>
    <dgm:pt modelId="{92F02011-B216-4FA7-9F4D-09FBE8BE9A28}" type="pres">
      <dgm:prSet presAssocID="{4882077E-BF65-48A2-A507-1C01812C71F3}" presName="hierChild4" presStyleCnt="0"/>
      <dgm:spPr/>
    </dgm:pt>
    <dgm:pt modelId="{33C6B6A2-F8F3-487B-ABC2-71AF8A7B25CD}" type="pres">
      <dgm:prSet presAssocID="{F96FF853-4774-4228-A3D4-530A000CCE32}" presName="Name64" presStyleLbl="parChTrans1D3" presStyleIdx="0" presStyleCnt="2"/>
      <dgm:spPr/>
      <dgm:t>
        <a:bodyPr/>
        <a:lstStyle/>
        <a:p>
          <a:endParaRPr lang="es-MX"/>
        </a:p>
      </dgm:t>
    </dgm:pt>
    <dgm:pt modelId="{BB91D5BE-D0FE-4CD7-9C56-9372F08D1657}" type="pres">
      <dgm:prSet presAssocID="{2EBC502E-9294-4382-B77C-95EDAF8CEAF8}" presName="hierRoot2" presStyleCnt="0">
        <dgm:presLayoutVars>
          <dgm:hierBranch val="init"/>
        </dgm:presLayoutVars>
      </dgm:prSet>
      <dgm:spPr/>
    </dgm:pt>
    <dgm:pt modelId="{C7E011BA-D35C-4471-BF41-443E22589CA1}" type="pres">
      <dgm:prSet presAssocID="{2EBC502E-9294-4382-B77C-95EDAF8CEAF8}" presName="rootComposite" presStyleCnt="0"/>
      <dgm:spPr/>
    </dgm:pt>
    <dgm:pt modelId="{C4255709-A234-4BF7-B9F2-36365BCD61DA}" type="pres">
      <dgm:prSet presAssocID="{2EBC502E-9294-4382-B77C-95EDAF8CEAF8}" presName="rootText" presStyleLbl="node3" presStyleIdx="0" presStyleCnt="2">
        <dgm:presLayoutVars>
          <dgm:chPref val="3"/>
        </dgm:presLayoutVars>
      </dgm:prSet>
      <dgm:spPr/>
      <dgm:t>
        <a:bodyPr/>
        <a:lstStyle/>
        <a:p>
          <a:endParaRPr lang="es-MX"/>
        </a:p>
      </dgm:t>
    </dgm:pt>
    <dgm:pt modelId="{E3B11B20-054C-4B58-9ECA-6C7B9EE09EDA}" type="pres">
      <dgm:prSet presAssocID="{2EBC502E-9294-4382-B77C-95EDAF8CEAF8}" presName="rootConnector" presStyleLbl="node3" presStyleIdx="0" presStyleCnt="2"/>
      <dgm:spPr/>
      <dgm:t>
        <a:bodyPr/>
        <a:lstStyle/>
        <a:p>
          <a:endParaRPr lang="es-MX"/>
        </a:p>
      </dgm:t>
    </dgm:pt>
    <dgm:pt modelId="{18BA7FD5-75ED-4AB3-A43A-90CB5D4475AF}" type="pres">
      <dgm:prSet presAssocID="{2EBC502E-9294-4382-B77C-95EDAF8CEAF8}" presName="hierChild4" presStyleCnt="0"/>
      <dgm:spPr/>
    </dgm:pt>
    <dgm:pt modelId="{00EA39CE-76DE-4E7C-A89A-C5602FA1D42B}" type="pres">
      <dgm:prSet presAssocID="{2EBC502E-9294-4382-B77C-95EDAF8CEAF8}" presName="hierChild5" presStyleCnt="0"/>
      <dgm:spPr/>
    </dgm:pt>
    <dgm:pt modelId="{33BA4DCE-E280-4100-ADFC-C1CD8C0B12A6}" type="pres">
      <dgm:prSet presAssocID="{BD504946-8B9C-4841-ADD2-009E205B4263}" presName="Name64" presStyleLbl="parChTrans1D3" presStyleIdx="1" presStyleCnt="2"/>
      <dgm:spPr/>
      <dgm:t>
        <a:bodyPr/>
        <a:lstStyle/>
        <a:p>
          <a:endParaRPr lang="es-MX"/>
        </a:p>
      </dgm:t>
    </dgm:pt>
    <dgm:pt modelId="{553FA26D-55A0-4222-A1AA-B2274FD64D0A}" type="pres">
      <dgm:prSet presAssocID="{6B820871-F990-4F74-AE56-E95A523FD71D}" presName="hierRoot2" presStyleCnt="0">
        <dgm:presLayoutVars>
          <dgm:hierBranch val="init"/>
        </dgm:presLayoutVars>
      </dgm:prSet>
      <dgm:spPr/>
    </dgm:pt>
    <dgm:pt modelId="{2DD97D74-36D5-4435-A4D9-171F8C86F38C}" type="pres">
      <dgm:prSet presAssocID="{6B820871-F990-4F74-AE56-E95A523FD71D}" presName="rootComposite" presStyleCnt="0"/>
      <dgm:spPr/>
    </dgm:pt>
    <dgm:pt modelId="{AF03FFE4-FE00-4122-A99A-A02FDC5E6378}" type="pres">
      <dgm:prSet presAssocID="{6B820871-F990-4F74-AE56-E95A523FD71D}" presName="rootText" presStyleLbl="node3" presStyleIdx="1" presStyleCnt="2">
        <dgm:presLayoutVars>
          <dgm:chPref val="3"/>
        </dgm:presLayoutVars>
      </dgm:prSet>
      <dgm:spPr/>
      <dgm:t>
        <a:bodyPr/>
        <a:lstStyle/>
        <a:p>
          <a:endParaRPr lang="es-MX"/>
        </a:p>
      </dgm:t>
    </dgm:pt>
    <dgm:pt modelId="{6E861341-9389-4FE4-BD39-E0D93F5AF8AB}" type="pres">
      <dgm:prSet presAssocID="{6B820871-F990-4F74-AE56-E95A523FD71D}" presName="rootConnector" presStyleLbl="node3" presStyleIdx="1" presStyleCnt="2"/>
      <dgm:spPr/>
      <dgm:t>
        <a:bodyPr/>
        <a:lstStyle/>
        <a:p>
          <a:endParaRPr lang="es-MX"/>
        </a:p>
      </dgm:t>
    </dgm:pt>
    <dgm:pt modelId="{F3EDD7C5-ECE7-4AE2-846A-028A9F266C27}" type="pres">
      <dgm:prSet presAssocID="{6B820871-F990-4F74-AE56-E95A523FD71D}" presName="hierChild4" presStyleCnt="0"/>
      <dgm:spPr/>
    </dgm:pt>
    <dgm:pt modelId="{E2BEB52F-28F3-4F99-9866-91E42319D8EF}" type="pres">
      <dgm:prSet presAssocID="{6B820871-F990-4F74-AE56-E95A523FD71D}" presName="hierChild5" presStyleCnt="0"/>
      <dgm:spPr/>
    </dgm:pt>
    <dgm:pt modelId="{565DE00A-22EF-4A0A-BA09-15503E2825D7}" type="pres">
      <dgm:prSet presAssocID="{4882077E-BF65-48A2-A507-1C01812C71F3}" presName="hierChild5" presStyleCnt="0"/>
      <dgm:spPr/>
    </dgm:pt>
    <dgm:pt modelId="{85415BA5-9422-425D-9D89-F14008EC030F}" type="pres">
      <dgm:prSet presAssocID="{17A081CB-5978-43C3-BF54-3AB59BEC45B0}" presName="hierChild3" presStyleCnt="0"/>
      <dgm:spPr/>
    </dgm:pt>
  </dgm:ptLst>
  <dgm:cxnLst>
    <dgm:cxn modelId="{A7D25C4F-9DA4-40BB-A2FC-E0738DD35F7B}" type="presOf" srcId="{17A081CB-5978-43C3-BF54-3AB59BEC45B0}" destId="{612D64D2-E600-4C67-B440-8C066C676BE7}" srcOrd="0" destOrd="0" presId="urn:microsoft.com/office/officeart/2009/3/layout/HorizontalOrganizationChart"/>
    <dgm:cxn modelId="{75A0A74D-0E64-4A42-A63E-E6CA909F55A3}" srcId="{17A081CB-5978-43C3-BF54-3AB59BEC45B0}" destId="{4882077E-BF65-48A2-A507-1C01812C71F3}" srcOrd="0" destOrd="0" parTransId="{B2495F16-7D5C-4ECC-9F51-C276255D11A5}" sibTransId="{4C5AA3C9-3B53-4D53-91F7-EDD8E2625E02}"/>
    <dgm:cxn modelId="{27302F07-0103-438D-8EAE-2E753411113D}" type="presOf" srcId="{B2495F16-7D5C-4ECC-9F51-C276255D11A5}" destId="{3DA917C2-DEB5-4F35-942F-809D4A56C756}" srcOrd="0" destOrd="0" presId="urn:microsoft.com/office/officeart/2009/3/layout/HorizontalOrganizationChart"/>
    <dgm:cxn modelId="{F9729BB5-5D86-4879-AA2F-B28AAA169238}" type="presOf" srcId="{AC108E40-2E5D-40AE-AE64-5B563B1510D3}" destId="{ADDC8B24-7C98-42A4-8BC9-D6F5F9A6C28C}" srcOrd="0" destOrd="0" presId="urn:microsoft.com/office/officeart/2009/3/layout/HorizontalOrganizationChart"/>
    <dgm:cxn modelId="{D8FB917D-A463-4B02-BD85-ED303B0312E6}" type="presOf" srcId="{6B820871-F990-4F74-AE56-E95A523FD71D}" destId="{6E861341-9389-4FE4-BD39-E0D93F5AF8AB}" srcOrd="1" destOrd="0" presId="urn:microsoft.com/office/officeart/2009/3/layout/HorizontalOrganizationChart"/>
    <dgm:cxn modelId="{AAEA8669-B4A8-4401-915F-F94470FCDD08}" type="presOf" srcId="{F96FF853-4774-4228-A3D4-530A000CCE32}" destId="{33C6B6A2-F8F3-487B-ABC2-71AF8A7B25CD}" srcOrd="0" destOrd="0" presId="urn:microsoft.com/office/officeart/2009/3/layout/HorizontalOrganizationChart"/>
    <dgm:cxn modelId="{76717CF2-25CB-4D25-9191-6863F26A29DA}" type="presOf" srcId="{2EBC502E-9294-4382-B77C-95EDAF8CEAF8}" destId="{E3B11B20-054C-4B58-9ECA-6C7B9EE09EDA}" srcOrd="1" destOrd="0" presId="urn:microsoft.com/office/officeart/2009/3/layout/HorizontalOrganizationChart"/>
    <dgm:cxn modelId="{89CC3ECF-CFEB-4C5A-AF9E-20A715E5585F}" srcId="{AC108E40-2E5D-40AE-AE64-5B563B1510D3}" destId="{17A081CB-5978-43C3-BF54-3AB59BEC45B0}" srcOrd="0" destOrd="0" parTransId="{04AC8A70-76AF-4064-A79F-781BB51E6A80}" sibTransId="{DD3221B2-7F5D-4908-AFFA-415E5F49DEFE}"/>
    <dgm:cxn modelId="{E67CAF53-115B-4C5E-B661-D06BD8FBF290}" srcId="{4882077E-BF65-48A2-A507-1C01812C71F3}" destId="{6B820871-F990-4F74-AE56-E95A523FD71D}" srcOrd="1" destOrd="0" parTransId="{BD504946-8B9C-4841-ADD2-009E205B4263}" sibTransId="{1DEF07CD-9553-4152-A093-D0AE1A7B654A}"/>
    <dgm:cxn modelId="{CE9E0A1B-6836-40CE-88E8-BDE88B7B8F45}" type="presOf" srcId="{4882077E-BF65-48A2-A507-1C01812C71F3}" destId="{9D0951FA-521E-4661-90B9-97424B231241}" srcOrd="1" destOrd="0" presId="urn:microsoft.com/office/officeart/2009/3/layout/HorizontalOrganizationChart"/>
    <dgm:cxn modelId="{27884263-09E1-4921-BD17-A7A44F2F2A8C}" type="presOf" srcId="{6B820871-F990-4F74-AE56-E95A523FD71D}" destId="{AF03FFE4-FE00-4122-A99A-A02FDC5E6378}" srcOrd="0" destOrd="0" presId="urn:microsoft.com/office/officeart/2009/3/layout/HorizontalOrganizationChart"/>
    <dgm:cxn modelId="{272A9527-2A6B-40E3-A722-241EC01132EB}" type="presOf" srcId="{17A081CB-5978-43C3-BF54-3AB59BEC45B0}" destId="{F1EB5593-50DF-4518-8354-8F4ACFC34CBF}" srcOrd="1" destOrd="0" presId="urn:microsoft.com/office/officeart/2009/3/layout/HorizontalOrganizationChart"/>
    <dgm:cxn modelId="{B343CE0D-7ACA-4009-B144-82F860EF726E}" type="presOf" srcId="{2EBC502E-9294-4382-B77C-95EDAF8CEAF8}" destId="{C4255709-A234-4BF7-B9F2-36365BCD61DA}" srcOrd="0" destOrd="0" presId="urn:microsoft.com/office/officeart/2009/3/layout/HorizontalOrganizationChart"/>
    <dgm:cxn modelId="{2BE8585F-2E90-4B2D-A079-243DFC257A0E}" type="presOf" srcId="{4882077E-BF65-48A2-A507-1C01812C71F3}" destId="{271BC860-D507-45F5-8488-48D5B5419804}" srcOrd="0" destOrd="0" presId="urn:microsoft.com/office/officeart/2009/3/layout/HorizontalOrganizationChart"/>
    <dgm:cxn modelId="{30F41833-1075-479C-8ECA-65B32E600B5C}" srcId="{4882077E-BF65-48A2-A507-1C01812C71F3}" destId="{2EBC502E-9294-4382-B77C-95EDAF8CEAF8}" srcOrd="0" destOrd="0" parTransId="{F96FF853-4774-4228-A3D4-530A000CCE32}" sibTransId="{DB95B00F-BAF6-4C36-99DA-1BEA76C9A5B8}"/>
    <dgm:cxn modelId="{90169873-F1F6-4724-8875-F52A932062EB}" type="presOf" srcId="{BD504946-8B9C-4841-ADD2-009E205B4263}" destId="{33BA4DCE-E280-4100-ADFC-C1CD8C0B12A6}" srcOrd="0" destOrd="0" presId="urn:microsoft.com/office/officeart/2009/3/layout/HorizontalOrganizationChart"/>
    <dgm:cxn modelId="{C9AE5193-B2F1-4146-8750-4F4B50423031}" type="presParOf" srcId="{ADDC8B24-7C98-42A4-8BC9-D6F5F9A6C28C}" destId="{330C26F6-224B-4B00-993D-1D10B2F3B3EA}" srcOrd="0" destOrd="0" presId="urn:microsoft.com/office/officeart/2009/3/layout/HorizontalOrganizationChart"/>
    <dgm:cxn modelId="{0EFA5C2F-728D-46C8-AD1D-4C6E6A5FEEEA}" type="presParOf" srcId="{330C26F6-224B-4B00-993D-1D10B2F3B3EA}" destId="{7F32AC1E-93AF-46D8-A026-DA18576A6011}" srcOrd="0" destOrd="0" presId="urn:microsoft.com/office/officeart/2009/3/layout/HorizontalOrganizationChart"/>
    <dgm:cxn modelId="{AD94A624-873C-4750-BD6B-A36CDB967391}" type="presParOf" srcId="{7F32AC1E-93AF-46D8-A026-DA18576A6011}" destId="{612D64D2-E600-4C67-B440-8C066C676BE7}" srcOrd="0" destOrd="0" presId="urn:microsoft.com/office/officeart/2009/3/layout/HorizontalOrganizationChart"/>
    <dgm:cxn modelId="{166C540F-4ACB-4772-9601-D1494F716DBD}" type="presParOf" srcId="{7F32AC1E-93AF-46D8-A026-DA18576A6011}" destId="{F1EB5593-50DF-4518-8354-8F4ACFC34CBF}" srcOrd="1" destOrd="0" presId="urn:microsoft.com/office/officeart/2009/3/layout/HorizontalOrganizationChart"/>
    <dgm:cxn modelId="{2F96339D-0E5E-4CFC-B601-F462047E33F1}" type="presParOf" srcId="{330C26F6-224B-4B00-993D-1D10B2F3B3EA}" destId="{E51DD7D0-8796-4F47-85ED-4FF21AFC54AE}" srcOrd="1" destOrd="0" presId="urn:microsoft.com/office/officeart/2009/3/layout/HorizontalOrganizationChart"/>
    <dgm:cxn modelId="{BB51869E-411C-4231-91BC-9DDEB3961270}" type="presParOf" srcId="{E51DD7D0-8796-4F47-85ED-4FF21AFC54AE}" destId="{3DA917C2-DEB5-4F35-942F-809D4A56C756}" srcOrd="0" destOrd="0" presId="urn:microsoft.com/office/officeart/2009/3/layout/HorizontalOrganizationChart"/>
    <dgm:cxn modelId="{0130C93D-E4AA-4C97-BBF9-6F727C3AC83D}" type="presParOf" srcId="{E51DD7D0-8796-4F47-85ED-4FF21AFC54AE}" destId="{4EB91E03-ED8E-4AC9-9452-DA44B965A3B1}" srcOrd="1" destOrd="0" presId="urn:microsoft.com/office/officeart/2009/3/layout/HorizontalOrganizationChart"/>
    <dgm:cxn modelId="{5B6A20F5-8F59-46DB-BDFC-1C88DE8F5877}" type="presParOf" srcId="{4EB91E03-ED8E-4AC9-9452-DA44B965A3B1}" destId="{EA0F5E27-41C9-4571-B83E-1D22C3A6217F}" srcOrd="0" destOrd="0" presId="urn:microsoft.com/office/officeart/2009/3/layout/HorizontalOrganizationChart"/>
    <dgm:cxn modelId="{E953C947-DC09-404A-A5CB-9E701D34C40E}" type="presParOf" srcId="{EA0F5E27-41C9-4571-B83E-1D22C3A6217F}" destId="{271BC860-D507-45F5-8488-48D5B5419804}" srcOrd="0" destOrd="0" presId="urn:microsoft.com/office/officeart/2009/3/layout/HorizontalOrganizationChart"/>
    <dgm:cxn modelId="{C541BB15-BB93-4BBF-831C-DA80E7484A31}" type="presParOf" srcId="{EA0F5E27-41C9-4571-B83E-1D22C3A6217F}" destId="{9D0951FA-521E-4661-90B9-97424B231241}" srcOrd="1" destOrd="0" presId="urn:microsoft.com/office/officeart/2009/3/layout/HorizontalOrganizationChart"/>
    <dgm:cxn modelId="{69AD9E68-9F3C-461B-BF73-D1B5CC004CC5}" type="presParOf" srcId="{4EB91E03-ED8E-4AC9-9452-DA44B965A3B1}" destId="{92F02011-B216-4FA7-9F4D-09FBE8BE9A28}" srcOrd="1" destOrd="0" presId="urn:microsoft.com/office/officeart/2009/3/layout/HorizontalOrganizationChart"/>
    <dgm:cxn modelId="{C24E1A59-3E43-4B7F-8AC9-2EA57631167B}" type="presParOf" srcId="{92F02011-B216-4FA7-9F4D-09FBE8BE9A28}" destId="{33C6B6A2-F8F3-487B-ABC2-71AF8A7B25CD}" srcOrd="0" destOrd="0" presId="urn:microsoft.com/office/officeart/2009/3/layout/HorizontalOrganizationChart"/>
    <dgm:cxn modelId="{8155EF18-2830-4480-AB13-51CBD1DC263A}" type="presParOf" srcId="{92F02011-B216-4FA7-9F4D-09FBE8BE9A28}" destId="{BB91D5BE-D0FE-4CD7-9C56-9372F08D1657}" srcOrd="1" destOrd="0" presId="urn:microsoft.com/office/officeart/2009/3/layout/HorizontalOrganizationChart"/>
    <dgm:cxn modelId="{5F30F33D-DF62-401C-AC7B-19E43B52186C}" type="presParOf" srcId="{BB91D5BE-D0FE-4CD7-9C56-9372F08D1657}" destId="{C7E011BA-D35C-4471-BF41-443E22589CA1}" srcOrd="0" destOrd="0" presId="urn:microsoft.com/office/officeart/2009/3/layout/HorizontalOrganizationChart"/>
    <dgm:cxn modelId="{C67AD341-E055-44B0-B0BE-5A67646C5FEE}" type="presParOf" srcId="{C7E011BA-D35C-4471-BF41-443E22589CA1}" destId="{C4255709-A234-4BF7-B9F2-36365BCD61DA}" srcOrd="0" destOrd="0" presId="urn:microsoft.com/office/officeart/2009/3/layout/HorizontalOrganizationChart"/>
    <dgm:cxn modelId="{1D8489F6-9A82-4CD6-892A-860B9B90B5E3}" type="presParOf" srcId="{C7E011BA-D35C-4471-BF41-443E22589CA1}" destId="{E3B11B20-054C-4B58-9ECA-6C7B9EE09EDA}" srcOrd="1" destOrd="0" presId="urn:microsoft.com/office/officeart/2009/3/layout/HorizontalOrganizationChart"/>
    <dgm:cxn modelId="{33FCD88C-B14D-4817-8FAD-B2714D9176D2}" type="presParOf" srcId="{BB91D5BE-D0FE-4CD7-9C56-9372F08D1657}" destId="{18BA7FD5-75ED-4AB3-A43A-90CB5D4475AF}" srcOrd="1" destOrd="0" presId="urn:microsoft.com/office/officeart/2009/3/layout/HorizontalOrganizationChart"/>
    <dgm:cxn modelId="{5D87466C-BEA5-4B1E-BC50-2F66EDDE63D7}" type="presParOf" srcId="{BB91D5BE-D0FE-4CD7-9C56-9372F08D1657}" destId="{00EA39CE-76DE-4E7C-A89A-C5602FA1D42B}" srcOrd="2" destOrd="0" presId="urn:microsoft.com/office/officeart/2009/3/layout/HorizontalOrganizationChart"/>
    <dgm:cxn modelId="{AC88C166-7A7F-4583-81E2-73E10F36C219}" type="presParOf" srcId="{92F02011-B216-4FA7-9F4D-09FBE8BE9A28}" destId="{33BA4DCE-E280-4100-ADFC-C1CD8C0B12A6}" srcOrd="2" destOrd="0" presId="urn:microsoft.com/office/officeart/2009/3/layout/HorizontalOrganizationChart"/>
    <dgm:cxn modelId="{1B384654-AE39-47EB-B8A9-545F6E7E3896}" type="presParOf" srcId="{92F02011-B216-4FA7-9F4D-09FBE8BE9A28}" destId="{553FA26D-55A0-4222-A1AA-B2274FD64D0A}" srcOrd="3" destOrd="0" presId="urn:microsoft.com/office/officeart/2009/3/layout/HorizontalOrganizationChart"/>
    <dgm:cxn modelId="{08C9AC2D-834D-43D2-B9AF-DA15E8590D50}" type="presParOf" srcId="{553FA26D-55A0-4222-A1AA-B2274FD64D0A}" destId="{2DD97D74-36D5-4435-A4D9-171F8C86F38C}" srcOrd="0" destOrd="0" presId="urn:microsoft.com/office/officeart/2009/3/layout/HorizontalOrganizationChart"/>
    <dgm:cxn modelId="{53C27140-BEB1-4277-84E3-06D6420C89DC}" type="presParOf" srcId="{2DD97D74-36D5-4435-A4D9-171F8C86F38C}" destId="{AF03FFE4-FE00-4122-A99A-A02FDC5E6378}" srcOrd="0" destOrd="0" presId="urn:microsoft.com/office/officeart/2009/3/layout/HorizontalOrganizationChart"/>
    <dgm:cxn modelId="{24907A6C-ACD7-4560-BD39-B225004F1B12}" type="presParOf" srcId="{2DD97D74-36D5-4435-A4D9-171F8C86F38C}" destId="{6E861341-9389-4FE4-BD39-E0D93F5AF8AB}" srcOrd="1" destOrd="0" presId="urn:microsoft.com/office/officeart/2009/3/layout/HorizontalOrganizationChart"/>
    <dgm:cxn modelId="{F64475C1-E466-4124-9B99-CB09B57B9E5F}" type="presParOf" srcId="{553FA26D-55A0-4222-A1AA-B2274FD64D0A}" destId="{F3EDD7C5-ECE7-4AE2-846A-028A9F266C27}" srcOrd="1" destOrd="0" presId="urn:microsoft.com/office/officeart/2009/3/layout/HorizontalOrganizationChart"/>
    <dgm:cxn modelId="{7BA0DDEC-3E02-4806-BE59-506714F7A63C}" type="presParOf" srcId="{553FA26D-55A0-4222-A1AA-B2274FD64D0A}" destId="{E2BEB52F-28F3-4F99-9866-91E42319D8EF}" srcOrd="2" destOrd="0" presId="urn:microsoft.com/office/officeart/2009/3/layout/HorizontalOrganizationChart"/>
    <dgm:cxn modelId="{E0C728A3-6774-4414-BD35-CDFA17F8D679}" type="presParOf" srcId="{4EB91E03-ED8E-4AC9-9452-DA44B965A3B1}" destId="{565DE00A-22EF-4A0A-BA09-15503E2825D7}" srcOrd="2" destOrd="0" presId="urn:microsoft.com/office/officeart/2009/3/layout/HorizontalOrganizationChart"/>
    <dgm:cxn modelId="{8C7B1870-F81F-49FE-84DB-464DEAB1B3CF}" type="presParOf" srcId="{330C26F6-224B-4B00-993D-1D10B2F3B3EA}" destId="{85415BA5-9422-425D-9D89-F14008EC030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108E40-2E5D-40AE-AE64-5B563B1510D3}" type="doc">
      <dgm:prSet loTypeId="urn:microsoft.com/office/officeart/2009/3/layout/HorizontalOrganizationChart" loCatId="hierarchy" qsTypeId="urn:microsoft.com/office/officeart/2005/8/quickstyle/simple3" qsCatId="simple" csTypeId="urn:microsoft.com/office/officeart/2005/8/colors/accent0_1" csCatId="mainScheme" phldr="1"/>
      <dgm:spPr/>
      <dgm:t>
        <a:bodyPr/>
        <a:lstStyle/>
        <a:p>
          <a:endParaRPr lang="es-MX"/>
        </a:p>
      </dgm:t>
    </dgm:pt>
    <dgm:pt modelId="{2EBC502E-9294-4382-B77C-95EDAF8CEAF8}">
      <dgm:prSet phldrT="[Texto]"/>
      <dgm:spPr/>
      <dgm:t>
        <a:bodyPr/>
        <a:lstStyle/>
        <a:p>
          <a:r>
            <a:rPr lang="es-MX" dirty="0" smtClean="0">
              <a:latin typeface="Arial Narrow" pitchFamily="34" charset="0"/>
            </a:rPr>
            <a:t>Diseño</a:t>
          </a:r>
          <a:endParaRPr lang="es-MX" dirty="0">
            <a:latin typeface="Arial Narrow" pitchFamily="34" charset="0"/>
          </a:endParaRPr>
        </a:p>
      </dgm:t>
    </dgm:pt>
    <dgm:pt modelId="{F96FF853-4774-4228-A3D4-530A000CCE32}" type="parTrans" cxnId="{30F41833-1075-479C-8ECA-65B32E600B5C}">
      <dgm:prSet/>
      <dgm:spPr>
        <a:ln>
          <a:solidFill>
            <a:schemeClr val="accent6">
              <a:lumMod val="75000"/>
            </a:schemeClr>
          </a:solidFill>
        </a:ln>
      </dgm:spPr>
      <dgm:t>
        <a:bodyPr/>
        <a:lstStyle/>
        <a:p>
          <a:endParaRPr lang="es-MX">
            <a:latin typeface="Arial Narrow" pitchFamily="34" charset="0"/>
          </a:endParaRPr>
        </a:p>
      </dgm:t>
    </dgm:pt>
    <dgm:pt modelId="{DB95B00F-BAF6-4C36-99DA-1BEA76C9A5B8}" type="sibTrans" cxnId="{30F41833-1075-479C-8ECA-65B32E600B5C}">
      <dgm:prSet/>
      <dgm:spPr/>
      <dgm:t>
        <a:bodyPr/>
        <a:lstStyle/>
        <a:p>
          <a:endParaRPr lang="es-MX">
            <a:latin typeface="Arial Narrow" pitchFamily="34" charset="0"/>
          </a:endParaRPr>
        </a:p>
      </dgm:t>
    </dgm:pt>
    <dgm:pt modelId="{6B820871-F990-4F74-AE56-E95A523FD71D}">
      <dgm:prSet phldrT="[Texto]"/>
      <dgm:spPr/>
      <dgm:t>
        <a:bodyPr/>
        <a:lstStyle/>
        <a:p>
          <a:r>
            <a:rPr lang="es-MX" dirty="0" smtClean="0">
              <a:latin typeface="Arial Narrow" pitchFamily="34" charset="0"/>
            </a:rPr>
            <a:t>Consistencia y Resultados</a:t>
          </a:r>
          <a:endParaRPr lang="es-MX" dirty="0">
            <a:latin typeface="Arial Narrow" pitchFamily="34" charset="0"/>
          </a:endParaRPr>
        </a:p>
      </dgm:t>
    </dgm:pt>
    <dgm:pt modelId="{BD504946-8B9C-4841-ADD2-009E205B4263}" type="parTrans" cxnId="{E67CAF53-115B-4C5E-B661-D06BD8FBF290}">
      <dgm:prSet/>
      <dgm:spPr>
        <a:ln>
          <a:solidFill>
            <a:schemeClr val="accent6">
              <a:lumMod val="75000"/>
            </a:schemeClr>
          </a:solidFill>
        </a:ln>
      </dgm:spPr>
      <dgm:t>
        <a:bodyPr/>
        <a:lstStyle/>
        <a:p>
          <a:endParaRPr lang="es-MX">
            <a:latin typeface="Arial Narrow" pitchFamily="34" charset="0"/>
          </a:endParaRPr>
        </a:p>
      </dgm:t>
    </dgm:pt>
    <dgm:pt modelId="{1DEF07CD-9553-4152-A093-D0AE1A7B654A}" type="sibTrans" cxnId="{E67CAF53-115B-4C5E-B661-D06BD8FBF290}">
      <dgm:prSet/>
      <dgm:spPr/>
      <dgm:t>
        <a:bodyPr/>
        <a:lstStyle/>
        <a:p>
          <a:endParaRPr lang="es-MX">
            <a:latin typeface="Arial Narrow" pitchFamily="34" charset="0"/>
          </a:endParaRPr>
        </a:p>
      </dgm:t>
    </dgm:pt>
    <dgm:pt modelId="{4882077E-BF65-48A2-A507-1C01812C71F3}">
      <dgm:prSet phldrT="[Texto]"/>
      <dgm:spPr/>
      <dgm:t>
        <a:bodyPr/>
        <a:lstStyle/>
        <a:p>
          <a:r>
            <a:rPr lang="es-MX" dirty="0" smtClean="0">
              <a:latin typeface="Arial Narrow" pitchFamily="34" charset="0"/>
            </a:rPr>
            <a:t>PAE</a:t>
          </a:r>
          <a:endParaRPr lang="es-MX" dirty="0">
            <a:latin typeface="Arial Narrow" pitchFamily="34" charset="0"/>
          </a:endParaRPr>
        </a:p>
      </dgm:t>
    </dgm:pt>
    <dgm:pt modelId="{4C5AA3C9-3B53-4D53-91F7-EDD8E2625E02}" type="sibTrans" cxnId="{75A0A74D-0E64-4A42-A63E-E6CA909F55A3}">
      <dgm:prSet/>
      <dgm:spPr/>
      <dgm:t>
        <a:bodyPr/>
        <a:lstStyle/>
        <a:p>
          <a:endParaRPr lang="es-MX">
            <a:latin typeface="Arial Narrow" pitchFamily="34" charset="0"/>
          </a:endParaRPr>
        </a:p>
      </dgm:t>
    </dgm:pt>
    <dgm:pt modelId="{B2495F16-7D5C-4ECC-9F51-C276255D11A5}" type="parTrans" cxnId="{75A0A74D-0E64-4A42-A63E-E6CA909F55A3}">
      <dgm:prSet/>
      <dgm:spPr>
        <a:ln>
          <a:solidFill>
            <a:schemeClr val="accent3">
              <a:lumMod val="75000"/>
            </a:schemeClr>
          </a:solidFill>
        </a:ln>
      </dgm:spPr>
      <dgm:t>
        <a:bodyPr/>
        <a:lstStyle/>
        <a:p>
          <a:endParaRPr lang="es-MX">
            <a:latin typeface="Arial Narrow" pitchFamily="34" charset="0"/>
          </a:endParaRPr>
        </a:p>
      </dgm:t>
    </dgm:pt>
    <dgm:pt modelId="{25B18773-77EA-4450-A4F7-BB438CD088FB}">
      <dgm:prSet/>
      <dgm:spPr/>
      <dgm:t>
        <a:bodyPr/>
        <a:lstStyle/>
        <a:p>
          <a:r>
            <a:rPr lang="es-MX" dirty="0" smtClean="0">
              <a:latin typeface="Arial Narrow" pitchFamily="34" charset="0"/>
            </a:rPr>
            <a:t>Procesos</a:t>
          </a:r>
          <a:endParaRPr lang="es-MX" dirty="0">
            <a:latin typeface="Arial Narrow" pitchFamily="34" charset="0"/>
          </a:endParaRPr>
        </a:p>
      </dgm:t>
    </dgm:pt>
    <dgm:pt modelId="{C3BD599A-1FAD-4F5F-B56C-1A14132095A4}" type="parTrans" cxnId="{A8A6388D-2727-45B3-A2D5-51E1C9D6FC39}">
      <dgm:prSet/>
      <dgm:spPr>
        <a:ln>
          <a:solidFill>
            <a:schemeClr val="accent6">
              <a:lumMod val="75000"/>
            </a:schemeClr>
          </a:solidFill>
        </a:ln>
      </dgm:spPr>
      <dgm:t>
        <a:bodyPr/>
        <a:lstStyle/>
        <a:p>
          <a:endParaRPr lang="es-MX">
            <a:latin typeface="Arial Narrow" pitchFamily="34" charset="0"/>
          </a:endParaRPr>
        </a:p>
      </dgm:t>
    </dgm:pt>
    <dgm:pt modelId="{26C3C8B8-5ABD-4B01-A992-E4ACD5F24228}" type="sibTrans" cxnId="{A8A6388D-2727-45B3-A2D5-51E1C9D6FC39}">
      <dgm:prSet/>
      <dgm:spPr/>
      <dgm:t>
        <a:bodyPr/>
        <a:lstStyle/>
        <a:p>
          <a:endParaRPr lang="es-MX">
            <a:latin typeface="Arial Narrow" pitchFamily="34" charset="0"/>
          </a:endParaRPr>
        </a:p>
      </dgm:t>
    </dgm:pt>
    <dgm:pt modelId="{00DCA1F0-C3D9-4D95-B8B9-642FA9F9E397}">
      <dgm:prSet/>
      <dgm:spPr/>
      <dgm:t>
        <a:bodyPr/>
        <a:lstStyle/>
        <a:p>
          <a:r>
            <a:rPr lang="es-MX" dirty="0" smtClean="0">
              <a:latin typeface="Arial Narrow" pitchFamily="34" charset="0"/>
            </a:rPr>
            <a:t>Impacto</a:t>
          </a:r>
          <a:endParaRPr lang="es-MX" dirty="0">
            <a:latin typeface="Arial Narrow" pitchFamily="34" charset="0"/>
          </a:endParaRPr>
        </a:p>
      </dgm:t>
    </dgm:pt>
    <dgm:pt modelId="{4665E5EE-D651-40B3-9783-9A19A15641C8}" type="parTrans" cxnId="{CE154883-03BC-4312-9532-1017F69550E7}">
      <dgm:prSet/>
      <dgm:spPr>
        <a:ln>
          <a:solidFill>
            <a:schemeClr val="accent6">
              <a:lumMod val="75000"/>
            </a:schemeClr>
          </a:solidFill>
        </a:ln>
      </dgm:spPr>
      <dgm:t>
        <a:bodyPr/>
        <a:lstStyle/>
        <a:p>
          <a:endParaRPr lang="es-MX">
            <a:latin typeface="Arial Narrow" pitchFamily="34" charset="0"/>
          </a:endParaRPr>
        </a:p>
      </dgm:t>
    </dgm:pt>
    <dgm:pt modelId="{4885303B-0A8E-42C6-8BF1-8FF6493AAE3A}" type="sibTrans" cxnId="{CE154883-03BC-4312-9532-1017F69550E7}">
      <dgm:prSet/>
      <dgm:spPr/>
      <dgm:t>
        <a:bodyPr/>
        <a:lstStyle/>
        <a:p>
          <a:endParaRPr lang="es-MX">
            <a:latin typeface="Arial Narrow" pitchFamily="34" charset="0"/>
          </a:endParaRPr>
        </a:p>
      </dgm:t>
    </dgm:pt>
    <dgm:pt modelId="{6549705E-8B5E-4CC9-BDBA-E2EB3BDB2620}">
      <dgm:prSet/>
      <dgm:spPr/>
      <dgm:t>
        <a:bodyPr/>
        <a:lstStyle/>
        <a:p>
          <a:r>
            <a:rPr lang="es-MX" dirty="0" smtClean="0">
              <a:latin typeface="Arial Narrow" pitchFamily="34" charset="0"/>
            </a:rPr>
            <a:t>Específicas</a:t>
          </a:r>
          <a:endParaRPr lang="es-MX" dirty="0">
            <a:latin typeface="Arial Narrow" pitchFamily="34" charset="0"/>
          </a:endParaRPr>
        </a:p>
      </dgm:t>
    </dgm:pt>
    <dgm:pt modelId="{CD36D498-E156-4779-8C69-8F3CB28A710E}" type="parTrans" cxnId="{399654AE-3790-4121-85AE-E1DA40139538}">
      <dgm:prSet/>
      <dgm:spPr>
        <a:ln>
          <a:solidFill>
            <a:schemeClr val="accent6">
              <a:lumMod val="75000"/>
            </a:schemeClr>
          </a:solidFill>
        </a:ln>
      </dgm:spPr>
      <dgm:t>
        <a:bodyPr/>
        <a:lstStyle/>
        <a:p>
          <a:endParaRPr lang="es-MX">
            <a:latin typeface="Arial Narrow" pitchFamily="34" charset="0"/>
          </a:endParaRPr>
        </a:p>
      </dgm:t>
    </dgm:pt>
    <dgm:pt modelId="{0D601182-D9EA-490B-8114-020E56D60409}" type="sibTrans" cxnId="{399654AE-3790-4121-85AE-E1DA40139538}">
      <dgm:prSet/>
      <dgm:spPr/>
      <dgm:t>
        <a:bodyPr/>
        <a:lstStyle/>
        <a:p>
          <a:endParaRPr lang="es-MX">
            <a:latin typeface="Arial Narrow" pitchFamily="34" charset="0"/>
          </a:endParaRPr>
        </a:p>
      </dgm:t>
    </dgm:pt>
    <dgm:pt modelId="{ADDC8B24-7C98-42A4-8BC9-D6F5F9A6C28C}" type="pres">
      <dgm:prSet presAssocID="{AC108E40-2E5D-40AE-AE64-5B563B1510D3}" presName="hierChild1" presStyleCnt="0">
        <dgm:presLayoutVars>
          <dgm:orgChart val="1"/>
          <dgm:chPref val="1"/>
          <dgm:dir/>
          <dgm:animOne val="branch"/>
          <dgm:animLvl val="lvl"/>
          <dgm:resizeHandles/>
        </dgm:presLayoutVars>
      </dgm:prSet>
      <dgm:spPr/>
      <dgm:t>
        <a:bodyPr/>
        <a:lstStyle/>
        <a:p>
          <a:endParaRPr lang="es-MX"/>
        </a:p>
      </dgm:t>
    </dgm:pt>
    <dgm:pt modelId="{651CCB9F-B432-42F1-A6F9-4374415BDE86}" type="pres">
      <dgm:prSet presAssocID="{4882077E-BF65-48A2-A507-1C01812C71F3}" presName="hierRoot1" presStyleCnt="0">
        <dgm:presLayoutVars>
          <dgm:hierBranch val="init"/>
        </dgm:presLayoutVars>
      </dgm:prSet>
      <dgm:spPr/>
    </dgm:pt>
    <dgm:pt modelId="{A68C5009-FD85-4336-8CE9-A1B462FAAA3D}" type="pres">
      <dgm:prSet presAssocID="{4882077E-BF65-48A2-A507-1C01812C71F3}" presName="rootComposite1" presStyleCnt="0"/>
      <dgm:spPr/>
    </dgm:pt>
    <dgm:pt modelId="{7837F598-8667-4AAC-8686-985D126B2AA7}" type="pres">
      <dgm:prSet presAssocID="{4882077E-BF65-48A2-A507-1C01812C71F3}" presName="rootText1" presStyleLbl="node0" presStyleIdx="0" presStyleCnt="1">
        <dgm:presLayoutVars>
          <dgm:chPref val="3"/>
        </dgm:presLayoutVars>
      </dgm:prSet>
      <dgm:spPr/>
      <dgm:t>
        <a:bodyPr/>
        <a:lstStyle/>
        <a:p>
          <a:endParaRPr lang="es-MX"/>
        </a:p>
      </dgm:t>
    </dgm:pt>
    <dgm:pt modelId="{47E28BD4-BE09-461E-A962-6F58EABC5C6D}" type="pres">
      <dgm:prSet presAssocID="{4882077E-BF65-48A2-A507-1C01812C71F3}" presName="rootConnector1" presStyleLbl="node1" presStyleIdx="0" presStyleCnt="0"/>
      <dgm:spPr/>
      <dgm:t>
        <a:bodyPr/>
        <a:lstStyle/>
        <a:p>
          <a:endParaRPr lang="es-MX"/>
        </a:p>
      </dgm:t>
    </dgm:pt>
    <dgm:pt modelId="{DB88435E-CCA4-4D9E-8373-8DC67280BCBB}" type="pres">
      <dgm:prSet presAssocID="{4882077E-BF65-48A2-A507-1C01812C71F3}" presName="hierChild2" presStyleCnt="0"/>
      <dgm:spPr/>
    </dgm:pt>
    <dgm:pt modelId="{33C6B6A2-F8F3-487B-ABC2-71AF8A7B25CD}" type="pres">
      <dgm:prSet presAssocID="{F96FF853-4774-4228-A3D4-530A000CCE32}" presName="Name64" presStyleLbl="parChTrans1D2" presStyleIdx="0" presStyleCnt="5"/>
      <dgm:spPr/>
      <dgm:t>
        <a:bodyPr/>
        <a:lstStyle/>
        <a:p>
          <a:endParaRPr lang="es-MX"/>
        </a:p>
      </dgm:t>
    </dgm:pt>
    <dgm:pt modelId="{BB91D5BE-D0FE-4CD7-9C56-9372F08D1657}" type="pres">
      <dgm:prSet presAssocID="{2EBC502E-9294-4382-B77C-95EDAF8CEAF8}" presName="hierRoot2" presStyleCnt="0">
        <dgm:presLayoutVars>
          <dgm:hierBranch val="init"/>
        </dgm:presLayoutVars>
      </dgm:prSet>
      <dgm:spPr/>
    </dgm:pt>
    <dgm:pt modelId="{C7E011BA-D35C-4471-BF41-443E22589CA1}" type="pres">
      <dgm:prSet presAssocID="{2EBC502E-9294-4382-B77C-95EDAF8CEAF8}" presName="rootComposite" presStyleCnt="0"/>
      <dgm:spPr/>
    </dgm:pt>
    <dgm:pt modelId="{C4255709-A234-4BF7-B9F2-36365BCD61DA}" type="pres">
      <dgm:prSet presAssocID="{2EBC502E-9294-4382-B77C-95EDAF8CEAF8}" presName="rootText" presStyleLbl="node2" presStyleIdx="0" presStyleCnt="5">
        <dgm:presLayoutVars>
          <dgm:chPref val="3"/>
        </dgm:presLayoutVars>
      </dgm:prSet>
      <dgm:spPr/>
      <dgm:t>
        <a:bodyPr/>
        <a:lstStyle/>
        <a:p>
          <a:endParaRPr lang="es-MX"/>
        </a:p>
      </dgm:t>
    </dgm:pt>
    <dgm:pt modelId="{E3B11B20-054C-4B58-9ECA-6C7B9EE09EDA}" type="pres">
      <dgm:prSet presAssocID="{2EBC502E-9294-4382-B77C-95EDAF8CEAF8}" presName="rootConnector" presStyleLbl="node2" presStyleIdx="0" presStyleCnt="5"/>
      <dgm:spPr/>
      <dgm:t>
        <a:bodyPr/>
        <a:lstStyle/>
        <a:p>
          <a:endParaRPr lang="es-MX"/>
        </a:p>
      </dgm:t>
    </dgm:pt>
    <dgm:pt modelId="{18BA7FD5-75ED-4AB3-A43A-90CB5D4475AF}" type="pres">
      <dgm:prSet presAssocID="{2EBC502E-9294-4382-B77C-95EDAF8CEAF8}" presName="hierChild4" presStyleCnt="0"/>
      <dgm:spPr/>
    </dgm:pt>
    <dgm:pt modelId="{00EA39CE-76DE-4E7C-A89A-C5602FA1D42B}" type="pres">
      <dgm:prSet presAssocID="{2EBC502E-9294-4382-B77C-95EDAF8CEAF8}" presName="hierChild5" presStyleCnt="0"/>
      <dgm:spPr/>
    </dgm:pt>
    <dgm:pt modelId="{33BA4DCE-E280-4100-ADFC-C1CD8C0B12A6}" type="pres">
      <dgm:prSet presAssocID="{BD504946-8B9C-4841-ADD2-009E205B4263}" presName="Name64" presStyleLbl="parChTrans1D2" presStyleIdx="1" presStyleCnt="5"/>
      <dgm:spPr/>
      <dgm:t>
        <a:bodyPr/>
        <a:lstStyle/>
        <a:p>
          <a:endParaRPr lang="es-MX"/>
        </a:p>
      </dgm:t>
    </dgm:pt>
    <dgm:pt modelId="{553FA26D-55A0-4222-A1AA-B2274FD64D0A}" type="pres">
      <dgm:prSet presAssocID="{6B820871-F990-4F74-AE56-E95A523FD71D}" presName="hierRoot2" presStyleCnt="0">
        <dgm:presLayoutVars>
          <dgm:hierBranch val="init"/>
        </dgm:presLayoutVars>
      </dgm:prSet>
      <dgm:spPr/>
    </dgm:pt>
    <dgm:pt modelId="{2DD97D74-36D5-4435-A4D9-171F8C86F38C}" type="pres">
      <dgm:prSet presAssocID="{6B820871-F990-4F74-AE56-E95A523FD71D}" presName="rootComposite" presStyleCnt="0"/>
      <dgm:spPr/>
    </dgm:pt>
    <dgm:pt modelId="{AF03FFE4-FE00-4122-A99A-A02FDC5E6378}" type="pres">
      <dgm:prSet presAssocID="{6B820871-F990-4F74-AE56-E95A523FD71D}" presName="rootText" presStyleLbl="node2" presStyleIdx="1" presStyleCnt="5">
        <dgm:presLayoutVars>
          <dgm:chPref val="3"/>
        </dgm:presLayoutVars>
      </dgm:prSet>
      <dgm:spPr/>
      <dgm:t>
        <a:bodyPr/>
        <a:lstStyle/>
        <a:p>
          <a:endParaRPr lang="es-MX"/>
        </a:p>
      </dgm:t>
    </dgm:pt>
    <dgm:pt modelId="{6E861341-9389-4FE4-BD39-E0D93F5AF8AB}" type="pres">
      <dgm:prSet presAssocID="{6B820871-F990-4F74-AE56-E95A523FD71D}" presName="rootConnector" presStyleLbl="node2" presStyleIdx="1" presStyleCnt="5"/>
      <dgm:spPr/>
      <dgm:t>
        <a:bodyPr/>
        <a:lstStyle/>
        <a:p>
          <a:endParaRPr lang="es-MX"/>
        </a:p>
      </dgm:t>
    </dgm:pt>
    <dgm:pt modelId="{F3EDD7C5-ECE7-4AE2-846A-028A9F266C27}" type="pres">
      <dgm:prSet presAssocID="{6B820871-F990-4F74-AE56-E95A523FD71D}" presName="hierChild4" presStyleCnt="0"/>
      <dgm:spPr/>
    </dgm:pt>
    <dgm:pt modelId="{E2BEB52F-28F3-4F99-9866-91E42319D8EF}" type="pres">
      <dgm:prSet presAssocID="{6B820871-F990-4F74-AE56-E95A523FD71D}" presName="hierChild5" presStyleCnt="0"/>
      <dgm:spPr/>
    </dgm:pt>
    <dgm:pt modelId="{FABD72D0-D648-4EE4-8DCE-0B0544AED621}" type="pres">
      <dgm:prSet presAssocID="{C3BD599A-1FAD-4F5F-B56C-1A14132095A4}" presName="Name64" presStyleLbl="parChTrans1D2" presStyleIdx="2" presStyleCnt="5"/>
      <dgm:spPr/>
      <dgm:t>
        <a:bodyPr/>
        <a:lstStyle/>
        <a:p>
          <a:endParaRPr lang="es-MX"/>
        </a:p>
      </dgm:t>
    </dgm:pt>
    <dgm:pt modelId="{AF49B39F-57C3-4A3F-A0F1-F9F1809922FB}" type="pres">
      <dgm:prSet presAssocID="{25B18773-77EA-4450-A4F7-BB438CD088FB}" presName="hierRoot2" presStyleCnt="0">
        <dgm:presLayoutVars>
          <dgm:hierBranch val="init"/>
        </dgm:presLayoutVars>
      </dgm:prSet>
      <dgm:spPr/>
    </dgm:pt>
    <dgm:pt modelId="{6538BE87-6078-4970-BE14-CA9020991EA0}" type="pres">
      <dgm:prSet presAssocID="{25B18773-77EA-4450-A4F7-BB438CD088FB}" presName="rootComposite" presStyleCnt="0"/>
      <dgm:spPr/>
    </dgm:pt>
    <dgm:pt modelId="{6F1A3F53-708F-4FF7-8A13-7B254903AA94}" type="pres">
      <dgm:prSet presAssocID="{25B18773-77EA-4450-A4F7-BB438CD088FB}" presName="rootText" presStyleLbl="node2" presStyleIdx="2" presStyleCnt="5">
        <dgm:presLayoutVars>
          <dgm:chPref val="3"/>
        </dgm:presLayoutVars>
      </dgm:prSet>
      <dgm:spPr/>
      <dgm:t>
        <a:bodyPr/>
        <a:lstStyle/>
        <a:p>
          <a:endParaRPr lang="es-MX"/>
        </a:p>
      </dgm:t>
    </dgm:pt>
    <dgm:pt modelId="{F2FE195B-2C36-4AD0-B348-14E79A57A5D9}" type="pres">
      <dgm:prSet presAssocID="{25B18773-77EA-4450-A4F7-BB438CD088FB}" presName="rootConnector" presStyleLbl="node2" presStyleIdx="2" presStyleCnt="5"/>
      <dgm:spPr/>
      <dgm:t>
        <a:bodyPr/>
        <a:lstStyle/>
        <a:p>
          <a:endParaRPr lang="es-MX"/>
        </a:p>
      </dgm:t>
    </dgm:pt>
    <dgm:pt modelId="{A7F7CF74-A779-42CE-99C8-C63264D80742}" type="pres">
      <dgm:prSet presAssocID="{25B18773-77EA-4450-A4F7-BB438CD088FB}" presName="hierChild4" presStyleCnt="0"/>
      <dgm:spPr/>
    </dgm:pt>
    <dgm:pt modelId="{1B88BEF2-C235-4B7F-A414-B69764715BD5}" type="pres">
      <dgm:prSet presAssocID="{25B18773-77EA-4450-A4F7-BB438CD088FB}" presName="hierChild5" presStyleCnt="0"/>
      <dgm:spPr/>
    </dgm:pt>
    <dgm:pt modelId="{C8DA3133-D1AD-45E7-84E3-010EEE3C7FDC}" type="pres">
      <dgm:prSet presAssocID="{4665E5EE-D651-40B3-9783-9A19A15641C8}" presName="Name64" presStyleLbl="parChTrans1D2" presStyleIdx="3" presStyleCnt="5"/>
      <dgm:spPr/>
      <dgm:t>
        <a:bodyPr/>
        <a:lstStyle/>
        <a:p>
          <a:endParaRPr lang="es-MX"/>
        </a:p>
      </dgm:t>
    </dgm:pt>
    <dgm:pt modelId="{14F37FBF-3151-4ED6-8C58-5E0DF9E76A8A}" type="pres">
      <dgm:prSet presAssocID="{00DCA1F0-C3D9-4D95-B8B9-642FA9F9E397}" presName="hierRoot2" presStyleCnt="0">
        <dgm:presLayoutVars>
          <dgm:hierBranch val="init"/>
        </dgm:presLayoutVars>
      </dgm:prSet>
      <dgm:spPr/>
    </dgm:pt>
    <dgm:pt modelId="{27093E78-15C9-4A6A-AD5D-A6467A18B926}" type="pres">
      <dgm:prSet presAssocID="{00DCA1F0-C3D9-4D95-B8B9-642FA9F9E397}" presName="rootComposite" presStyleCnt="0"/>
      <dgm:spPr/>
    </dgm:pt>
    <dgm:pt modelId="{0EA5D97B-A88E-4F01-B9DD-B96556F58F19}" type="pres">
      <dgm:prSet presAssocID="{00DCA1F0-C3D9-4D95-B8B9-642FA9F9E397}" presName="rootText" presStyleLbl="node2" presStyleIdx="3" presStyleCnt="5">
        <dgm:presLayoutVars>
          <dgm:chPref val="3"/>
        </dgm:presLayoutVars>
      </dgm:prSet>
      <dgm:spPr/>
      <dgm:t>
        <a:bodyPr/>
        <a:lstStyle/>
        <a:p>
          <a:endParaRPr lang="es-MX"/>
        </a:p>
      </dgm:t>
    </dgm:pt>
    <dgm:pt modelId="{6E299FDB-867D-4239-81B0-6B7C394029FD}" type="pres">
      <dgm:prSet presAssocID="{00DCA1F0-C3D9-4D95-B8B9-642FA9F9E397}" presName="rootConnector" presStyleLbl="node2" presStyleIdx="3" presStyleCnt="5"/>
      <dgm:spPr/>
      <dgm:t>
        <a:bodyPr/>
        <a:lstStyle/>
        <a:p>
          <a:endParaRPr lang="es-MX"/>
        </a:p>
      </dgm:t>
    </dgm:pt>
    <dgm:pt modelId="{47AE737E-5B39-40D1-9CA8-9187166F57B7}" type="pres">
      <dgm:prSet presAssocID="{00DCA1F0-C3D9-4D95-B8B9-642FA9F9E397}" presName="hierChild4" presStyleCnt="0"/>
      <dgm:spPr/>
    </dgm:pt>
    <dgm:pt modelId="{4D1D418E-AE82-4AEB-A1B5-294ED39D82A9}" type="pres">
      <dgm:prSet presAssocID="{00DCA1F0-C3D9-4D95-B8B9-642FA9F9E397}" presName="hierChild5" presStyleCnt="0"/>
      <dgm:spPr/>
    </dgm:pt>
    <dgm:pt modelId="{479D8266-BD9C-445C-826A-B32BABAADDB6}" type="pres">
      <dgm:prSet presAssocID="{CD36D498-E156-4779-8C69-8F3CB28A710E}" presName="Name64" presStyleLbl="parChTrans1D2" presStyleIdx="4" presStyleCnt="5"/>
      <dgm:spPr/>
      <dgm:t>
        <a:bodyPr/>
        <a:lstStyle/>
        <a:p>
          <a:endParaRPr lang="es-MX"/>
        </a:p>
      </dgm:t>
    </dgm:pt>
    <dgm:pt modelId="{652D5B13-B073-430C-8544-50B8630A90D2}" type="pres">
      <dgm:prSet presAssocID="{6549705E-8B5E-4CC9-BDBA-E2EB3BDB2620}" presName="hierRoot2" presStyleCnt="0">
        <dgm:presLayoutVars>
          <dgm:hierBranch val="init"/>
        </dgm:presLayoutVars>
      </dgm:prSet>
      <dgm:spPr/>
    </dgm:pt>
    <dgm:pt modelId="{287D587F-B796-4AB6-A20A-FCBDD7170494}" type="pres">
      <dgm:prSet presAssocID="{6549705E-8B5E-4CC9-BDBA-E2EB3BDB2620}" presName="rootComposite" presStyleCnt="0"/>
      <dgm:spPr/>
    </dgm:pt>
    <dgm:pt modelId="{41E3C4CC-791F-4A72-AC88-F98097E23326}" type="pres">
      <dgm:prSet presAssocID="{6549705E-8B5E-4CC9-BDBA-E2EB3BDB2620}" presName="rootText" presStyleLbl="node2" presStyleIdx="4" presStyleCnt="5">
        <dgm:presLayoutVars>
          <dgm:chPref val="3"/>
        </dgm:presLayoutVars>
      </dgm:prSet>
      <dgm:spPr/>
      <dgm:t>
        <a:bodyPr/>
        <a:lstStyle/>
        <a:p>
          <a:endParaRPr lang="es-MX"/>
        </a:p>
      </dgm:t>
    </dgm:pt>
    <dgm:pt modelId="{38AD7317-8DE7-4205-8FEE-D357DDE48540}" type="pres">
      <dgm:prSet presAssocID="{6549705E-8B5E-4CC9-BDBA-E2EB3BDB2620}" presName="rootConnector" presStyleLbl="node2" presStyleIdx="4" presStyleCnt="5"/>
      <dgm:spPr/>
      <dgm:t>
        <a:bodyPr/>
        <a:lstStyle/>
        <a:p>
          <a:endParaRPr lang="es-MX"/>
        </a:p>
      </dgm:t>
    </dgm:pt>
    <dgm:pt modelId="{1BCE44D7-D8F1-4024-B552-42F9DE80EB8B}" type="pres">
      <dgm:prSet presAssocID="{6549705E-8B5E-4CC9-BDBA-E2EB3BDB2620}" presName="hierChild4" presStyleCnt="0"/>
      <dgm:spPr/>
    </dgm:pt>
    <dgm:pt modelId="{F31C5768-78C0-465F-96D6-CB19A5270003}" type="pres">
      <dgm:prSet presAssocID="{6549705E-8B5E-4CC9-BDBA-E2EB3BDB2620}" presName="hierChild5" presStyleCnt="0"/>
      <dgm:spPr/>
    </dgm:pt>
    <dgm:pt modelId="{732FA9D3-8A1F-4D60-96B2-B969DF7E4488}" type="pres">
      <dgm:prSet presAssocID="{4882077E-BF65-48A2-A507-1C01812C71F3}" presName="hierChild3" presStyleCnt="0"/>
      <dgm:spPr/>
    </dgm:pt>
  </dgm:ptLst>
  <dgm:cxnLst>
    <dgm:cxn modelId="{DC90FDF2-8799-4204-8053-D4A8DE2E568B}" type="presOf" srcId="{C3BD599A-1FAD-4F5F-B56C-1A14132095A4}" destId="{FABD72D0-D648-4EE4-8DCE-0B0544AED621}" srcOrd="0" destOrd="0" presId="urn:microsoft.com/office/officeart/2009/3/layout/HorizontalOrganizationChart"/>
    <dgm:cxn modelId="{A8A6388D-2727-45B3-A2D5-51E1C9D6FC39}" srcId="{4882077E-BF65-48A2-A507-1C01812C71F3}" destId="{25B18773-77EA-4450-A4F7-BB438CD088FB}" srcOrd="2" destOrd="0" parTransId="{C3BD599A-1FAD-4F5F-B56C-1A14132095A4}" sibTransId="{26C3C8B8-5ABD-4B01-A992-E4ACD5F24228}"/>
    <dgm:cxn modelId="{99EDFAC4-6DDF-418E-B496-0BDFF62B9B96}" type="presOf" srcId="{25B18773-77EA-4450-A4F7-BB438CD088FB}" destId="{F2FE195B-2C36-4AD0-B348-14E79A57A5D9}" srcOrd="1" destOrd="0" presId="urn:microsoft.com/office/officeart/2009/3/layout/HorizontalOrganizationChart"/>
    <dgm:cxn modelId="{62D45740-DE7B-4DF9-95E2-76C3C465F8C7}" type="presOf" srcId="{6B820871-F990-4F74-AE56-E95A523FD71D}" destId="{AF03FFE4-FE00-4122-A99A-A02FDC5E6378}" srcOrd="0" destOrd="0" presId="urn:microsoft.com/office/officeart/2009/3/layout/HorizontalOrganizationChart"/>
    <dgm:cxn modelId="{2778BB90-5BA0-4345-805B-9DB1DFAADA70}" type="presOf" srcId="{AC108E40-2E5D-40AE-AE64-5B563B1510D3}" destId="{ADDC8B24-7C98-42A4-8BC9-D6F5F9A6C28C}" srcOrd="0" destOrd="0" presId="urn:microsoft.com/office/officeart/2009/3/layout/HorizontalOrganizationChart"/>
    <dgm:cxn modelId="{EF243177-5379-4B14-9D27-A4BFA871130D}" type="presOf" srcId="{6549705E-8B5E-4CC9-BDBA-E2EB3BDB2620}" destId="{41E3C4CC-791F-4A72-AC88-F98097E23326}" srcOrd="0" destOrd="0" presId="urn:microsoft.com/office/officeart/2009/3/layout/HorizontalOrganizationChart"/>
    <dgm:cxn modelId="{75A0A74D-0E64-4A42-A63E-E6CA909F55A3}" srcId="{AC108E40-2E5D-40AE-AE64-5B563B1510D3}" destId="{4882077E-BF65-48A2-A507-1C01812C71F3}" srcOrd="0" destOrd="0" parTransId="{B2495F16-7D5C-4ECC-9F51-C276255D11A5}" sibTransId="{4C5AA3C9-3B53-4D53-91F7-EDD8E2625E02}"/>
    <dgm:cxn modelId="{30F41833-1075-479C-8ECA-65B32E600B5C}" srcId="{4882077E-BF65-48A2-A507-1C01812C71F3}" destId="{2EBC502E-9294-4382-B77C-95EDAF8CEAF8}" srcOrd="0" destOrd="0" parTransId="{F96FF853-4774-4228-A3D4-530A000CCE32}" sibTransId="{DB95B00F-BAF6-4C36-99DA-1BEA76C9A5B8}"/>
    <dgm:cxn modelId="{27269D0C-8AB8-4E15-BB3A-B9D9CED6583E}" type="presOf" srcId="{6B820871-F990-4F74-AE56-E95A523FD71D}" destId="{6E861341-9389-4FE4-BD39-E0D93F5AF8AB}" srcOrd="1" destOrd="0" presId="urn:microsoft.com/office/officeart/2009/3/layout/HorizontalOrganizationChart"/>
    <dgm:cxn modelId="{E67CAF53-115B-4C5E-B661-D06BD8FBF290}" srcId="{4882077E-BF65-48A2-A507-1C01812C71F3}" destId="{6B820871-F990-4F74-AE56-E95A523FD71D}" srcOrd="1" destOrd="0" parTransId="{BD504946-8B9C-4841-ADD2-009E205B4263}" sibTransId="{1DEF07CD-9553-4152-A093-D0AE1A7B654A}"/>
    <dgm:cxn modelId="{CE154883-03BC-4312-9532-1017F69550E7}" srcId="{4882077E-BF65-48A2-A507-1C01812C71F3}" destId="{00DCA1F0-C3D9-4D95-B8B9-642FA9F9E397}" srcOrd="3" destOrd="0" parTransId="{4665E5EE-D651-40B3-9783-9A19A15641C8}" sibTransId="{4885303B-0A8E-42C6-8BF1-8FF6493AAE3A}"/>
    <dgm:cxn modelId="{8C741E56-D3A8-4FA8-AA96-CF423C00253A}" type="presOf" srcId="{6549705E-8B5E-4CC9-BDBA-E2EB3BDB2620}" destId="{38AD7317-8DE7-4205-8FEE-D357DDE48540}" srcOrd="1" destOrd="0" presId="urn:microsoft.com/office/officeart/2009/3/layout/HorizontalOrganizationChart"/>
    <dgm:cxn modelId="{F0CF7883-7D6F-4943-BA0D-D96D411189A6}" type="presOf" srcId="{CD36D498-E156-4779-8C69-8F3CB28A710E}" destId="{479D8266-BD9C-445C-826A-B32BABAADDB6}" srcOrd="0" destOrd="0" presId="urn:microsoft.com/office/officeart/2009/3/layout/HorizontalOrganizationChart"/>
    <dgm:cxn modelId="{2915A7D9-7F19-4458-AF7E-4621FDBAACA4}" type="presOf" srcId="{00DCA1F0-C3D9-4D95-B8B9-642FA9F9E397}" destId="{0EA5D97B-A88E-4F01-B9DD-B96556F58F19}" srcOrd="0" destOrd="0" presId="urn:microsoft.com/office/officeart/2009/3/layout/HorizontalOrganizationChart"/>
    <dgm:cxn modelId="{3372864B-68CC-4809-9826-056B1E0E84DD}" type="presOf" srcId="{00DCA1F0-C3D9-4D95-B8B9-642FA9F9E397}" destId="{6E299FDB-867D-4239-81B0-6B7C394029FD}" srcOrd="1" destOrd="0" presId="urn:microsoft.com/office/officeart/2009/3/layout/HorizontalOrganizationChart"/>
    <dgm:cxn modelId="{5363B1D8-B1D8-4D4F-8A82-366D33685CAB}" type="presOf" srcId="{4882077E-BF65-48A2-A507-1C01812C71F3}" destId="{7837F598-8667-4AAC-8686-985D126B2AA7}" srcOrd="0" destOrd="0" presId="urn:microsoft.com/office/officeart/2009/3/layout/HorizontalOrganizationChart"/>
    <dgm:cxn modelId="{8EE67331-4C15-42D4-82BD-471B87D566C6}" type="presOf" srcId="{2EBC502E-9294-4382-B77C-95EDAF8CEAF8}" destId="{E3B11B20-054C-4B58-9ECA-6C7B9EE09EDA}" srcOrd="1" destOrd="0" presId="urn:microsoft.com/office/officeart/2009/3/layout/HorizontalOrganizationChart"/>
    <dgm:cxn modelId="{AD41B356-76F2-44E2-BE94-2BDC2D55D0F4}" type="presOf" srcId="{BD504946-8B9C-4841-ADD2-009E205B4263}" destId="{33BA4DCE-E280-4100-ADFC-C1CD8C0B12A6}" srcOrd="0" destOrd="0" presId="urn:microsoft.com/office/officeart/2009/3/layout/HorizontalOrganizationChart"/>
    <dgm:cxn modelId="{DDF9BF66-4F1B-4596-AEC0-4E1BEAB4C4E0}" type="presOf" srcId="{4882077E-BF65-48A2-A507-1C01812C71F3}" destId="{47E28BD4-BE09-461E-A962-6F58EABC5C6D}" srcOrd="1" destOrd="0" presId="urn:microsoft.com/office/officeart/2009/3/layout/HorizontalOrganizationChart"/>
    <dgm:cxn modelId="{61B9B63F-AD14-42BF-854A-564F401CF09C}" type="presOf" srcId="{2EBC502E-9294-4382-B77C-95EDAF8CEAF8}" destId="{C4255709-A234-4BF7-B9F2-36365BCD61DA}" srcOrd="0" destOrd="0" presId="urn:microsoft.com/office/officeart/2009/3/layout/HorizontalOrganizationChart"/>
    <dgm:cxn modelId="{275FEFC5-3E6C-483C-B99F-C5AAB1E98D27}" type="presOf" srcId="{25B18773-77EA-4450-A4F7-BB438CD088FB}" destId="{6F1A3F53-708F-4FF7-8A13-7B254903AA94}" srcOrd="0" destOrd="0" presId="urn:microsoft.com/office/officeart/2009/3/layout/HorizontalOrganizationChart"/>
    <dgm:cxn modelId="{A7645081-B237-48F0-BE64-83AA8CC5BC33}" type="presOf" srcId="{F96FF853-4774-4228-A3D4-530A000CCE32}" destId="{33C6B6A2-F8F3-487B-ABC2-71AF8A7B25CD}" srcOrd="0" destOrd="0" presId="urn:microsoft.com/office/officeart/2009/3/layout/HorizontalOrganizationChart"/>
    <dgm:cxn modelId="{399654AE-3790-4121-85AE-E1DA40139538}" srcId="{4882077E-BF65-48A2-A507-1C01812C71F3}" destId="{6549705E-8B5E-4CC9-BDBA-E2EB3BDB2620}" srcOrd="4" destOrd="0" parTransId="{CD36D498-E156-4779-8C69-8F3CB28A710E}" sibTransId="{0D601182-D9EA-490B-8114-020E56D60409}"/>
    <dgm:cxn modelId="{04E49A06-2C76-47E9-864C-4CD4ADB574D2}" type="presOf" srcId="{4665E5EE-D651-40B3-9783-9A19A15641C8}" destId="{C8DA3133-D1AD-45E7-84E3-010EEE3C7FDC}" srcOrd="0" destOrd="0" presId="urn:microsoft.com/office/officeart/2009/3/layout/HorizontalOrganizationChart"/>
    <dgm:cxn modelId="{500F6A41-846C-436E-85B5-35A5D76B8D59}" type="presParOf" srcId="{ADDC8B24-7C98-42A4-8BC9-D6F5F9A6C28C}" destId="{651CCB9F-B432-42F1-A6F9-4374415BDE86}" srcOrd="0" destOrd="0" presId="urn:microsoft.com/office/officeart/2009/3/layout/HorizontalOrganizationChart"/>
    <dgm:cxn modelId="{C8AF637E-C5B6-4C0A-A604-701B17D58473}" type="presParOf" srcId="{651CCB9F-B432-42F1-A6F9-4374415BDE86}" destId="{A68C5009-FD85-4336-8CE9-A1B462FAAA3D}" srcOrd="0" destOrd="0" presId="urn:microsoft.com/office/officeart/2009/3/layout/HorizontalOrganizationChart"/>
    <dgm:cxn modelId="{27C50212-0D99-4BBD-98CE-DDF9F99F2CE8}" type="presParOf" srcId="{A68C5009-FD85-4336-8CE9-A1B462FAAA3D}" destId="{7837F598-8667-4AAC-8686-985D126B2AA7}" srcOrd="0" destOrd="0" presId="urn:microsoft.com/office/officeart/2009/3/layout/HorizontalOrganizationChart"/>
    <dgm:cxn modelId="{717DD8FF-52B5-4EE4-86CC-56472BEE14EB}" type="presParOf" srcId="{A68C5009-FD85-4336-8CE9-A1B462FAAA3D}" destId="{47E28BD4-BE09-461E-A962-6F58EABC5C6D}" srcOrd="1" destOrd="0" presId="urn:microsoft.com/office/officeart/2009/3/layout/HorizontalOrganizationChart"/>
    <dgm:cxn modelId="{CCBB1A74-B970-40D4-8FB1-06417A3A6A0C}" type="presParOf" srcId="{651CCB9F-B432-42F1-A6F9-4374415BDE86}" destId="{DB88435E-CCA4-4D9E-8373-8DC67280BCBB}" srcOrd="1" destOrd="0" presId="urn:microsoft.com/office/officeart/2009/3/layout/HorizontalOrganizationChart"/>
    <dgm:cxn modelId="{397C71EC-E077-43A0-A92F-B19B4B70D897}" type="presParOf" srcId="{DB88435E-CCA4-4D9E-8373-8DC67280BCBB}" destId="{33C6B6A2-F8F3-487B-ABC2-71AF8A7B25CD}" srcOrd="0" destOrd="0" presId="urn:microsoft.com/office/officeart/2009/3/layout/HorizontalOrganizationChart"/>
    <dgm:cxn modelId="{5328D13C-39C7-49E5-A997-14041DD7EAB5}" type="presParOf" srcId="{DB88435E-CCA4-4D9E-8373-8DC67280BCBB}" destId="{BB91D5BE-D0FE-4CD7-9C56-9372F08D1657}" srcOrd="1" destOrd="0" presId="urn:microsoft.com/office/officeart/2009/3/layout/HorizontalOrganizationChart"/>
    <dgm:cxn modelId="{B984ECF7-9B8E-4246-A6AB-EC61B1A0EF7D}" type="presParOf" srcId="{BB91D5BE-D0FE-4CD7-9C56-9372F08D1657}" destId="{C7E011BA-D35C-4471-BF41-443E22589CA1}" srcOrd="0" destOrd="0" presId="urn:microsoft.com/office/officeart/2009/3/layout/HorizontalOrganizationChart"/>
    <dgm:cxn modelId="{670F9986-29C3-4CFD-875A-405657A5397F}" type="presParOf" srcId="{C7E011BA-D35C-4471-BF41-443E22589CA1}" destId="{C4255709-A234-4BF7-B9F2-36365BCD61DA}" srcOrd="0" destOrd="0" presId="urn:microsoft.com/office/officeart/2009/3/layout/HorizontalOrganizationChart"/>
    <dgm:cxn modelId="{EB955246-1D69-4C49-B1A8-1209FEDF4034}" type="presParOf" srcId="{C7E011BA-D35C-4471-BF41-443E22589CA1}" destId="{E3B11B20-054C-4B58-9ECA-6C7B9EE09EDA}" srcOrd="1" destOrd="0" presId="urn:microsoft.com/office/officeart/2009/3/layout/HorizontalOrganizationChart"/>
    <dgm:cxn modelId="{B7D4FC16-1D2D-49F3-8747-A65E6AD9F32C}" type="presParOf" srcId="{BB91D5BE-D0FE-4CD7-9C56-9372F08D1657}" destId="{18BA7FD5-75ED-4AB3-A43A-90CB5D4475AF}" srcOrd="1" destOrd="0" presId="urn:microsoft.com/office/officeart/2009/3/layout/HorizontalOrganizationChart"/>
    <dgm:cxn modelId="{1B491FE3-4652-43CC-81EF-CED34988FF49}" type="presParOf" srcId="{BB91D5BE-D0FE-4CD7-9C56-9372F08D1657}" destId="{00EA39CE-76DE-4E7C-A89A-C5602FA1D42B}" srcOrd="2" destOrd="0" presId="urn:microsoft.com/office/officeart/2009/3/layout/HorizontalOrganizationChart"/>
    <dgm:cxn modelId="{9A570D07-AED4-4404-84D5-212FB8BE1DEB}" type="presParOf" srcId="{DB88435E-CCA4-4D9E-8373-8DC67280BCBB}" destId="{33BA4DCE-E280-4100-ADFC-C1CD8C0B12A6}" srcOrd="2" destOrd="0" presId="urn:microsoft.com/office/officeart/2009/3/layout/HorizontalOrganizationChart"/>
    <dgm:cxn modelId="{AB90A6D1-90AA-406B-9F51-E6CBD55EAE8E}" type="presParOf" srcId="{DB88435E-CCA4-4D9E-8373-8DC67280BCBB}" destId="{553FA26D-55A0-4222-A1AA-B2274FD64D0A}" srcOrd="3" destOrd="0" presId="urn:microsoft.com/office/officeart/2009/3/layout/HorizontalOrganizationChart"/>
    <dgm:cxn modelId="{F9A55704-C047-4F42-BFC4-BEBB92CC559C}" type="presParOf" srcId="{553FA26D-55A0-4222-A1AA-B2274FD64D0A}" destId="{2DD97D74-36D5-4435-A4D9-171F8C86F38C}" srcOrd="0" destOrd="0" presId="urn:microsoft.com/office/officeart/2009/3/layout/HorizontalOrganizationChart"/>
    <dgm:cxn modelId="{DBD0DDB1-5F15-4773-BDCD-9020B01B8266}" type="presParOf" srcId="{2DD97D74-36D5-4435-A4D9-171F8C86F38C}" destId="{AF03FFE4-FE00-4122-A99A-A02FDC5E6378}" srcOrd="0" destOrd="0" presId="urn:microsoft.com/office/officeart/2009/3/layout/HorizontalOrganizationChart"/>
    <dgm:cxn modelId="{FA567671-515E-4828-B827-F5EC0CC38DE3}" type="presParOf" srcId="{2DD97D74-36D5-4435-A4D9-171F8C86F38C}" destId="{6E861341-9389-4FE4-BD39-E0D93F5AF8AB}" srcOrd="1" destOrd="0" presId="urn:microsoft.com/office/officeart/2009/3/layout/HorizontalOrganizationChart"/>
    <dgm:cxn modelId="{A0933B95-D04A-4B2F-A3DD-F8D2F9A50805}" type="presParOf" srcId="{553FA26D-55A0-4222-A1AA-B2274FD64D0A}" destId="{F3EDD7C5-ECE7-4AE2-846A-028A9F266C27}" srcOrd="1" destOrd="0" presId="urn:microsoft.com/office/officeart/2009/3/layout/HorizontalOrganizationChart"/>
    <dgm:cxn modelId="{4666B496-C3DD-4A4B-915A-C20E816C9EA7}" type="presParOf" srcId="{553FA26D-55A0-4222-A1AA-B2274FD64D0A}" destId="{E2BEB52F-28F3-4F99-9866-91E42319D8EF}" srcOrd="2" destOrd="0" presId="urn:microsoft.com/office/officeart/2009/3/layout/HorizontalOrganizationChart"/>
    <dgm:cxn modelId="{A111538F-CE6C-4EB9-8AA7-EFECFBFC5C39}" type="presParOf" srcId="{DB88435E-CCA4-4D9E-8373-8DC67280BCBB}" destId="{FABD72D0-D648-4EE4-8DCE-0B0544AED621}" srcOrd="4" destOrd="0" presId="urn:microsoft.com/office/officeart/2009/3/layout/HorizontalOrganizationChart"/>
    <dgm:cxn modelId="{6E952B44-42E4-4363-A9EB-FD0F37671B00}" type="presParOf" srcId="{DB88435E-CCA4-4D9E-8373-8DC67280BCBB}" destId="{AF49B39F-57C3-4A3F-A0F1-F9F1809922FB}" srcOrd="5" destOrd="0" presId="urn:microsoft.com/office/officeart/2009/3/layout/HorizontalOrganizationChart"/>
    <dgm:cxn modelId="{15709727-0D7A-4929-8FFB-FFA19B2CE7A7}" type="presParOf" srcId="{AF49B39F-57C3-4A3F-A0F1-F9F1809922FB}" destId="{6538BE87-6078-4970-BE14-CA9020991EA0}" srcOrd="0" destOrd="0" presId="urn:microsoft.com/office/officeart/2009/3/layout/HorizontalOrganizationChart"/>
    <dgm:cxn modelId="{1EA91B5D-A445-4CA3-A452-6AEB5C9FA97D}" type="presParOf" srcId="{6538BE87-6078-4970-BE14-CA9020991EA0}" destId="{6F1A3F53-708F-4FF7-8A13-7B254903AA94}" srcOrd="0" destOrd="0" presId="urn:microsoft.com/office/officeart/2009/3/layout/HorizontalOrganizationChart"/>
    <dgm:cxn modelId="{A02F3630-1BAA-4FB9-ACE1-CC5701F44547}" type="presParOf" srcId="{6538BE87-6078-4970-BE14-CA9020991EA0}" destId="{F2FE195B-2C36-4AD0-B348-14E79A57A5D9}" srcOrd="1" destOrd="0" presId="urn:microsoft.com/office/officeart/2009/3/layout/HorizontalOrganizationChart"/>
    <dgm:cxn modelId="{AA2A66E3-8E81-4E23-A035-ADC7E3F05D6D}" type="presParOf" srcId="{AF49B39F-57C3-4A3F-A0F1-F9F1809922FB}" destId="{A7F7CF74-A779-42CE-99C8-C63264D80742}" srcOrd="1" destOrd="0" presId="urn:microsoft.com/office/officeart/2009/3/layout/HorizontalOrganizationChart"/>
    <dgm:cxn modelId="{36F6D930-FC4D-4372-A0E7-5E3B92EE3A9A}" type="presParOf" srcId="{AF49B39F-57C3-4A3F-A0F1-F9F1809922FB}" destId="{1B88BEF2-C235-4B7F-A414-B69764715BD5}" srcOrd="2" destOrd="0" presId="urn:microsoft.com/office/officeart/2009/3/layout/HorizontalOrganizationChart"/>
    <dgm:cxn modelId="{D6F8B4D0-0070-4F05-AD5E-5B8A286DFF66}" type="presParOf" srcId="{DB88435E-CCA4-4D9E-8373-8DC67280BCBB}" destId="{C8DA3133-D1AD-45E7-84E3-010EEE3C7FDC}" srcOrd="6" destOrd="0" presId="urn:microsoft.com/office/officeart/2009/3/layout/HorizontalOrganizationChart"/>
    <dgm:cxn modelId="{068A17FA-B275-4BA4-BF7F-6E0AB729F145}" type="presParOf" srcId="{DB88435E-CCA4-4D9E-8373-8DC67280BCBB}" destId="{14F37FBF-3151-4ED6-8C58-5E0DF9E76A8A}" srcOrd="7" destOrd="0" presId="urn:microsoft.com/office/officeart/2009/3/layout/HorizontalOrganizationChart"/>
    <dgm:cxn modelId="{ADBDEAC0-62B7-4C46-973C-224610384DBE}" type="presParOf" srcId="{14F37FBF-3151-4ED6-8C58-5E0DF9E76A8A}" destId="{27093E78-15C9-4A6A-AD5D-A6467A18B926}" srcOrd="0" destOrd="0" presId="urn:microsoft.com/office/officeart/2009/3/layout/HorizontalOrganizationChart"/>
    <dgm:cxn modelId="{BAB04B57-BC2E-4B3B-9415-D41CF7FF0B5A}" type="presParOf" srcId="{27093E78-15C9-4A6A-AD5D-A6467A18B926}" destId="{0EA5D97B-A88E-4F01-B9DD-B96556F58F19}" srcOrd="0" destOrd="0" presId="urn:microsoft.com/office/officeart/2009/3/layout/HorizontalOrganizationChart"/>
    <dgm:cxn modelId="{9BF90E8A-0BDF-4C6F-BE51-264B11E00423}" type="presParOf" srcId="{27093E78-15C9-4A6A-AD5D-A6467A18B926}" destId="{6E299FDB-867D-4239-81B0-6B7C394029FD}" srcOrd="1" destOrd="0" presId="urn:microsoft.com/office/officeart/2009/3/layout/HorizontalOrganizationChart"/>
    <dgm:cxn modelId="{89CBEDF5-DDCD-454F-899A-A78C213197C7}" type="presParOf" srcId="{14F37FBF-3151-4ED6-8C58-5E0DF9E76A8A}" destId="{47AE737E-5B39-40D1-9CA8-9187166F57B7}" srcOrd="1" destOrd="0" presId="urn:microsoft.com/office/officeart/2009/3/layout/HorizontalOrganizationChart"/>
    <dgm:cxn modelId="{71DCD289-4EC7-4C92-A05F-D15347D06F4E}" type="presParOf" srcId="{14F37FBF-3151-4ED6-8C58-5E0DF9E76A8A}" destId="{4D1D418E-AE82-4AEB-A1B5-294ED39D82A9}" srcOrd="2" destOrd="0" presId="urn:microsoft.com/office/officeart/2009/3/layout/HorizontalOrganizationChart"/>
    <dgm:cxn modelId="{586CEDC0-DFA4-46C1-8F0E-DF065F1A4F58}" type="presParOf" srcId="{DB88435E-CCA4-4D9E-8373-8DC67280BCBB}" destId="{479D8266-BD9C-445C-826A-B32BABAADDB6}" srcOrd="8" destOrd="0" presId="urn:microsoft.com/office/officeart/2009/3/layout/HorizontalOrganizationChart"/>
    <dgm:cxn modelId="{B487A1A5-7E08-4874-A385-917CA1A07FCD}" type="presParOf" srcId="{DB88435E-CCA4-4D9E-8373-8DC67280BCBB}" destId="{652D5B13-B073-430C-8544-50B8630A90D2}" srcOrd="9" destOrd="0" presId="urn:microsoft.com/office/officeart/2009/3/layout/HorizontalOrganizationChart"/>
    <dgm:cxn modelId="{759749F5-F74A-43D5-B4CE-8FAE457EC42D}" type="presParOf" srcId="{652D5B13-B073-430C-8544-50B8630A90D2}" destId="{287D587F-B796-4AB6-A20A-FCBDD7170494}" srcOrd="0" destOrd="0" presId="urn:microsoft.com/office/officeart/2009/3/layout/HorizontalOrganizationChart"/>
    <dgm:cxn modelId="{6C526942-5606-47CF-8EEB-AF2895289D50}" type="presParOf" srcId="{287D587F-B796-4AB6-A20A-FCBDD7170494}" destId="{41E3C4CC-791F-4A72-AC88-F98097E23326}" srcOrd="0" destOrd="0" presId="urn:microsoft.com/office/officeart/2009/3/layout/HorizontalOrganizationChart"/>
    <dgm:cxn modelId="{A393128A-9DBD-4F3C-9DF0-F5B514ED6E96}" type="presParOf" srcId="{287D587F-B796-4AB6-A20A-FCBDD7170494}" destId="{38AD7317-8DE7-4205-8FEE-D357DDE48540}" srcOrd="1" destOrd="0" presId="urn:microsoft.com/office/officeart/2009/3/layout/HorizontalOrganizationChart"/>
    <dgm:cxn modelId="{B3FC3504-F6BA-449F-9E38-4B562B8B463A}" type="presParOf" srcId="{652D5B13-B073-430C-8544-50B8630A90D2}" destId="{1BCE44D7-D8F1-4024-B552-42F9DE80EB8B}" srcOrd="1" destOrd="0" presId="urn:microsoft.com/office/officeart/2009/3/layout/HorizontalOrganizationChart"/>
    <dgm:cxn modelId="{D79E1E9F-2E80-494A-A56F-BFD72448C8FE}" type="presParOf" srcId="{652D5B13-B073-430C-8544-50B8630A90D2}" destId="{F31C5768-78C0-465F-96D6-CB19A5270003}" srcOrd="2" destOrd="0" presId="urn:microsoft.com/office/officeart/2009/3/layout/HorizontalOrganizationChart"/>
    <dgm:cxn modelId="{8E8EA16F-C090-4CB3-9185-DEACCB623DA4}" type="presParOf" srcId="{651CCB9F-B432-42F1-A6F9-4374415BDE86}" destId="{732FA9D3-8A1F-4D60-96B2-B969DF7E448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61BEB5-576B-4A72-A596-5E12E003767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MX"/>
        </a:p>
      </dgm:t>
    </dgm:pt>
    <dgm:pt modelId="{3E0949E6-71C6-4CE5-AAD9-9F92414C8456}">
      <dgm:prSet phldrT="[Texto]"/>
      <dgm:spPr/>
      <dgm:t>
        <a:bodyPr/>
        <a:lstStyle/>
        <a:p>
          <a:r>
            <a:rPr lang="es-MX" dirty="0" smtClean="0"/>
            <a:t>Último día hábil del mes de abril se publica el PAE y Cronograma de Actividades</a:t>
          </a:r>
          <a:endParaRPr lang="es-MX" dirty="0"/>
        </a:p>
      </dgm:t>
    </dgm:pt>
    <dgm:pt modelId="{DEEE0B45-8099-45F6-A97C-FC069CA8D9AD}" type="parTrans" cxnId="{274DA413-3DD3-4D77-A905-C7E7D2F859E2}">
      <dgm:prSet/>
      <dgm:spPr/>
      <dgm:t>
        <a:bodyPr/>
        <a:lstStyle/>
        <a:p>
          <a:endParaRPr lang="es-MX"/>
        </a:p>
      </dgm:t>
    </dgm:pt>
    <dgm:pt modelId="{B1BB1C9E-0AF8-46BA-B501-449505120234}" type="sibTrans" cxnId="{274DA413-3DD3-4D77-A905-C7E7D2F859E2}">
      <dgm:prSet/>
      <dgm:spPr/>
      <dgm:t>
        <a:bodyPr/>
        <a:lstStyle/>
        <a:p>
          <a:endParaRPr lang="es-MX"/>
        </a:p>
      </dgm:t>
    </dgm:pt>
    <dgm:pt modelId="{98A0D4CF-A119-4EE9-B811-4A9D3339C443}">
      <dgm:prSet phldrT="[Texto]"/>
      <dgm:spPr/>
      <dgm:t>
        <a:bodyPr/>
        <a:lstStyle/>
        <a:p>
          <a:r>
            <a:rPr lang="es-MX" dirty="0" smtClean="0"/>
            <a:t>Posterior al PAE se publican los </a:t>
          </a:r>
          <a:r>
            <a:rPr lang="es-MX" dirty="0" err="1" smtClean="0"/>
            <a:t>TdRs</a:t>
          </a:r>
          <a:endParaRPr lang="es-MX" dirty="0"/>
        </a:p>
      </dgm:t>
    </dgm:pt>
    <dgm:pt modelId="{C2B90264-A800-4831-8DAB-09EEBE1D5467}" type="parTrans" cxnId="{E38D4C26-53EA-47B8-9F1C-FFB00382DA31}">
      <dgm:prSet/>
      <dgm:spPr/>
      <dgm:t>
        <a:bodyPr/>
        <a:lstStyle/>
        <a:p>
          <a:endParaRPr lang="es-MX"/>
        </a:p>
      </dgm:t>
    </dgm:pt>
    <dgm:pt modelId="{3A6D484D-2530-47BF-938A-EA0D957DF7E6}" type="sibTrans" cxnId="{E38D4C26-53EA-47B8-9F1C-FFB00382DA31}">
      <dgm:prSet/>
      <dgm:spPr/>
      <dgm:t>
        <a:bodyPr/>
        <a:lstStyle/>
        <a:p>
          <a:endParaRPr lang="es-MX"/>
        </a:p>
      </dgm:t>
    </dgm:pt>
    <dgm:pt modelId="{32827475-B0D6-4796-88B9-75C7E9966AC6}">
      <dgm:prSet phldrT="[Texto]"/>
      <dgm:spPr/>
      <dgm:t>
        <a:bodyPr/>
        <a:lstStyle/>
        <a:p>
          <a:r>
            <a:rPr lang="es-MX" dirty="0" smtClean="0"/>
            <a:t>30 días posteriores al término de las evaluaciones se publicaran sus resultados</a:t>
          </a:r>
          <a:endParaRPr lang="es-MX" dirty="0"/>
        </a:p>
      </dgm:t>
    </dgm:pt>
    <dgm:pt modelId="{DE99A0A2-9A94-4F4D-96D1-A0894E73A482}" type="parTrans" cxnId="{FC272F0A-BE20-4E34-A98C-34AE7EDE5CF4}">
      <dgm:prSet/>
      <dgm:spPr/>
      <dgm:t>
        <a:bodyPr/>
        <a:lstStyle/>
        <a:p>
          <a:endParaRPr lang="es-MX"/>
        </a:p>
      </dgm:t>
    </dgm:pt>
    <dgm:pt modelId="{1FA3720B-7176-4F57-8092-32B274B3DA96}" type="sibTrans" cxnId="{FC272F0A-BE20-4E34-A98C-34AE7EDE5CF4}">
      <dgm:prSet/>
      <dgm:spPr/>
      <dgm:t>
        <a:bodyPr/>
        <a:lstStyle/>
        <a:p>
          <a:endParaRPr lang="es-MX"/>
        </a:p>
      </dgm:t>
    </dgm:pt>
    <dgm:pt modelId="{F7F650F1-15FA-4E27-A8D3-B7FDCFFF4D32}">
      <dgm:prSet phldrT="[Texto]"/>
      <dgm:spPr/>
      <dgm:t>
        <a:bodyPr/>
        <a:lstStyle/>
        <a:p>
          <a:r>
            <a:rPr lang="es-MX" dirty="0" smtClean="0"/>
            <a:t>15 días posteriores a los Reportes de evaluación se formulan las recomendaciones por porte de la SEFIPLAN</a:t>
          </a:r>
          <a:endParaRPr lang="es-MX" dirty="0"/>
        </a:p>
      </dgm:t>
    </dgm:pt>
    <dgm:pt modelId="{6A1300B7-C940-45A0-9D57-95E2041698DF}" type="parTrans" cxnId="{93A972A1-7198-4747-BFF2-24177E6C89B0}">
      <dgm:prSet/>
      <dgm:spPr/>
      <dgm:t>
        <a:bodyPr/>
        <a:lstStyle/>
        <a:p>
          <a:endParaRPr lang="es-MX"/>
        </a:p>
      </dgm:t>
    </dgm:pt>
    <dgm:pt modelId="{F465EC77-D011-400D-95CB-91E750B4C6D8}" type="sibTrans" cxnId="{93A972A1-7198-4747-BFF2-24177E6C89B0}">
      <dgm:prSet/>
      <dgm:spPr/>
      <dgm:t>
        <a:bodyPr/>
        <a:lstStyle/>
        <a:p>
          <a:endParaRPr lang="es-MX"/>
        </a:p>
      </dgm:t>
    </dgm:pt>
    <dgm:pt modelId="{8C4FA08E-BD30-4350-9726-D299B15A5272}">
      <dgm:prSet phldrT="[Texto]"/>
      <dgm:spPr/>
      <dgm:t>
        <a:bodyPr/>
        <a:lstStyle/>
        <a:p>
          <a:r>
            <a:rPr lang="es-MX" dirty="0" smtClean="0"/>
            <a:t>A partir de las recomendaciones se crearán proyectos de mejora informando su avance a más tardar en el mes de enero</a:t>
          </a:r>
          <a:endParaRPr lang="es-MX" dirty="0"/>
        </a:p>
      </dgm:t>
    </dgm:pt>
    <dgm:pt modelId="{A710FCB3-B476-49AD-B95F-8A3F1BDBF312}" type="parTrans" cxnId="{736D0AE8-02A6-4EE6-8495-C24844099B9F}">
      <dgm:prSet/>
      <dgm:spPr/>
      <dgm:t>
        <a:bodyPr/>
        <a:lstStyle/>
        <a:p>
          <a:endParaRPr lang="es-MX"/>
        </a:p>
      </dgm:t>
    </dgm:pt>
    <dgm:pt modelId="{0934B1CE-371F-4BA4-8BE0-242F85DF009F}" type="sibTrans" cxnId="{736D0AE8-02A6-4EE6-8495-C24844099B9F}">
      <dgm:prSet/>
      <dgm:spPr/>
      <dgm:t>
        <a:bodyPr/>
        <a:lstStyle/>
        <a:p>
          <a:endParaRPr lang="es-MX"/>
        </a:p>
      </dgm:t>
    </dgm:pt>
    <dgm:pt modelId="{4339403B-2126-4A25-8570-318CE237CAE6}" type="pres">
      <dgm:prSet presAssocID="{3261BEB5-576B-4A72-A596-5E12E0037670}" presName="diagram" presStyleCnt="0">
        <dgm:presLayoutVars>
          <dgm:dir/>
          <dgm:resizeHandles val="exact"/>
        </dgm:presLayoutVars>
      </dgm:prSet>
      <dgm:spPr/>
      <dgm:t>
        <a:bodyPr/>
        <a:lstStyle/>
        <a:p>
          <a:endParaRPr lang="es-MX"/>
        </a:p>
      </dgm:t>
    </dgm:pt>
    <dgm:pt modelId="{1895B6DD-C749-43E8-A11B-B158CAF50A23}" type="pres">
      <dgm:prSet presAssocID="{3E0949E6-71C6-4CE5-AAD9-9F92414C8456}" presName="node" presStyleLbl="node1" presStyleIdx="0" presStyleCnt="5">
        <dgm:presLayoutVars>
          <dgm:bulletEnabled val="1"/>
        </dgm:presLayoutVars>
      </dgm:prSet>
      <dgm:spPr/>
      <dgm:t>
        <a:bodyPr/>
        <a:lstStyle/>
        <a:p>
          <a:endParaRPr lang="es-MX"/>
        </a:p>
      </dgm:t>
    </dgm:pt>
    <dgm:pt modelId="{4D40F060-7E97-4925-B5DA-625522EEB02C}" type="pres">
      <dgm:prSet presAssocID="{B1BB1C9E-0AF8-46BA-B501-449505120234}" presName="sibTrans" presStyleCnt="0"/>
      <dgm:spPr/>
    </dgm:pt>
    <dgm:pt modelId="{7D243FD1-A8EA-43B7-901C-E77AAA606D68}" type="pres">
      <dgm:prSet presAssocID="{98A0D4CF-A119-4EE9-B811-4A9D3339C443}" presName="node" presStyleLbl="node1" presStyleIdx="1" presStyleCnt="5">
        <dgm:presLayoutVars>
          <dgm:bulletEnabled val="1"/>
        </dgm:presLayoutVars>
      </dgm:prSet>
      <dgm:spPr/>
      <dgm:t>
        <a:bodyPr/>
        <a:lstStyle/>
        <a:p>
          <a:endParaRPr lang="es-MX"/>
        </a:p>
      </dgm:t>
    </dgm:pt>
    <dgm:pt modelId="{DB19F591-1D1A-4E2E-9C1A-C3184EBA2284}" type="pres">
      <dgm:prSet presAssocID="{3A6D484D-2530-47BF-938A-EA0D957DF7E6}" presName="sibTrans" presStyleCnt="0"/>
      <dgm:spPr/>
    </dgm:pt>
    <dgm:pt modelId="{7EFD17E2-59B2-4165-8A53-FA01773BBD9A}" type="pres">
      <dgm:prSet presAssocID="{32827475-B0D6-4796-88B9-75C7E9966AC6}" presName="node" presStyleLbl="node1" presStyleIdx="2" presStyleCnt="5">
        <dgm:presLayoutVars>
          <dgm:bulletEnabled val="1"/>
        </dgm:presLayoutVars>
      </dgm:prSet>
      <dgm:spPr/>
      <dgm:t>
        <a:bodyPr/>
        <a:lstStyle/>
        <a:p>
          <a:endParaRPr lang="es-MX"/>
        </a:p>
      </dgm:t>
    </dgm:pt>
    <dgm:pt modelId="{E6FC021C-6EE9-4DD3-9A80-803DC5ABE9AC}" type="pres">
      <dgm:prSet presAssocID="{1FA3720B-7176-4F57-8092-32B274B3DA96}" presName="sibTrans" presStyleCnt="0"/>
      <dgm:spPr/>
    </dgm:pt>
    <dgm:pt modelId="{6259BC88-B53C-4FBF-93CA-1C91E495AF51}" type="pres">
      <dgm:prSet presAssocID="{F7F650F1-15FA-4E27-A8D3-B7FDCFFF4D32}" presName="node" presStyleLbl="node1" presStyleIdx="3" presStyleCnt="5">
        <dgm:presLayoutVars>
          <dgm:bulletEnabled val="1"/>
        </dgm:presLayoutVars>
      </dgm:prSet>
      <dgm:spPr/>
      <dgm:t>
        <a:bodyPr/>
        <a:lstStyle/>
        <a:p>
          <a:endParaRPr lang="es-MX"/>
        </a:p>
      </dgm:t>
    </dgm:pt>
    <dgm:pt modelId="{4F559A54-3F0E-4B1D-BC3E-AF49AB58947F}" type="pres">
      <dgm:prSet presAssocID="{F465EC77-D011-400D-95CB-91E750B4C6D8}" presName="sibTrans" presStyleCnt="0"/>
      <dgm:spPr/>
    </dgm:pt>
    <dgm:pt modelId="{555D6DF5-1B70-4161-A3DC-0469FE2304E6}" type="pres">
      <dgm:prSet presAssocID="{8C4FA08E-BD30-4350-9726-D299B15A5272}" presName="node" presStyleLbl="node1" presStyleIdx="4" presStyleCnt="5">
        <dgm:presLayoutVars>
          <dgm:bulletEnabled val="1"/>
        </dgm:presLayoutVars>
      </dgm:prSet>
      <dgm:spPr/>
      <dgm:t>
        <a:bodyPr/>
        <a:lstStyle/>
        <a:p>
          <a:endParaRPr lang="es-MX"/>
        </a:p>
      </dgm:t>
    </dgm:pt>
  </dgm:ptLst>
  <dgm:cxnLst>
    <dgm:cxn modelId="{4196AA06-EACE-41C3-AFDE-8AACA746A9A4}" type="presOf" srcId="{3261BEB5-576B-4A72-A596-5E12E0037670}" destId="{4339403B-2126-4A25-8570-318CE237CAE6}" srcOrd="0" destOrd="0" presId="urn:microsoft.com/office/officeart/2005/8/layout/default"/>
    <dgm:cxn modelId="{BC25E10E-5F0C-4964-A8A1-62A82E33D1BD}" type="presOf" srcId="{3E0949E6-71C6-4CE5-AAD9-9F92414C8456}" destId="{1895B6DD-C749-43E8-A11B-B158CAF50A23}" srcOrd="0" destOrd="0" presId="urn:microsoft.com/office/officeart/2005/8/layout/default"/>
    <dgm:cxn modelId="{08AEE370-6226-4C0B-9BB4-6169419E95D7}" type="presOf" srcId="{98A0D4CF-A119-4EE9-B811-4A9D3339C443}" destId="{7D243FD1-A8EA-43B7-901C-E77AAA606D68}" srcOrd="0" destOrd="0" presId="urn:microsoft.com/office/officeart/2005/8/layout/default"/>
    <dgm:cxn modelId="{E38D4C26-53EA-47B8-9F1C-FFB00382DA31}" srcId="{3261BEB5-576B-4A72-A596-5E12E0037670}" destId="{98A0D4CF-A119-4EE9-B811-4A9D3339C443}" srcOrd="1" destOrd="0" parTransId="{C2B90264-A800-4831-8DAB-09EEBE1D5467}" sibTransId="{3A6D484D-2530-47BF-938A-EA0D957DF7E6}"/>
    <dgm:cxn modelId="{12445746-9FC6-4BD5-8245-EBFC5718035E}" type="presOf" srcId="{F7F650F1-15FA-4E27-A8D3-B7FDCFFF4D32}" destId="{6259BC88-B53C-4FBF-93CA-1C91E495AF51}" srcOrd="0" destOrd="0" presId="urn:microsoft.com/office/officeart/2005/8/layout/default"/>
    <dgm:cxn modelId="{736D0AE8-02A6-4EE6-8495-C24844099B9F}" srcId="{3261BEB5-576B-4A72-A596-5E12E0037670}" destId="{8C4FA08E-BD30-4350-9726-D299B15A5272}" srcOrd="4" destOrd="0" parTransId="{A710FCB3-B476-49AD-B95F-8A3F1BDBF312}" sibTransId="{0934B1CE-371F-4BA4-8BE0-242F85DF009F}"/>
    <dgm:cxn modelId="{274DA413-3DD3-4D77-A905-C7E7D2F859E2}" srcId="{3261BEB5-576B-4A72-A596-5E12E0037670}" destId="{3E0949E6-71C6-4CE5-AAD9-9F92414C8456}" srcOrd="0" destOrd="0" parTransId="{DEEE0B45-8099-45F6-A97C-FC069CA8D9AD}" sibTransId="{B1BB1C9E-0AF8-46BA-B501-449505120234}"/>
    <dgm:cxn modelId="{FC272F0A-BE20-4E34-A98C-34AE7EDE5CF4}" srcId="{3261BEB5-576B-4A72-A596-5E12E0037670}" destId="{32827475-B0D6-4796-88B9-75C7E9966AC6}" srcOrd="2" destOrd="0" parTransId="{DE99A0A2-9A94-4F4D-96D1-A0894E73A482}" sibTransId="{1FA3720B-7176-4F57-8092-32B274B3DA96}"/>
    <dgm:cxn modelId="{93245659-ACD7-4959-A52B-2EF860E8E9AC}" type="presOf" srcId="{32827475-B0D6-4796-88B9-75C7E9966AC6}" destId="{7EFD17E2-59B2-4165-8A53-FA01773BBD9A}" srcOrd="0" destOrd="0" presId="urn:microsoft.com/office/officeart/2005/8/layout/default"/>
    <dgm:cxn modelId="{C51175D8-9A2C-4E17-B770-0FFA6D28AA78}" type="presOf" srcId="{8C4FA08E-BD30-4350-9726-D299B15A5272}" destId="{555D6DF5-1B70-4161-A3DC-0469FE2304E6}" srcOrd="0" destOrd="0" presId="urn:microsoft.com/office/officeart/2005/8/layout/default"/>
    <dgm:cxn modelId="{93A972A1-7198-4747-BFF2-24177E6C89B0}" srcId="{3261BEB5-576B-4A72-A596-5E12E0037670}" destId="{F7F650F1-15FA-4E27-A8D3-B7FDCFFF4D32}" srcOrd="3" destOrd="0" parTransId="{6A1300B7-C940-45A0-9D57-95E2041698DF}" sibTransId="{F465EC77-D011-400D-95CB-91E750B4C6D8}"/>
    <dgm:cxn modelId="{22FAB931-1552-45FC-A678-EB81334E35FB}" type="presParOf" srcId="{4339403B-2126-4A25-8570-318CE237CAE6}" destId="{1895B6DD-C749-43E8-A11B-B158CAF50A23}" srcOrd="0" destOrd="0" presId="urn:microsoft.com/office/officeart/2005/8/layout/default"/>
    <dgm:cxn modelId="{3ADF5AB6-D262-4C8E-9261-7720A51D523B}" type="presParOf" srcId="{4339403B-2126-4A25-8570-318CE237CAE6}" destId="{4D40F060-7E97-4925-B5DA-625522EEB02C}" srcOrd="1" destOrd="0" presId="urn:microsoft.com/office/officeart/2005/8/layout/default"/>
    <dgm:cxn modelId="{9B5FD6E7-EC26-428E-81C5-D8C4684D432E}" type="presParOf" srcId="{4339403B-2126-4A25-8570-318CE237CAE6}" destId="{7D243FD1-A8EA-43B7-901C-E77AAA606D68}" srcOrd="2" destOrd="0" presId="urn:microsoft.com/office/officeart/2005/8/layout/default"/>
    <dgm:cxn modelId="{933CE2B2-6219-47E3-8721-90984D306D3A}" type="presParOf" srcId="{4339403B-2126-4A25-8570-318CE237CAE6}" destId="{DB19F591-1D1A-4E2E-9C1A-C3184EBA2284}" srcOrd="3" destOrd="0" presId="urn:microsoft.com/office/officeart/2005/8/layout/default"/>
    <dgm:cxn modelId="{C95FA2D0-7B2B-4234-A7B6-3D05136242EE}" type="presParOf" srcId="{4339403B-2126-4A25-8570-318CE237CAE6}" destId="{7EFD17E2-59B2-4165-8A53-FA01773BBD9A}" srcOrd="4" destOrd="0" presId="urn:microsoft.com/office/officeart/2005/8/layout/default"/>
    <dgm:cxn modelId="{F2DD300F-96D8-47AB-95C4-273F3494CF86}" type="presParOf" srcId="{4339403B-2126-4A25-8570-318CE237CAE6}" destId="{E6FC021C-6EE9-4DD3-9A80-803DC5ABE9AC}" srcOrd="5" destOrd="0" presId="urn:microsoft.com/office/officeart/2005/8/layout/default"/>
    <dgm:cxn modelId="{ADFDCC31-2FD7-4B11-B989-6788D5AA664D}" type="presParOf" srcId="{4339403B-2126-4A25-8570-318CE237CAE6}" destId="{6259BC88-B53C-4FBF-93CA-1C91E495AF51}" srcOrd="6" destOrd="0" presId="urn:microsoft.com/office/officeart/2005/8/layout/default"/>
    <dgm:cxn modelId="{879AF46F-F49B-4246-B839-2EDC0A9B2D39}" type="presParOf" srcId="{4339403B-2126-4A25-8570-318CE237CAE6}" destId="{4F559A54-3F0E-4B1D-BC3E-AF49AB58947F}" srcOrd="7" destOrd="0" presId="urn:microsoft.com/office/officeart/2005/8/layout/default"/>
    <dgm:cxn modelId="{675FDB0F-A667-4157-B897-47217E1CE0F3}" type="presParOf" srcId="{4339403B-2126-4A25-8570-318CE237CAE6}" destId="{555D6DF5-1B70-4161-A3DC-0469FE2304E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6E6727-02E8-4299-BC23-FF6276BB481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MX"/>
        </a:p>
      </dgm:t>
    </dgm:pt>
    <dgm:pt modelId="{AC292958-8BAB-45D2-A3FF-A827352F3719}">
      <dgm:prSet phldrT="[Texto]"/>
      <dgm:spPr/>
      <dgm:t>
        <a:bodyPr/>
        <a:lstStyle/>
        <a:p>
          <a:r>
            <a:rPr lang="es-MX" dirty="0" smtClean="0">
              <a:latin typeface="Arial Narrow" pitchFamily="34" charset="0"/>
            </a:rPr>
            <a:t>Cuenta Pública</a:t>
          </a:r>
          <a:endParaRPr lang="es-MX" dirty="0">
            <a:latin typeface="Arial Narrow" pitchFamily="34" charset="0"/>
          </a:endParaRPr>
        </a:p>
      </dgm:t>
    </dgm:pt>
    <dgm:pt modelId="{FE89806F-16B3-4BDE-8204-8A70E7E34293}" type="parTrans" cxnId="{6C39EC68-8251-4727-8DEC-22D4AF898A5E}">
      <dgm:prSet/>
      <dgm:spPr/>
      <dgm:t>
        <a:bodyPr/>
        <a:lstStyle/>
        <a:p>
          <a:endParaRPr lang="es-MX">
            <a:latin typeface="Arial Narrow" pitchFamily="34" charset="0"/>
          </a:endParaRPr>
        </a:p>
      </dgm:t>
    </dgm:pt>
    <dgm:pt modelId="{62C2B79A-6BF9-4733-B964-5A17AF006955}" type="sibTrans" cxnId="{6C39EC68-8251-4727-8DEC-22D4AF898A5E}">
      <dgm:prSet/>
      <dgm:spPr/>
      <dgm:t>
        <a:bodyPr/>
        <a:lstStyle/>
        <a:p>
          <a:endParaRPr lang="es-MX">
            <a:latin typeface="Arial Narrow" pitchFamily="34" charset="0"/>
          </a:endParaRPr>
        </a:p>
      </dgm:t>
    </dgm:pt>
    <dgm:pt modelId="{78ADE034-C60F-4F18-9053-61863F8DEB05}" type="pres">
      <dgm:prSet presAssocID="{A76E6727-02E8-4299-BC23-FF6276BB4818}" presName="Name0" presStyleCnt="0">
        <dgm:presLayoutVars>
          <dgm:dir/>
          <dgm:resizeHandles val="exact"/>
        </dgm:presLayoutVars>
      </dgm:prSet>
      <dgm:spPr/>
      <dgm:t>
        <a:bodyPr/>
        <a:lstStyle/>
        <a:p>
          <a:endParaRPr lang="es-MX"/>
        </a:p>
      </dgm:t>
    </dgm:pt>
    <dgm:pt modelId="{C23D6DB8-BB4B-4468-B338-D956D0DA9ECD}" type="pres">
      <dgm:prSet presAssocID="{AC292958-8BAB-45D2-A3FF-A827352F3719}" presName="compNode" presStyleCnt="0"/>
      <dgm:spPr/>
    </dgm:pt>
    <dgm:pt modelId="{3663201C-692C-47F6-90FE-D86BCED4F4A7}" type="pres">
      <dgm:prSet presAssocID="{AC292958-8BAB-45D2-A3FF-A827352F3719}"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s-MX"/>
        </a:p>
      </dgm:t>
    </dgm:pt>
    <dgm:pt modelId="{04311B73-6978-4055-9AE5-78FDB52D556D}" type="pres">
      <dgm:prSet presAssocID="{AC292958-8BAB-45D2-A3FF-A827352F3719}" presName="textRect" presStyleLbl="revTx" presStyleIdx="0" presStyleCnt="1">
        <dgm:presLayoutVars>
          <dgm:bulletEnabled val="1"/>
        </dgm:presLayoutVars>
      </dgm:prSet>
      <dgm:spPr/>
      <dgm:t>
        <a:bodyPr/>
        <a:lstStyle/>
        <a:p>
          <a:endParaRPr lang="es-MX"/>
        </a:p>
      </dgm:t>
    </dgm:pt>
  </dgm:ptLst>
  <dgm:cxnLst>
    <dgm:cxn modelId="{B11FB973-F91A-42EA-A7D2-8CDE2AACA6DA}" type="presOf" srcId="{AC292958-8BAB-45D2-A3FF-A827352F3719}" destId="{04311B73-6978-4055-9AE5-78FDB52D556D}" srcOrd="0" destOrd="0" presId="urn:microsoft.com/office/officeart/2005/8/layout/pList1"/>
    <dgm:cxn modelId="{6C39EC68-8251-4727-8DEC-22D4AF898A5E}" srcId="{A76E6727-02E8-4299-BC23-FF6276BB4818}" destId="{AC292958-8BAB-45D2-A3FF-A827352F3719}" srcOrd="0" destOrd="0" parTransId="{FE89806F-16B3-4BDE-8204-8A70E7E34293}" sibTransId="{62C2B79A-6BF9-4733-B964-5A17AF006955}"/>
    <dgm:cxn modelId="{977DE5AA-C577-4F91-B8BE-7FE3A14C5AF0}" type="presOf" srcId="{A76E6727-02E8-4299-BC23-FF6276BB4818}" destId="{78ADE034-C60F-4F18-9053-61863F8DEB05}" srcOrd="0" destOrd="0" presId="urn:microsoft.com/office/officeart/2005/8/layout/pList1"/>
    <dgm:cxn modelId="{B55DE5A9-13F0-4441-B5A8-3A5502D14905}" type="presParOf" srcId="{78ADE034-C60F-4F18-9053-61863F8DEB05}" destId="{C23D6DB8-BB4B-4468-B338-D956D0DA9ECD}" srcOrd="0" destOrd="0" presId="urn:microsoft.com/office/officeart/2005/8/layout/pList1"/>
    <dgm:cxn modelId="{04C16314-9EFD-4BA1-818B-356773B882EE}" type="presParOf" srcId="{C23D6DB8-BB4B-4468-B338-D956D0DA9ECD}" destId="{3663201C-692C-47F6-90FE-D86BCED4F4A7}" srcOrd="0" destOrd="0" presId="urn:microsoft.com/office/officeart/2005/8/layout/pList1"/>
    <dgm:cxn modelId="{4924F2E6-D979-4494-91B7-DBF4C2218AEF}" type="presParOf" srcId="{C23D6DB8-BB4B-4468-B338-D956D0DA9ECD}" destId="{04311B73-6978-4055-9AE5-78FDB52D556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ECE346-BDC2-40F0-9C4D-11D4E714265B}" type="doc">
      <dgm:prSet loTypeId="urn:microsoft.com/office/officeart/2005/8/layout/venn2" loCatId="relationship" qsTypeId="urn:microsoft.com/office/officeart/2005/8/quickstyle/simple1" qsCatId="simple" csTypeId="urn:microsoft.com/office/officeart/2005/8/colors/accent6_3" csCatId="accent6" phldr="1"/>
      <dgm:spPr/>
      <dgm:t>
        <a:bodyPr/>
        <a:lstStyle/>
        <a:p>
          <a:endParaRPr lang="es-MX"/>
        </a:p>
      </dgm:t>
    </dgm:pt>
    <dgm:pt modelId="{782004B7-A13C-4928-9FB0-C1B0A29DC92F}">
      <dgm:prSet phldrT="[Texto]" custT="1"/>
      <dgm:spPr/>
      <dgm:t>
        <a:bodyPr/>
        <a:lstStyle/>
        <a:p>
          <a:r>
            <a:rPr lang="es-MX" sz="2000" dirty="0" err="1" smtClean="0">
              <a:latin typeface="Arial Narrow" pitchFamily="34" charset="0"/>
            </a:rPr>
            <a:t>GpR</a:t>
          </a:r>
          <a:endParaRPr lang="es-MX" sz="2000" dirty="0">
            <a:latin typeface="Arial Narrow" pitchFamily="34" charset="0"/>
          </a:endParaRPr>
        </a:p>
      </dgm:t>
    </dgm:pt>
    <dgm:pt modelId="{4E6009C4-9EFA-478D-AAEB-58564C08038C}" type="parTrans" cxnId="{E7A49300-8DB8-4C87-B85C-00C5A80F90B9}">
      <dgm:prSet/>
      <dgm:spPr/>
      <dgm:t>
        <a:bodyPr/>
        <a:lstStyle/>
        <a:p>
          <a:endParaRPr lang="es-MX">
            <a:latin typeface="Arial Narrow" pitchFamily="34" charset="0"/>
          </a:endParaRPr>
        </a:p>
      </dgm:t>
    </dgm:pt>
    <dgm:pt modelId="{09412641-918C-4E5C-8529-A8149AABF8E7}" type="sibTrans" cxnId="{E7A49300-8DB8-4C87-B85C-00C5A80F90B9}">
      <dgm:prSet/>
      <dgm:spPr/>
      <dgm:t>
        <a:bodyPr/>
        <a:lstStyle/>
        <a:p>
          <a:endParaRPr lang="es-MX">
            <a:latin typeface="Arial Narrow" pitchFamily="34" charset="0"/>
          </a:endParaRPr>
        </a:p>
      </dgm:t>
    </dgm:pt>
    <dgm:pt modelId="{13FC02DF-4678-436B-BF91-78B32FDFB058}">
      <dgm:prSet phldrT="[Texto]" custT="1"/>
      <dgm:spPr/>
      <dgm:t>
        <a:bodyPr/>
        <a:lstStyle/>
        <a:p>
          <a:r>
            <a:rPr lang="es-MX" sz="2000" dirty="0" err="1" smtClean="0">
              <a:latin typeface="Arial Narrow" pitchFamily="34" charset="0"/>
            </a:rPr>
            <a:t>PbR</a:t>
          </a:r>
          <a:endParaRPr lang="es-MX" sz="2000" dirty="0">
            <a:latin typeface="Arial Narrow" pitchFamily="34" charset="0"/>
          </a:endParaRPr>
        </a:p>
      </dgm:t>
    </dgm:pt>
    <dgm:pt modelId="{FCB6CF5E-AF44-47AB-9AE6-3BA0B24C30B5}" type="parTrans" cxnId="{B60D934B-2994-4E4F-80A8-39523DE0A356}">
      <dgm:prSet/>
      <dgm:spPr/>
      <dgm:t>
        <a:bodyPr/>
        <a:lstStyle/>
        <a:p>
          <a:endParaRPr lang="es-MX">
            <a:latin typeface="Arial Narrow" pitchFamily="34" charset="0"/>
          </a:endParaRPr>
        </a:p>
      </dgm:t>
    </dgm:pt>
    <dgm:pt modelId="{3AA45464-6381-4FC5-9DE0-067D00B96534}" type="sibTrans" cxnId="{B60D934B-2994-4E4F-80A8-39523DE0A356}">
      <dgm:prSet/>
      <dgm:spPr/>
      <dgm:t>
        <a:bodyPr/>
        <a:lstStyle/>
        <a:p>
          <a:endParaRPr lang="es-MX">
            <a:latin typeface="Arial Narrow" pitchFamily="34" charset="0"/>
          </a:endParaRPr>
        </a:p>
      </dgm:t>
    </dgm:pt>
    <dgm:pt modelId="{E56FE2CE-F730-4A03-B408-B66ED111B839}">
      <dgm:prSet phldrT="[Texto]" custT="1"/>
      <dgm:spPr/>
      <dgm:t>
        <a:bodyPr/>
        <a:lstStyle/>
        <a:p>
          <a:r>
            <a:rPr lang="es-MX" sz="2000" dirty="0" smtClean="0">
              <a:latin typeface="Arial Narrow" pitchFamily="34" charset="0"/>
            </a:rPr>
            <a:t>SED</a:t>
          </a:r>
          <a:endParaRPr lang="es-MX" sz="2000" dirty="0">
            <a:latin typeface="Arial Narrow" pitchFamily="34" charset="0"/>
          </a:endParaRPr>
        </a:p>
      </dgm:t>
    </dgm:pt>
    <dgm:pt modelId="{FA458259-094B-4D81-A5D3-ADD2FE430CB1}" type="sibTrans" cxnId="{61E4FA1B-D79C-457F-9C5A-BC1C32409D12}">
      <dgm:prSet/>
      <dgm:spPr/>
      <dgm:t>
        <a:bodyPr/>
        <a:lstStyle/>
        <a:p>
          <a:endParaRPr lang="es-MX">
            <a:latin typeface="Arial Narrow" pitchFamily="34" charset="0"/>
          </a:endParaRPr>
        </a:p>
      </dgm:t>
    </dgm:pt>
    <dgm:pt modelId="{6538E166-E573-4773-BFEF-87A21C3E74B5}" type="parTrans" cxnId="{61E4FA1B-D79C-457F-9C5A-BC1C32409D12}">
      <dgm:prSet/>
      <dgm:spPr/>
      <dgm:t>
        <a:bodyPr/>
        <a:lstStyle/>
        <a:p>
          <a:endParaRPr lang="es-MX">
            <a:latin typeface="Arial Narrow" pitchFamily="34" charset="0"/>
          </a:endParaRPr>
        </a:p>
      </dgm:t>
    </dgm:pt>
    <dgm:pt modelId="{F7C0E8C2-ACC6-41E9-A68F-31B3767FB342}" type="pres">
      <dgm:prSet presAssocID="{4DECE346-BDC2-40F0-9C4D-11D4E714265B}" presName="Name0" presStyleCnt="0">
        <dgm:presLayoutVars>
          <dgm:chMax val="7"/>
          <dgm:resizeHandles val="exact"/>
        </dgm:presLayoutVars>
      </dgm:prSet>
      <dgm:spPr/>
      <dgm:t>
        <a:bodyPr/>
        <a:lstStyle/>
        <a:p>
          <a:endParaRPr lang="es-MX"/>
        </a:p>
      </dgm:t>
    </dgm:pt>
    <dgm:pt modelId="{AD62CE5B-C5EC-4822-AACE-F461A3DA7450}" type="pres">
      <dgm:prSet presAssocID="{4DECE346-BDC2-40F0-9C4D-11D4E714265B}" presName="comp1" presStyleCnt="0"/>
      <dgm:spPr/>
      <dgm:t>
        <a:bodyPr/>
        <a:lstStyle/>
        <a:p>
          <a:endParaRPr lang="es-MX"/>
        </a:p>
      </dgm:t>
    </dgm:pt>
    <dgm:pt modelId="{3D401757-00FD-48DB-8F44-C571AC7442AE}" type="pres">
      <dgm:prSet presAssocID="{4DECE346-BDC2-40F0-9C4D-11D4E714265B}" presName="circle1" presStyleLbl="node1" presStyleIdx="0" presStyleCnt="3"/>
      <dgm:spPr/>
      <dgm:t>
        <a:bodyPr/>
        <a:lstStyle/>
        <a:p>
          <a:endParaRPr lang="es-MX"/>
        </a:p>
      </dgm:t>
    </dgm:pt>
    <dgm:pt modelId="{924260C2-2DC3-4C27-9490-00A985210679}" type="pres">
      <dgm:prSet presAssocID="{4DECE346-BDC2-40F0-9C4D-11D4E714265B}" presName="c1text" presStyleLbl="node1" presStyleIdx="0" presStyleCnt="3">
        <dgm:presLayoutVars>
          <dgm:bulletEnabled val="1"/>
        </dgm:presLayoutVars>
      </dgm:prSet>
      <dgm:spPr/>
      <dgm:t>
        <a:bodyPr/>
        <a:lstStyle/>
        <a:p>
          <a:endParaRPr lang="es-MX"/>
        </a:p>
      </dgm:t>
    </dgm:pt>
    <dgm:pt modelId="{710FC6E1-B9F8-4848-B75B-471CC591E247}" type="pres">
      <dgm:prSet presAssocID="{4DECE346-BDC2-40F0-9C4D-11D4E714265B}" presName="comp2" presStyleCnt="0"/>
      <dgm:spPr/>
      <dgm:t>
        <a:bodyPr/>
        <a:lstStyle/>
        <a:p>
          <a:endParaRPr lang="es-MX"/>
        </a:p>
      </dgm:t>
    </dgm:pt>
    <dgm:pt modelId="{61704380-9700-4CFC-9B25-90E5735C613B}" type="pres">
      <dgm:prSet presAssocID="{4DECE346-BDC2-40F0-9C4D-11D4E714265B}" presName="circle2" presStyleLbl="node1" presStyleIdx="1" presStyleCnt="3"/>
      <dgm:spPr/>
      <dgm:t>
        <a:bodyPr/>
        <a:lstStyle/>
        <a:p>
          <a:endParaRPr lang="es-MX"/>
        </a:p>
      </dgm:t>
    </dgm:pt>
    <dgm:pt modelId="{82F898BE-16AD-4875-BA1F-9CDDBF67E368}" type="pres">
      <dgm:prSet presAssocID="{4DECE346-BDC2-40F0-9C4D-11D4E714265B}" presName="c2text" presStyleLbl="node1" presStyleIdx="1" presStyleCnt="3">
        <dgm:presLayoutVars>
          <dgm:bulletEnabled val="1"/>
        </dgm:presLayoutVars>
      </dgm:prSet>
      <dgm:spPr/>
      <dgm:t>
        <a:bodyPr/>
        <a:lstStyle/>
        <a:p>
          <a:endParaRPr lang="es-MX"/>
        </a:p>
      </dgm:t>
    </dgm:pt>
    <dgm:pt modelId="{EBB54A93-856B-40A8-B54D-A6C3F5E58F1B}" type="pres">
      <dgm:prSet presAssocID="{4DECE346-BDC2-40F0-9C4D-11D4E714265B}" presName="comp3" presStyleCnt="0"/>
      <dgm:spPr/>
      <dgm:t>
        <a:bodyPr/>
        <a:lstStyle/>
        <a:p>
          <a:endParaRPr lang="es-MX"/>
        </a:p>
      </dgm:t>
    </dgm:pt>
    <dgm:pt modelId="{6BC0B89B-997C-42DF-98D8-236011CE0544}" type="pres">
      <dgm:prSet presAssocID="{4DECE346-BDC2-40F0-9C4D-11D4E714265B}" presName="circle3" presStyleLbl="node1" presStyleIdx="2" presStyleCnt="3"/>
      <dgm:spPr/>
      <dgm:t>
        <a:bodyPr/>
        <a:lstStyle/>
        <a:p>
          <a:endParaRPr lang="es-MX"/>
        </a:p>
      </dgm:t>
    </dgm:pt>
    <dgm:pt modelId="{B1F7585E-BACC-4F4E-B7B6-523123B15F94}" type="pres">
      <dgm:prSet presAssocID="{4DECE346-BDC2-40F0-9C4D-11D4E714265B}" presName="c3text" presStyleLbl="node1" presStyleIdx="2" presStyleCnt="3">
        <dgm:presLayoutVars>
          <dgm:bulletEnabled val="1"/>
        </dgm:presLayoutVars>
      </dgm:prSet>
      <dgm:spPr/>
      <dgm:t>
        <a:bodyPr/>
        <a:lstStyle/>
        <a:p>
          <a:endParaRPr lang="es-MX"/>
        </a:p>
      </dgm:t>
    </dgm:pt>
  </dgm:ptLst>
  <dgm:cxnLst>
    <dgm:cxn modelId="{539A0D4D-8800-4786-A223-1D90AA53F793}" type="presOf" srcId="{13FC02DF-4678-436B-BF91-78B32FDFB058}" destId="{82F898BE-16AD-4875-BA1F-9CDDBF67E368}" srcOrd="1" destOrd="0" presId="urn:microsoft.com/office/officeart/2005/8/layout/venn2"/>
    <dgm:cxn modelId="{A61EE220-BE30-40B4-9892-60185943C0B4}" type="presOf" srcId="{4DECE346-BDC2-40F0-9C4D-11D4E714265B}" destId="{F7C0E8C2-ACC6-41E9-A68F-31B3767FB342}" srcOrd="0" destOrd="0" presId="urn:microsoft.com/office/officeart/2005/8/layout/venn2"/>
    <dgm:cxn modelId="{61E4FA1B-D79C-457F-9C5A-BC1C32409D12}" srcId="{4DECE346-BDC2-40F0-9C4D-11D4E714265B}" destId="{E56FE2CE-F730-4A03-B408-B66ED111B839}" srcOrd="2" destOrd="0" parTransId="{6538E166-E573-4773-BFEF-87A21C3E74B5}" sibTransId="{FA458259-094B-4D81-A5D3-ADD2FE430CB1}"/>
    <dgm:cxn modelId="{B60D934B-2994-4E4F-80A8-39523DE0A356}" srcId="{4DECE346-BDC2-40F0-9C4D-11D4E714265B}" destId="{13FC02DF-4678-436B-BF91-78B32FDFB058}" srcOrd="1" destOrd="0" parTransId="{FCB6CF5E-AF44-47AB-9AE6-3BA0B24C30B5}" sibTransId="{3AA45464-6381-4FC5-9DE0-067D00B96534}"/>
    <dgm:cxn modelId="{5C5EBF99-F69B-49C0-809F-A5AA38FAEBA2}" type="presOf" srcId="{782004B7-A13C-4928-9FB0-C1B0A29DC92F}" destId="{924260C2-2DC3-4C27-9490-00A985210679}" srcOrd="1" destOrd="0" presId="urn:microsoft.com/office/officeart/2005/8/layout/venn2"/>
    <dgm:cxn modelId="{6AF26EC8-7024-4129-82D1-30EAF4B85B11}" type="presOf" srcId="{E56FE2CE-F730-4A03-B408-B66ED111B839}" destId="{6BC0B89B-997C-42DF-98D8-236011CE0544}" srcOrd="0" destOrd="0" presId="urn:microsoft.com/office/officeart/2005/8/layout/venn2"/>
    <dgm:cxn modelId="{E7A49300-8DB8-4C87-B85C-00C5A80F90B9}" srcId="{4DECE346-BDC2-40F0-9C4D-11D4E714265B}" destId="{782004B7-A13C-4928-9FB0-C1B0A29DC92F}" srcOrd="0" destOrd="0" parTransId="{4E6009C4-9EFA-478D-AAEB-58564C08038C}" sibTransId="{09412641-918C-4E5C-8529-A8149AABF8E7}"/>
    <dgm:cxn modelId="{C62C77D0-1B8E-4353-ADCC-9DB7D552204E}" type="presOf" srcId="{13FC02DF-4678-436B-BF91-78B32FDFB058}" destId="{61704380-9700-4CFC-9B25-90E5735C613B}" srcOrd="0" destOrd="0" presId="urn:microsoft.com/office/officeart/2005/8/layout/venn2"/>
    <dgm:cxn modelId="{F03C3CEE-0BB9-43FB-81E7-9D6EF16C1F73}" type="presOf" srcId="{E56FE2CE-F730-4A03-B408-B66ED111B839}" destId="{B1F7585E-BACC-4F4E-B7B6-523123B15F94}" srcOrd="1" destOrd="0" presId="urn:microsoft.com/office/officeart/2005/8/layout/venn2"/>
    <dgm:cxn modelId="{D72A44AB-1848-41E5-BF78-D5AEAD4AC664}" type="presOf" srcId="{782004B7-A13C-4928-9FB0-C1B0A29DC92F}" destId="{3D401757-00FD-48DB-8F44-C571AC7442AE}" srcOrd="0" destOrd="0" presId="urn:microsoft.com/office/officeart/2005/8/layout/venn2"/>
    <dgm:cxn modelId="{35AD8A45-69E6-4BBD-BE08-EC5EA83FAB2A}" type="presParOf" srcId="{F7C0E8C2-ACC6-41E9-A68F-31B3767FB342}" destId="{AD62CE5B-C5EC-4822-AACE-F461A3DA7450}" srcOrd="0" destOrd="0" presId="urn:microsoft.com/office/officeart/2005/8/layout/venn2"/>
    <dgm:cxn modelId="{1C743BE4-809D-4FDB-B088-9EB25FE3BF8B}" type="presParOf" srcId="{AD62CE5B-C5EC-4822-AACE-F461A3DA7450}" destId="{3D401757-00FD-48DB-8F44-C571AC7442AE}" srcOrd="0" destOrd="0" presId="urn:microsoft.com/office/officeart/2005/8/layout/venn2"/>
    <dgm:cxn modelId="{463C8809-A83F-444C-A17A-B5937D639E32}" type="presParOf" srcId="{AD62CE5B-C5EC-4822-AACE-F461A3DA7450}" destId="{924260C2-2DC3-4C27-9490-00A985210679}" srcOrd="1" destOrd="0" presId="urn:microsoft.com/office/officeart/2005/8/layout/venn2"/>
    <dgm:cxn modelId="{DE16634A-A466-4DF2-A624-D810230535BF}" type="presParOf" srcId="{F7C0E8C2-ACC6-41E9-A68F-31B3767FB342}" destId="{710FC6E1-B9F8-4848-B75B-471CC591E247}" srcOrd="1" destOrd="0" presId="urn:microsoft.com/office/officeart/2005/8/layout/venn2"/>
    <dgm:cxn modelId="{D6E56E24-A461-4BE0-9EFB-1550A3DF29A3}" type="presParOf" srcId="{710FC6E1-B9F8-4848-B75B-471CC591E247}" destId="{61704380-9700-4CFC-9B25-90E5735C613B}" srcOrd="0" destOrd="0" presId="urn:microsoft.com/office/officeart/2005/8/layout/venn2"/>
    <dgm:cxn modelId="{1A5A1A26-094E-4179-85E5-7747FEE9C952}" type="presParOf" srcId="{710FC6E1-B9F8-4848-B75B-471CC591E247}" destId="{82F898BE-16AD-4875-BA1F-9CDDBF67E368}" srcOrd="1" destOrd="0" presId="urn:microsoft.com/office/officeart/2005/8/layout/venn2"/>
    <dgm:cxn modelId="{BD277D8C-25B6-41F2-9745-9A9C5013384E}" type="presParOf" srcId="{F7C0E8C2-ACC6-41E9-A68F-31B3767FB342}" destId="{EBB54A93-856B-40A8-B54D-A6C3F5E58F1B}" srcOrd="2" destOrd="0" presId="urn:microsoft.com/office/officeart/2005/8/layout/venn2"/>
    <dgm:cxn modelId="{A8B5FD23-15A1-452D-A055-B9D4F327CDDB}" type="presParOf" srcId="{EBB54A93-856B-40A8-B54D-A6C3F5E58F1B}" destId="{6BC0B89B-997C-42DF-98D8-236011CE0544}" srcOrd="0" destOrd="0" presId="urn:microsoft.com/office/officeart/2005/8/layout/venn2"/>
    <dgm:cxn modelId="{30C09992-8816-443D-A219-ED8A69F2BA44}" type="presParOf" srcId="{EBB54A93-856B-40A8-B54D-A6C3F5E58F1B}" destId="{B1F7585E-BACC-4F4E-B7B6-523123B15F9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E8B7817-566E-45F7-B856-78CE110F361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MX"/>
        </a:p>
      </dgm:t>
    </dgm:pt>
    <dgm:pt modelId="{A6ED160E-B2A8-49EE-9249-2B2BA8AACFC6}">
      <dgm:prSet phldrT="[Texto]"/>
      <dgm:spPr>
        <a:solidFill>
          <a:schemeClr val="bg1"/>
        </a:solidFill>
        <a:ln>
          <a:solidFill>
            <a:srgbClr val="C00000"/>
          </a:solidFill>
        </a:ln>
      </dgm:spPr>
      <dgm:t>
        <a:bodyPr/>
        <a:lstStyle/>
        <a:p>
          <a:r>
            <a:rPr lang="es-MX" b="1" dirty="0" smtClean="0">
              <a:solidFill>
                <a:srgbClr val="C00000"/>
              </a:solidFill>
              <a:latin typeface="Arial Narrow" pitchFamily="34" charset="0"/>
            </a:rPr>
            <a:t>Eficiencia. </a:t>
          </a:r>
          <a:r>
            <a:rPr lang="es-MX" dirty="0" smtClean="0">
              <a:latin typeface="Arial Narrow" pitchFamily="34" charset="0"/>
            </a:rPr>
            <a:t>Optimización de los procesos y la organización.</a:t>
          </a:r>
          <a:endParaRPr lang="es-MX" dirty="0">
            <a:latin typeface="Arial Narrow" pitchFamily="34" charset="0"/>
          </a:endParaRPr>
        </a:p>
      </dgm:t>
    </dgm:pt>
    <dgm:pt modelId="{4C11A1C5-AE46-458E-A176-3B69EEC96F4A}" type="parTrans" cxnId="{7FCE50EC-E737-4D77-9CC3-458C7BA34B23}">
      <dgm:prSet/>
      <dgm:spPr/>
      <dgm:t>
        <a:bodyPr/>
        <a:lstStyle/>
        <a:p>
          <a:endParaRPr lang="es-MX">
            <a:latin typeface="Arial Narrow" pitchFamily="34" charset="0"/>
          </a:endParaRPr>
        </a:p>
      </dgm:t>
    </dgm:pt>
    <dgm:pt modelId="{08C2D395-6BFA-4880-B732-56B86D5B418C}" type="sibTrans" cxnId="{7FCE50EC-E737-4D77-9CC3-458C7BA34B23}">
      <dgm:prSet/>
      <dgm:spPr/>
      <dgm:t>
        <a:bodyPr/>
        <a:lstStyle/>
        <a:p>
          <a:endParaRPr lang="es-MX">
            <a:latin typeface="Arial Narrow" pitchFamily="34" charset="0"/>
          </a:endParaRPr>
        </a:p>
      </dgm:t>
    </dgm:pt>
    <dgm:pt modelId="{6A894CD7-F6E9-4BDA-917C-3814A9CCA673}">
      <dgm:prSet phldrT="[Texto]"/>
      <dgm:spPr>
        <a:solidFill>
          <a:schemeClr val="bg1"/>
        </a:solidFill>
        <a:ln>
          <a:solidFill>
            <a:srgbClr val="C00000"/>
          </a:solidFill>
        </a:ln>
      </dgm:spPr>
      <dgm:t>
        <a:bodyPr/>
        <a:lstStyle/>
        <a:p>
          <a:r>
            <a:rPr lang="es-MX" b="1" dirty="0" smtClean="0">
              <a:solidFill>
                <a:srgbClr val="C00000"/>
              </a:solidFill>
              <a:latin typeface="Arial Narrow" pitchFamily="34" charset="0"/>
            </a:rPr>
            <a:t>Eficacia.</a:t>
          </a:r>
          <a:r>
            <a:rPr lang="es-MX" dirty="0" smtClean="0">
              <a:solidFill>
                <a:srgbClr val="C00000"/>
              </a:solidFill>
              <a:latin typeface="Arial Narrow" pitchFamily="34" charset="0"/>
            </a:rPr>
            <a:t> </a:t>
          </a:r>
          <a:r>
            <a:rPr lang="es-MX" dirty="0" smtClean="0">
              <a:latin typeface="Arial Narrow" pitchFamily="34" charset="0"/>
            </a:rPr>
            <a:t>Lograr los resultados comprometidos.</a:t>
          </a:r>
          <a:endParaRPr lang="es-MX" dirty="0">
            <a:latin typeface="Arial Narrow" pitchFamily="34" charset="0"/>
          </a:endParaRPr>
        </a:p>
      </dgm:t>
    </dgm:pt>
    <dgm:pt modelId="{4DB61A19-A8A2-4262-A711-944405A2828C}" type="parTrans" cxnId="{6B024A83-B2BF-4029-89B9-71D244170881}">
      <dgm:prSet/>
      <dgm:spPr/>
      <dgm:t>
        <a:bodyPr/>
        <a:lstStyle/>
        <a:p>
          <a:endParaRPr lang="es-MX">
            <a:latin typeface="Arial Narrow" pitchFamily="34" charset="0"/>
          </a:endParaRPr>
        </a:p>
      </dgm:t>
    </dgm:pt>
    <dgm:pt modelId="{1F4E3AB8-32EA-4836-B0F0-CECF0FED0935}" type="sibTrans" cxnId="{6B024A83-B2BF-4029-89B9-71D244170881}">
      <dgm:prSet/>
      <dgm:spPr/>
      <dgm:t>
        <a:bodyPr/>
        <a:lstStyle/>
        <a:p>
          <a:endParaRPr lang="es-MX">
            <a:latin typeface="Arial Narrow" pitchFamily="34" charset="0"/>
          </a:endParaRPr>
        </a:p>
      </dgm:t>
    </dgm:pt>
    <dgm:pt modelId="{700587CD-BACB-4F69-9074-6BFEC39B6E8B}">
      <dgm:prSet phldrT="[Texto]"/>
      <dgm:spPr>
        <a:solidFill>
          <a:schemeClr val="bg1"/>
        </a:solidFill>
        <a:ln>
          <a:solidFill>
            <a:srgbClr val="C00000"/>
          </a:solidFill>
        </a:ln>
      </dgm:spPr>
      <dgm:t>
        <a:bodyPr/>
        <a:lstStyle/>
        <a:p>
          <a:r>
            <a:rPr lang="es-MX" b="1" dirty="0" smtClean="0">
              <a:solidFill>
                <a:srgbClr val="C00000"/>
              </a:solidFill>
              <a:latin typeface="Arial Narrow" pitchFamily="34" charset="0"/>
            </a:rPr>
            <a:t>Economía</a:t>
          </a:r>
          <a:r>
            <a:rPr lang="es-MX" dirty="0" smtClean="0">
              <a:solidFill>
                <a:srgbClr val="C00000"/>
              </a:solidFill>
              <a:latin typeface="Arial Narrow" pitchFamily="34" charset="0"/>
            </a:rPr>
            <a:t>. </a:t>
          </a:r>
          <a:r>
            <a:rPr lang="es-MX" dirty="0" smtClean="0">
              <a:latin typeface="Arial Narrow" pitchFamily="34" charset="0"/>
            </a:rPr>
            <a:t>Reducción de los costos de operación</a:t>
          </a:r>
          <a:endParaRPr lang="es-MX" dirty="0">
            <a:latin typeface="Arial Narrow" pitchFamily="34" charset="0"/>
          </a:endParaRPr>
        </a:p>
      </dgm:t>
    </dgm:pt>
    <dgm:pt modelId="{3CAD41D1-CF81-4203-902C-B02870A0A368}" type="parTrans" cxnId="{2D8B338B-0351-4AE2-8D4D-D3E9E4545158}">
      <dgm:prSet/>
      <dgm:spPr/>
      <dgm:t>
        <a:bodyPr/>
        <a:lstStyle/>
        <a:p>
          <a:endParaRPr lang="es-MX">
            <a:latin typeface="Arial Narrow" pitchFamily="34" charset="0"/>
          </a:endParaRPr>
        </a:p>
      </dgm:t>
    </dgm:pt>
    <dgm:pt modelId="{8B6F8966-EB66-45DA-97EB-EDFDBD4F7218}" type="sibTrans" cxnId="{2D8B338B-0351-4AE2-8D4D-D3E9E4545158}">
      <dgm:prSet/>
      <dgm:spPr/>
      <dgm:t>
        <a:bodyPr/>
        <a:lstStyle/>
        <a:p>
          <a:endParaRPr lang="es-MX">
            <a:latin typeface="Arial Narrow" pitchFamily="34" charset="0"/>
          </a:endParaRPr>
        </a:p>
      </dgm:t>
    </dgm:pt>
    <dgm:pt modelId="{F0BA13E1-970E-4365-8E3F-1442318EAE05}">
      <dgm:prSet phldrT="[Texto]"/>
      <dgm:spPr>
        <a:solidFill>
          <a:schemeClr val="bg1"/>
        </a:solidFill>
        <a:ln>
          <a:solidFill>
            <a:srgbClr val="C00000"/>
          </a:solidFill>
        </a:ln>
      </dgm:spPr>
      <dgm:t>
        <a:bodyPr/>
        <a:lstStyle/>
        <a:p>
          <a:r>
            <a:rPr lang="es-MX" b="1" dirty="0" smtClean="0">
              <a:solidFill>
                <a:srgbClr val="C00000"/>
              </a:solidFill>
              <a:latin typeface="Arial Narrow" pitchFamily="34" charset="0"/>
            </a:rPr>
            <a:t>Transparencia.</a:t>
          </a:r>
          <a:r>
            <a:rPr lang="es-MX" dirty="0" smtClean="0">
              <a:solidFill>
                <a:srgbClr val="C00000"/>
              </a:solidFill>
              <a:latin typeface="Arial Narrow" pitchFamily="34" charset="0"/>
            </a:rPr>
            <a:t> </a:t>
          </a:r>
          <a:r>
            <a:rPr lang="es-MX" dirty="0" smtClean="0">
              <a:latin typeface="Arial Narrow" pitchFamily="34" charset="0"/>
            </a:rPr>
            <a:t>Hacer público lo que de naturaleza es público.</a:t>
          </a:r>
          <a:endParaRPr lang="es-MX" dirty="0">
            <a:latin typeface="Arial Narrow" pitchFamily="34" charset="0"/>
          </a:endParaRPr>
        </a:p>
      </dgm:t>
    </dgm:pt>
    <dgm:pt modelId="{6319B0E8-3D11-47E1-8DCF-EBC4C36B174C}" type="parTrans" cxnId="{831619E5-5806-4A26-B1F5-DDEEF30C5AB5}">
      <dgm:prSet/>
      <dgm:spPr/>
      <dgm:t>
        <a:bodyPr/>
        <a:lstStyle/>
        <a:p>
          <a:endParaRPr lang="es-MX">
            <a:latin typeface="Arial Narrow" pitchFamily="34" charset="0"/>
          </a:endParaRPr>
        </a:p>
      </dgm:t>
    </dgm:pt>
    <dgm:pt modelId="{5CBD62D2-DD79-408F-AB87-26ED6097AF3B}" type="sibTrans" cxnId="{831619E5-5806-4A26-B1F5-DDEEF30C5AB5}">
      <dgm:prSet/>
      <dgm:spPr/>
      <dgm:t>
        <a:bodyPr/>
        <a:lstStyle/>
        <a:p>
          <a:endParaRPr lang="es-MX">
            <a:latin typeface="Arial Narrow" pitchFamily="34" charset="0"/>
          </a:endParaRPr>
        </a:p>
      </dgm:t>
    </dgm:pt>
    <dgm:pt modelId="{91F9FB96-F4EC-4E17-ACDF-AF1E0FC1F085}">
      <dgm:prSet phldrT="[Texto]"/>
      <dgm:spPr>
        <a:solidFill>
          <a:schemeClr val="bg1"/>
        </a:solidFill>
        <a:ln>
          <a:solidFill>
            <a:srgbClr val="C00000"/>
          </a:solidFill>
        </a:ln>
      </dgm:spPr>
      <dgm:t>
        <a:bodyPr/>
        <a:lstStyle/>
        <a:p>
          <a:r>
            <a:rPr lang="es-MX" b="1" dirty="0" smtClean="0">
              <a:solidFill>
                <a:srgbClr val="C00000"/>
              </a:solidFill>
              <a:latin typeface="Arial Narrow" pitchFamily="34" charset="0"/>
            </a:rPr>
            <a:t>Honradez</a:t>
          </a:r>
          <a:r>
            <a:rPr lang="es-MX" dirty="0" smtClean="0">
              <a:latin typeface="Arial Narrow" pitchFamily="34" charset="0"/>
            </a:rPr>
            <a:t>. La integridad en la actuación.</a:t>
          </a:r>
          <a:endParaRPr lang="es-MX" dirty="0">
            <a:latin typeface="Arial Narrow" pitchFamily="34" charset="0"/>
          </a:endParaRPr>
        </a:p>
      </dgm:t>
    </dgm:pt>
    <dgm:pt modelId="{7676E4DF-A3F7-4E8F-9701-6EF0EB9DBA79}" type="parTrans" cxnId="{DDD0123F-D5AE-4456-B670-A4A5723BE608}">
      <dgm:prSet/>
      <dgm:spPr/>
      <dgm:t>
        <a:bodyPr/>
        <a:lstStyle/>
        <a:p>
          <a:endParaRPr lang="es-MX">
            <a:latin typeface="Arial Narrow" pitchFamily="34" charset="0"/>
          </a:endParaRPr>
        </a:p>
      </dgm:t>
    </dgm:pt>
    <dgm:pt modelId="{C5FEB880-F572-4D73-BE9C-2B529AD08717}" type="sibTrans" cxnId="{DDD0123F-D5AE-4456-B670-A4A5723BE608}">
      <dgm:prSet/>
      <dgm:spPr/>
      <dgm:t>
        <a:bodyPr/>
        <a:lstStyle/>
        <a:p>
          <a:endParaRPr lang="es-MX">
            <a:latin typeface="Arial Narrow" pitchFamily="34" charset="0"/>
          </a:endParaRPr>
        </a:p>
      </dgm:t>
    </dgm:pt>
    <dgm:pt modelId="{ABA0CFBC-C9D5-46A6-ACC3-2F4A471D70D9}" type="pres">
      <dgm:prSet presAssocID="{1E8B7817-566E-45F7-B856-78CE110F361A}" presName="diagram" presStyleCnt="0">
        <dgm:presLayoutVars>
          <dgm:dir/>
          <dgm:resizeHandles val="exact"/>
        </dgm:presLayoutVars>
      </dgm:prSet>
      <dgm:spPr/>
      <dgm:t>
        <a:bodyPr/>
        <a:lstStyle/>
        <a:p>
          <a:endParaRPr lang="es-MX"/>
        </a:p>
      </dgm:t>
    </dgm:pt>
    <dgm:pt modelId="{C8142A4B-32E4-4CD9-B97A-7E594F101AB4}" type="pres">
      <dgm:prSet presAssocID="{A6ED160E-B2A8-49EE-9249-2B2BA8AACFC6}" presName="node" presStyleLbl="node1" presStyleIdx="0" presStyleCnt="5">
        <dgm:presLayoutVars>
          <dgm:bulletEnabled val="1"/>
        </dgm:presLayoutVars>
      </dgm:prSet>
      <dgm:spPr/>
      <dgm:t>
        <a:bodyPr/>
        <a:lstStyle/>
        <a:p>
          <a:endParaRPr lang="es-MX"/>
        </a:p>
      </dgm:t>
    </dgm:pt>
    <dgm:pt modelId="{26FC8128-0106-4018-91CD-ABD4E4C77B7B}" type="pres">
      <dgm:prSet presAssocID="{08C2D395-6BFA-4880-B732-56B86D5B418C}" presName="sibTrans" presStyleCnt="0"/>
      <dgm:spPr/>
    </dgm:pt>
    <dgm:pt modelId="{A339B8C6-A9B7-4178-A455-BED2BA17D588}" type="pres">
      <dgm:prSet presAssocID="{6A894CD7-F6E9-4BDA-917C-3814A9CCA673}" presName="node" presStyleLbl="node1" presStyleIdx="1" presStyleCnt="5">
        <dgm:presLayoutVars>
          <dgm:bulletEnabled val="1"/>
        </dgm:presLayoutVars>
      </dgm:prSet>
      <dgm:spPr/>
      <dgm:t>
        <a:bodyPr/>
        <a:lstStyle/>
        <a:p>
          <a:endParaRPr lang="es-MX"/>
        </a:p>
      </dgm:t>
    </dgm:pt>
    <dgm:pt modelId="{2E2A2AB5-2F79-49B4-9F96-0F5FD6A680A4}" type="pres">
      <dgm:prSet presAssocID="{1F4E3AB8-32EA-4836-B0F0-CECF0FED0935}" presName="sibTrans" presStyleCnt="0"/>
      <dgm:spPr/>
    </dgm:pt>
    <dgm:pt modelId="{07C0D362-C630-43EF-BB0C-D60B29ECACC6}" type="pres">
      <dgm:prSet presAssocID="{700587CD-BACB-4F69-9074-6BFEC39B6E8B}" presName="node" presStyleLbl="node1" presStyleIdx="2" presStyleCnt="5">
        <dgm:presLayoutVars>
          <dgm:bulletEnabled val="1"/>
        </dgm:presLayoutVars>
      </dgm:prSet>
      <dgm:spPr/>
      <dgm:t>
        <a:bodyPr/>
        <a:lstStyle/>
        <a:p>
          <a:endParaRPr lang="es-MX"/>
        </a:p>
      </dgm:t>
    </dgm:pt>
    <dgm:pt modelId="{4E0ABE30-F27F-4980-B3C8-0CCDA04D4ACC}" type="pres">
      <dgm:prSet presAssocID="{8B6F8966-EB66-45DA-97EB-EDFDBD4F7218}" presName="sibTrans" presStyleCnt="0"/>
      <dgm:spPr/>
    </dgm:pt>
    <dgm:pt modelId="{C867DF52-1793-471E-9F48-473A891604DC}" type="pres">
      <dgm:prSet presAssocID="{F0BA13E1-970E-4365-8E3F-1442318EAE05}" presName="node" presStyleLbl="node1" presStyleIdx="3" presStyleCnt="5">
        <dgm:presLayoutVars>
          <dgm:bulletEnabled val="1"/>
        </dgm:presLayoutVars>
      </dgm:prSet>
      <dgm:spPr/>
      <dgm:t>
        <a:bodyPr/>
        <a:lstStyle/>
        <a:p>
          <a:endParaRPr lang="es-MX"/>
        </a:p>
      </dgm:t>
    </dgm:pt>
    <dgm:pt modelId="{40B4CA54-FEDB-4A36-86D8-5DB273F03817}" type="pres">
      <dgm:prSet presAssocID="{5CBD62D2-DD79-408F-AB87-26ED6097AF3B}" presName="sibTrans" presStyleCnt="0"/>
      <dgm:spPr/>
    </dgm:pt>
    <dgm:pt modelId="{632A1B27-DEDD-43BB-B455-1D1DFA62262C}" type="pres">
      <dgm:prSet presAssocID="{91F9FB96-F4EC-4E17-ACDF-AF1E0FC1F085}" presName="node" presStyleLbl="node1" presStyleIdx="4" presStyleCnt="5">
        <dgm:presLayoutVars>
          <dgm:bulletEnabled val="1"/>
        </dgm:presLayoutVars>
      </dgm:prSet>
      <dgm:spPr/>
      <dgm:t>
        <a:bodyPr/>
        <a:lstStyle/>
        <a:p>
          <a:endParaRPr lang="es-MX"/>
        </a:p>
      </dgm:t>
    </dgm:pt>
  </dgm:ptLst>
  <dgm:cxnLst>
    <dgm:cxn modelId="{54A3C9D5-CFDF-47A1-AD44-35809433AB73}" type="presOf" srcId="{A6ED160E-B2A8-49EE-9249-2B2BA8AACFC6}" destId="{C8142A4B-32E4-4CD9-B97A-7E594F101AB4}" srcOrd="0" destOrd="0" presId="urn:microsoft.com/office/officeart/2005/8/layout/default"/>
    <dgm:cxn modelId="{CC640A91-8617-4747-8DD7-687C3242534A}" type="presOf" srcId="{91F9FB96-F4EC-4E17-ACDF-AF1E0FC1F085}" destId="{632A1B27-DEDD-43BB-B455-1D1DFA62262C}" srcOrd="0" destOrd="0" presId="urn:microsoft.com/office/officeart/2005/8/layout/default"/>
    <dgm:cxn modelId="{7FCE50EC-E737-4D77-9CC3-458C7BA34B23}" srcId="{1E8B7817-566E-45F7-B856-78CE110F361A}" destId="{A6ED160E-B2A8-49EE-9249-2B2BA8AACFC6}" srcOrd="0" destOrd="0" parTransId="{4C11A1C5-AE46-458E-A176-3B69EEC96F4A}" sibTransId="{08C2D395-6BFA-4880-B732-56B86D5B418C}"/>
    <dgm:cxn modelId="{BF0479B4-FC88-4077-9F9F-CC4C21CF866D}" type="presOf" srcId="{700587CD-BACB-4F69-9074-6BFEC39B6E8B}" destId="{07C0D362-C630-43EF-BB0C-D60B29ECACC6}" srcOrd="0" destOrd="0" presId="urn:microsoft.com/office/officeart/2005/8/layout/default"/>
    <dgm:cxn modelId="{2D8B338B-0351-4AE2-8D4D-D3E9E4545158}" srcId="{1E8B7817-566E-45F7-B856-78CE110F361A}" destId="{700587CD-BACB-4F69-9074-6BFEC39B6E8B}" srcOrd="2" destOrd="0" parTransId="{3CAD41D1-CF81-4203-902C-B02870A0A368}" sibTransId="{8B6F8966-EB66-45DA-97EB-EDFDBD4F7218}"/>
    <dgm:cxn modelId="{3608E312-8001-4DE1-B408-99D605447E9E}" type="presOf" srcId="{6A894CD7-F6E9-4BDA-917C-3814A9CCA673}" destId="{A339B8C6-A9B7-4178-A455-BED2BA17D588}" srcOrd="0" destOrd="0" presId="urn:microsoft.com/office/officeart/2005/8/layout/default"/>
    <dgm:cxn modelId="{00EBF9BB-A063-44CA-B06A-BFB910137870}" type="presOf" srcId="{1E8B7817-566E-45F7-B856-78CE110F361A}" destId="{ABA0CFBC-C9D5-46A6-ACC3-2F4A471D70D9}" srcOrd="0" destOrd="0" presId="urn:microsoft.com/office/officeart/2005/8/layout/default"/>
    <dgm:cxn modelId="{831619E5-5806-4A26-B1F5-DDEEF30C5AB5}" srcId="{1E8B7817-566E-45F7-B856-78CE110F361A}" destId="{F0BA13E1-970E-4365-8E3F-1442318EAE05}" srcOrd="3" destOrd="0" parTransId="{6319B0E8-3D11-47E1-8DCF-EBC4C36B174C}" sibTransId="{5CBD62D2-DD79-408F-AB87-26ED6097AF3B}"/>
    <dgm:cxn modelId="{DDD0123F-D5AE-4456-B670-A4A5723BE608}" srcId="{1E8B7817-566E-45F7-B856-78CE110F361A}" destId="{91F9FB96-F4EC-4E17-ACDF-AF1E0FC1F085}" srcOrd="4" destOrd="0" parTransId="{7676E4DF-A3F7-4E8F-9701-6EF0EB9DBA79}" sibTransId="{C5FEB880-F572-4D73-BE9C-2B529AD08717}"/>
    <dgm:cxn modelId="{6B024A83-B2BF-4029-89B9-71D244170881}" srcId="{1E8B7817-566E-45F7-B856-78CE110F361A}" destId="{6A894CD7-F6E9-4BDA-917C-3814A9CCA673}" srcOrd="1" destOrd="0" parTransId="{4DB61A19-A8A2-4262-A711-944405A2828C}" sibTransId="{1F4E3AB8-32EA-4836-B0F0-CECF0FED0935}"/>
    <dgm:cxn modelId="{1BC8AF3F-3BFE-44C4-BD59-0B1B1F532CD3}" type="presOf" srcId="{F0BA13E1-970E-4365-8E3F-1442318EAE05}" destId="{C867DF52-1793-471E-9F48-473A891604DC}" srcOrd="0" destOrd="0" presId="urn:microsoft.com/office/officeart/2005/8/layout/default"/>
    <dgm:cxn modelId="{BB0D23BD-C9BF-49EC-A2F0-5F5FEA1C2319}" type="presParOf" srcId="{ABA0CFBC-C9D5-46A6-ACC3-2F4A471D70D9}" destId="{C8142A4B-32E4-4CD9-B97A-7E594F101AB4}" srcOrd="0" destOrd="0" presId="urn:microsoft.com/office/officeart/2005/8/layout/default"/>
    <dgm:cxn modelId="{1A4940C3-6B6F-4D67-AAE6-B3BDB42B1FF4}" type="presParOf" srcId="{ABA0CFBC-C9D5-46A6-ACC3-2F4A471D70D9}" destId="{26FC8128-0106-4018-91CD-ABD4E4C77B7B}" srcOrd="1" destOrd="0" presId="urn:microsoft.com/office/officeart/2005/8/layout/default"/>
    <dgm:cxn modelId="{AFF80DFA-5007-4165-953C-85257C9CA915}" type="presParOf" srcId="{ABA0CFBC-C9D5-46A6-ACC3-2F4A471D70D9}" destId="{A339B8C6-A9B7-4178-A455-BED2BA17D588}" srcOrd="2" destOrd="0" presId="urn:microsoft.com/office/officeart/2005/8/layout/default"/>
    <dgm:cxn modelId="{11720D50-DF8C-4BB7-AF82-11C10D5DF1C8}" type="presParOf" srcId="{ABA0CFBC-C9D5-46A6-ACC3-2F4A471D70D9}" destId="{2E2A2AB5-2F79-49B4-9F96-0F5FD6A680A4}" srcOrd="3" destOrd="0" presId="urn:microsoft.com/office/officeart/2005/8/layout/default"/>
    <dgm:cxn modelId="{B99867DD-F1CC-46A5-B75E-5B67A1686ADE}" type="presParOf" srcId="{ABA0CFBC-C9D5-46A6-ACC3-2F4A471D70D9}" destId="{07C0D362-C630-43EF-BB0C-D60B29ECACC6}" srcOrd="4" destOrd="0" presId="urn:microsoft.com/office/officeart/2005/8/layout/default"/>
    <dgm:cxn modelId="{69A30561-B1F3-4408-90DB-C92CF20F6120}" type="presParOf" srcId="{ABA0CFBC-C9D5-46A6-ACC3-2F4A471D70D9}" destId="{4E0ABE30-F27F-4980-B3C8-0CCDA04D4ACC}" srcOrd="5" destOrd="0" presId="urn:microsoft.com/office/officeart/2005/8/layout/default"/>
    <dgm:cxn modelId="{C286B372-EBF7-4E2E-ACB2-A03B3EB40265}" type="presParOf" srcId="{ABA0CFBC-C9D5-46A6-ACC3-2F4A471D70D9}" destId="{C867DF52-1793-471E-9F48-473A891604DC}" srcOrd="6" destOrd="0" presId="urn:microsoft.com/office/officeart/2005/8/layout/default"/>
    <dgm:cxn modelId="{A67A41EF-FA67-48F4-8312-A050F2B01163}" type="presParOf" srcId="{ABA0CFBC-C9D5-46A6-ACC3-2F4A471D70D9}" destId="{40B4CA54-FEDB-4A36-86D8-5DB273F03817}" srcOrd="7" destOrd="0" presId="urn:microsoft.com/office/officeart/2005/8/layout/default"/>
    <dgm:cxn modelId="{8B6F5E6B-6633-45B0-8001-73F326AA90BD}" type="presParOf" srcId="{ABA0CFBC-C9D5-46A6-ACC3-2F4A471D70D9}" destId="{632A1B27-DEDD-43BB-B455-1D1DFA62262C}" srcOrd="8"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FF064E-8C2F-4504-8F62-CA3E16EB3126}" type="doc">
      <dgm:prSet loTypeId="urn:microsoft.com/office/officeart/2005/8/layout/default" loCatId="list" qsTypeId="urn:microsoft.com/office/officeart/2005/8/quickstyle/simple1#18" qsCatId="simple" csTypeId="urn:microsoft.com/office/officeart/2005/8/colors/accent6_1" csCatId="accent6" phldr="1"/>
      <dgm:spPr/>
      <dgm:t>
        <a:bodyPr/>
        <a:lstStyle/>
        <a:p>
          <a:endParaRPr lang="es-MX"/>
        </a:p>
      </dgm:t>
    </dgm:pt>
    <dgm:pt modelId="{B3C74B8F-3CAA-4F3F-955D-A4F75F46D968}">
      <dgm:prSet phldrT="[Texto]"/>
      <dgm:spPr/>
      <dgm:t>
        <a:bodyPr/>
        <a:lstStyle/>
        <a:p>
          <a:r>
            <a:rPr lang="es-MX" b="1" dirty="0" smtClean="0">
              <a:latin typeface="Arial Narrow" pitchFamily="34" charset="0"/>
            </a:rPr>
            <a:t>Soberanía, independencia y autodeterminación nacionales</a:t>
          </a:r>
          <a:endParaRPr lang="es-MX" b="1" dirty="0">
            <a:latin typeface="Arial Narrow" pitchFamily="34" charset="0"/>
          </a:endParaRPr>
        </a:p>
      </dgm:t>
    </dgm:pt>
    <dgm:pt modelId="{1B982DE9-BADD-434A-95B8-96D85C0BAB41}" type="parTrans" cxnId="{5A75DB31-4B70-4D4B-90C3-25763E588098}">
      <dgm:prSet/>
      <dgm:spPr/>
      <dgm:t>
        <a:bodyPr/>
        <a:lstStyle/>
        <a:p>
          <a:endParaRPr lang="es-MX" b="1"/>
        </a:p>
      </dgm:t>
    </dgm:pt>
    <dgm:pt modelId="{0159276C-58C7-4BF1-81C4-432DB8A16E38}" type="sibTrans" cxnId="{5A75DB31-4B70-4D4B-90C3-25763E588098}">
      <dgm:prSet/>
      <dgm:spPr/>
      <dgm:t>
        <a:bodyPr/>
        <a:lstStyle/>
        <a:p>
          <a:endParaRPr lang="es-MX" b="1"/>
        </a:p>
      </dgm:t>
    </dgm:pt>
    <dgm:pt modelId="{CECF3E45-29E3-4F3F-8596-BA14512A8D06}">
      <dgm:prSet phldrT="[Texto]"/>
      <dgm:spPr/>
      <dgm:t>
        <a:bodyPr/>
        <a:lstStyle/>
        <a:p>
          <a:r>
            <a:rPr lang="es-MX" b="1" dirty="0" smtClean="0">
              <a:latin typeface="Arial Narrow" pitchFamily="34" charset="0"/>
            </a:rPr>
            <a:t>Preservación del régimen representativo, democrático, laico y federal </a:t>
          </a:r>
          <a:endParaRPr lang="es-MX" b="1" dirty="0">
            <a:latin typeface="Arial Narrow" pitchFamily="34" charset="0"/>
          </a:endParaRPr>
        </a:p>
      </dgm:t>
    </dgm:pt>
    <dgm:pt modelId="{F8F9A73C-10AA-4516-8090-47CAC03190A8}" type="parTrans" cxnId="{FD08AFB9-5FBC-4AA1-A37E-E8ECDD6F804C}">
      <dgm:prSet/>
      <dgm:spPr/>
      <dgm:t>
        <a:bodyPr/>
        <a:lstStyle/>
        <a:p>
          <a:endParaRPr lang="es-MX" b="1"/>
        </a:p>
      </dgm:t>
    </dgm:pt>
    <dgm:pt modelId="{073F2911-663A-4FCC-892C-F2BFA1A6C9C7}" type="sibTrans" cxnId="{FD08AFB9-5FBC-4AA1-A37E-E8ECDD6F804C}">
      <dgm:prSet/>
      <dgm:spPr/>
      <dgm:t>
        <a:bodyPr/>
        <a:lstStyle/>
        <a:p>
          <a:endParaRPr lang="es-MX" b="1"/>
        </a:p>
      </dgm:t>
    </dgm:pt>
    <dgm:pt modelId="{ECAE6A9B-2F4D-4240-AC22-33E3308101D2}">
      <dgm:prSet phldrT="[Texto]"/>
      <dgm:spPr/>
      <dgm:t>
        <a:bodyPr/>
        <a:lstStyle/>
        <a:p>
          <a:r>
            <a:rPr lang="es-MX" b="1" dirty="0" smtClean="0">
              <a:latin typeface="Arial Narrow" pitchFamily="34" charset="0"/>
            </a:rPr>
            <a:t>Igualdad de derechos, la no discriminación 	y calidad de vida de la población</a:t>
          </a:r>
          <a:endParaRPr lang="es-MX" b="1" dirty="0">
            <a:latin typeface="Arial Narrow" pitchFamily="34" charset="0"/>
          </a:endParaRPr>
        </a:p>
      </dgm:t>
    </dgm:pt>
    <dgm:pt modelId="{18D58994-E6C1-430C-8C89-613BF27D7EE5}" type="parTrans" cxnId="{13F893BC-A946-4978-8764-02CCC995F7FE}">
      <dgm:prSet/>
      <dgm:spPr/>
      <dgm:t>
        <a:bodyPr/>
        <a:lstStyle/>
        <a:p>
          <a:endParaRPr lang="es-MX" b="1"/>
        </a:p>
      </dgm:t>
    </dgm:pt>
    <dgm:pt modelId="{7E9CDF13-E622-4F49-8989-D70C05FE3915}" type="sibTrans" cxnId="{13F893BC-A946-4978-8764-02CCC995F7FE}">
      <dgm:prSet/>
      <dgm:spPr/>
      <dgm:t>
        <a:bodyPr/>
        <a:lstStyle/>
        <a:p>
          <a:endParaRPr lang="es-MX" b="1"/>
        </a:p>
      </dgm:t>
    </dgm:pt>
    <dgm:pt modelId="{396F8A14-7CC6-452D-AB7E-2D62F4C931D0}">
      <dgm:prSet phldrT="[Texto]"/>
      <dgm:spPr/>
      <dgm:t>
        <a:bodyPr/>
        <a:lstStyle/>
        <a:p>
          <a:r>
            <a:rPr lang="es-MX" b="1" dirty="0" smtClean="0">
              <a:latin typeface="Arial Narrow" pitchFamily="34" charset="0"/>
            </a:rPr>
            <a:t>Promover, respetar, proteger y garantizar los derechos humanos</a:t>
          </a:r>
          <a:endParaRPr lang="es-MX" b="1" dirty="0">
            <a:latin typeface="Arial Narrow" pitchFamily="34" charset="0"/>
          </a:endParaRPr>
        </a:p>
      </dgm:t>
    </dgm:pt>
    <dgm:pt modelId="{6C44A2AC-FD7A-436F-AC4E-42E66FFE8AAB}" type="parTrans" cxnId="{DC781005-64E8-45BD-BF32-60C0C91F9AD7}">
      <dgm:prSet/>
      <dgm:spPr/>
      <dgm:t>
        <a:bodyPr/>
        <a:lstStyle/>
        <a:p>
          <a:endParaRPr lang="es-MX" b="1"/>
        </a:p>
      </dgm:t>
    </dgm:pt>
    <dgm:pt modelId="{6F486D2A-A544-41EA-9726-D6D65A9481BB}" type="sibTrans" cxnId="{DC781005-64E8-45BD-BF32-60C0C91F9AD7}">
      <dgm:prSet/>
      <dgm:spPr/>
      <dgm:t>
        <a:bodyPr/>
        <a:lstStyle/>
        <a:p>
          <a:endParaRPr lang="es-MX" b="1"/>
        </a:p>
      </dgm:t>
    </dgm:pt>
    <dgm:pt modelId="{180CBF10-BB2D-42BE-94E9-FE0BE1E47FD8}">
      <dgm:prSet/>
      <dgm:spPr/>
      <dgm:t>
        <a:bodyPr/>
        <a:lstStyle/>
        <a:p>
          <a:r>
            <a:rPr lang="es-MX" b="1" dirty="0" smtClean="0">
              <a:latin typeface="Arial Narrow" pitchFamily="34" charset="0"/>
            </a:rPr>
            <a:t>Fortalecimiento del pacto federal y del Municipio Libre</a:t>
          </a:r>
          <a:endParaRPr lang="es-MX" b="1" dirty="0">
            <a:latin typeface="Arial Narrow" pitchFamily="34" charset="0"/>
          </a:endParaRPr>
        </a:p>
      </dgm:t>
    </dgm:pt>
    <dgm:pt modelId="{7E3946F3-AD73-4616-B1E0-40FF63265E2F}" type="parTrans" cxnId="{ADCBEA3B-BDAD-49AF-B8BC-19A9CB46D253}">
      <dgm:prSet/>
      <dgm:spPr/>
      <dgm:t>
        <a:bodyPr/>
        <a:lstStyle/>
        <a:p>
          <a:endParaRPr lang="es-MX" b="1"/>
        </a:p>
      </dgm:t>
    </dgm:pt>
    <dgm:pt modelId="{D4E99C40-3B70-4F31-9671-D6736DB7300E}" type="sibTrans" cxnId="{ADCBEA3B-BDAD-49AF-B8BC-19A9CB46D253}">
      <dgm:prSet/>
      <dgm:spPr/>
      <dgm:t>
        <a:bodyPr/>
        <a:lstStyle/>
        <a:p>
          <a:endParaRPr lang="es-MX" b="1"/>
        </a:p>
      </dgm:t>
    </dgm:pt>
    <dgm:pt modelId="{E0DA8049-D1D6-4F31-A760-764ED3C816C2}">
      <dgm:prSet/>
      <dgm:spPr/>
      <dgm:t>
        <a:bodyPr/>
        <a:lstStyle/>
        <a:p>
          <a:r>
            <a:rPr lang="es-MX" b="1" dirty="0" smtClean="0">
              <a:latin typeface="Arial Narrow" pitchFamily="34" charset="0"/>
            </a:rPr>
            <a:t>Equilibro de los factores de la producción</a:t>
          </a:r>
          <a:endParaRPr lang="es-MX" b="1" dirty="0">
            <a:latin typeface="Arial Narrow" pitchFamily="34" charset="0"/>
          </a:endParaRPr>
        </a:p>
      </dgm:t>
    </dgm:pt>
    <dgm:pt modelId="{2CC78DBE-31D4-44FC-BCFE-B671EE769933}" type="parTrans" cxnId="{64B86EC4-BA9A-4E25-A676-83614E6F031C}">
      <dgm:prSet/>
      <dgm:spPr/>
      <dgm:t>
        <a:bodyPr/>
        <a:lstStyle/>
        <a:p>
          <a:endParaRPr lang="es-MX" b="1"/>
        </a:p>
      </dgm:t>
    </dgm:pt>
    <dgm:pt modelId="{A11C6B51-4A12-47F2-94E2-B34CE9732B02}" type="sibTrans" cxnId="{64B86EC4-BA9A-4E25-A676-83614E6F031C}">
      <dgm:prSet/>
      <dgm:spPr/>
      <dgm:t>
        <a:bodyPr/>
        <a:lstStyle/>
        <a:p>
          <a:endParaRPr lang="es-MX" b="1"/>
        </a:p>
      </dgm:t>
    </dgm:pt>
    <dgm:pt modelId="{8C14AAAD-FCC8-4831-A81F-BFAF43DB32CD}">
      <dgm:prSet/>
      <dgm:spPr/>
      <dgm:t>
        <a:bodyPr/>
        <a:lstStyle/>
        <a:p>
          <a:r>
            <a:rPr lang="es-MX" b="1" dirty="0" smtClean="0">
              <a:latin typeface="Arial Narrow" pitchFamily="34" charset="0"/>
            </a:rPr>
            <a:t>La perspectiva de género, para garantizar la igualdad entre hombres y mujeres</a:t>
          </a:r>
          <a:endParaRPr lang="es-MX" b="1" dirty="0">
            <a:latin typeface="Arial Narrow" pitchFamily="34" charset="0"/>
          </a:endParaRPr>
        </a:p>
      </dgm:t>
    </dgm:pt>
    <dgm:pt modelId="{C28EB946-6F4D-4CA3-9DBA-574BD7FEBC20}" type="parTrans" cxnId="{88C1C635-60A8-44EC-B345-1A2B5725A65A}">
      <dgm:prSet/>
      <dgm:spPr/>
      <dgm:t>
        <a:bodyPr/>
        <a:lstStyle/>
        <a:p>
          <a:endParaRPr lang="es-MX"/>
        </a:p>
      </dgm:t>
    </dgm:pt>
    <dgm:pt modelId="{9F9520A7-F37C-469B-AC68-D7ACED8BD53D}" type="sibTrans" cxnId="{88C1C635-60A8-44EC-B345-1A2B5725A65A}">
      <dgm:prSet/>
      <dgm:spPr/>
      <dgm:t>
        <a:bodyPr/>
        <a:lstStyle/>
        <a:p>
          <a:endParaRPr lang="es-MX"/>
        </a:p>
      </dgm:t>
    </dgm:pt>
    <dgm:pt modelId="{4258524E-91CD-4B61-93CE-DAE21FD24DD2}">
      <dgm:prSet/>
      <dgm:spPr/>
      <dgm:t>
        <a:bodyPr/>
        <a:lstStyle/>
        <a:p>
          <a:r>
            <a:rPr lang="es-ES" b="1" dirty="0" smtClean="0">
              <a:latin typeface="Arial Narrow" pitchFamily="34" charset="0"/>
            </a:rPr>
            <a:t>La factibilidad cultural de las políticas públicas nacionales.</a:t>
          </a:r>
          <a:endParaRPr lang="es-MX" b="1" dirty="0">
            <a:latin typeface="Arial Narrow" pitchFamily="34" charset="0"/>
          </a:endParaRPr>
        </a:p>
      </dgm:t>
    </dgm:pt>
    <dgm:pt modelId="{D8833581-F605-4E9C-A265-A711E585DA7B}" type="parTrans" cxnId="{6EA0C11A-27C6-444A-9E96-DD223F3A6E10}">
      <dgm:prSet/>
      <dgm:spPr/>
      <dgm:t>
        <a:bodyPr/>
        <a:lstStyle/>
        <a:p>
          <a:endParaRPr lang="es-MX"/>
        </a:p>
      </dgm:t>
    </dgm:pt>
    <dgm:pt modelId="{52032978-2257-4366-9860-9D281047089A}" type="sibTrans" cxnId="{6EA0C11A-27C6-444A-9E96-DD223F3A6E10}">
      <dgm:prSet/>
      <dgm:spPr/>
      <dgm:t>
        <a:bodyPr/>
        <a:lstStyle/>
        <a:p>
          <a:endParaRPr lang="es-MX"/>
        </a:p>
      </dgm:t>
    </dgm:pt>
    <dgm:pt modelId="{DCD0FC0B-DA81-4B63-A0F4-F7C8335FB0CB}" type="pres">
      <dgm:prSet presAssocID="{CDFF064E-8C2F-4504-8F62-CA3E16EB3126}" presName="diagram" presStyleCnt="0">
        <dgm:presLayoutVars>
          <dgm:dir/>
          <dgm:resizeHandles val="exact"/>
        </dgm:presLayoutVars>
      </dgm:prSet>
      <dgm:spPr/>
      <dgm:t>
        <a:bodyPr/>
        <a:lstStyle/>
        <a:p>
          <a:endParaRPr lang="es-MX"/>
        </a:p>
      </dgm:t>
    </dgm:pt>
    <dgm:pt modelId="{448708F0-4CA4-49AF-B0D1-83C4BA7E25B5}" type="pres">
      <dgm:prSet presAssocID="{B3C74B8F-3CAA-4F3F-955D-A4F75F46D968}" presName="node" presStyleLbl="node1" presStyleIdx="0" presStyleCnt="8">
        <dgm:presLayoutVars>
          <dgm:bulletEnabled val="1"/>
        </dgm:presLayoutVars>
      </dgm:prSet>
      <dgm:spPr/>
      <dgm:t>
        <a:bodyPr/>
        <a:lstStyle/>
        <a:p>
          <a:endParaRPr lang="es-MX"/>
        </a:p>
      </dgm:t>
    </dgm:pt>
    <dgm:pt modelId="{FF6C8B2E-A324-4F42-B6E9-A402FDECD3A3}" type="pres">
      <dgm:prSet presAssocID="{0159276C-58C7-4BF1-81C4-432DB8A16E38}" presName="sibTrans" presStyleCnt="0"/>
      <dgm:spPr/>
      <dgm:t>
        <a:bodyPr/>
        <a:lstStyle/>
        <a:p>
          <a:endParaRPr lang="es-MX"/>
        </a:p>
      </dgm:t>
    </dgm:pt>
    <dgm:pt modelId="{CF9AA5C3-C511-4276-B706-7906AF6669F4}" type="pres">
      <dgm:prSet presAssocID="{CECF3E45-29E3-4F3F-8596-BA14512A8D06}" presName="node" presStyleLbl="node1" presStyleIdx="1" presStyleCnt="8">
        <dgm:presLayoutVars>
          <dgm:bulletEnabled val="1"/>
        </dgm:presLayoutVars>
      </dgm:prSet>
      <dgm:spPr/>
      <dgm:t>
        <a:bodyPr/>
        <a:lstStyle/>
        <a:p>
          <a:endParaRPr lang="es-MX"/>
        </a:p>
      </dgm:t>
    </dgm:pt>
    <dgm:pt modelId="{85508824-36BB-438C-9029-64FCB19BE99F}" type="pres">
      <dgm:prSet presAssocID="{073F2911-663A-4FCC-892C-F2BFA1A6C9C7}" presName="sibTrans" presStyleCnt="0"/>
      <dgm:spPr/>
      <dgm:t>
        <a:bodyPr/>
        <a:lstStyle/>
        <a:p>
          <a:endParaRPr lang="es-MX"/>
        </a:p>
      </dgm:t>
    </dgm:pt>
    <dgm:pt modelId="{B8CCB64A-DC2F-4F9C-A924-8157423BF90B}" type="pres">
      <dgm:prSet presAssocID="{ECAE6A9B-2F4D-4240-AC22-33E3308101D2}" presName="node" presStyleLbl="node1" presStyleIdx="2" presStyleCnt="8">
        <dgm:presLayoutVars>
          <dgm:bulletEnabled val="1"/>
        </dgm:presLayoutVars>
      </dgm:prSet>
      <dgm:spPr/>
      <dgm:t>
        <a:bodyPr/>
        <a:lstStyle/>
        <a:p>
          <a:endParaRPr lang="es-MX"/>
        </a:p>
      </dgm:t>
    </dgm:pt>
    <dgm:pt modelId="{E78320F2-A146-47F8-9454-58813CB80FC8}" type="pres">
      <dgm:prSet presAssocID="{7E9CDF13-E622-4F49-8989-D70C05FE3915}" presName="sibTrans" presStyleCnt="0"/>
      <dgm:spPr/>
      <dgm:t>
        <a:bodyPr/>
        <a:lstStyle/>
        <a:p>
          <a:endParaRPr lang="es-MX"/>
        </a:p>
      </dgm:t>
    </dgm:pt>
    <dgm:pt modelId="{81BF9759-81FF-4246-88B6-38C1621441B5}" type="pres">
      <dgm:prSet presAssocID="{396F8A14-7CC6-452D-AB7E-2D62F4C931D0}" presName="node" presStyleLbl="node1" presStyleIdx="3" presStyleCnt="8">
        <dgm:presLayoutVars>
          <dgm:bulletEnabled val="1"/>
        </dgm:presLayoutVars>
      </dgm:prSet>
      <dgm:spPr/>
      <dgm:t>
        <a:bodyPr/>
        <a:lstStyle/>
        <a:p>
          <a:endParaRPr lang="es-MX"/>
        </a:p>
      </dgm:t>
    </dgm:pt>
    <dgm:pt modelId="{E6C90BFB-3CA1-494B-BEA5-E170A9880068}" type="pres">
      <dgm:prSet presAssocID="{6F486D2A-A544-41EA-9726-D6D65A9481BB}" presName="sibTrans" presStyleCnt="0"/>
      <dgm:spPr/>
      <dgm:t>
        <a:bodyPr/>
        <a:lstStyle/>
        <a:p>
          <a:endParaRPr lang="es-MX"/>
        </a:p>
      </dgm:t>
    </dgm:pt>
    <dgm:pt modelId="{CF60A9CD-268D-466A-BF62-84E67E836123}" type="pres">
      <dgm:prSet presAssocID="{180CBF10-BB2D-42BE-94E9-FE0BE1E47FD8}" presName="node" presStyleLbl="node1" presStyleIdx="4" presStyleCnt="8">
        <dgm:presLayoutVars>
          <dgm:bulletEnabled val="1"/>
        </dgm:presLayoutVars>
      </dgm:prSet>
      <dgm:spPr/>
      <dgm:t>
        <a:bodyPr/>
        <a:lstStyle/>
        <a:p>
          <a:endParaRPr lang="es-MX"/>
        </a:p>
      </dgm:t>
    </dgm:pt>
    <dgm:pt modelId="{DD03B55D-7B5E-4643-B9A2-413F1CB1184D}" type="pres">
      <dgm:prSet presAssocID="{D4E99C40-3B70-4F31-9671-D6736DB7300E}" presName="sibTrans" presStyleCnt="0"/>
      <dgm:spPr/>
      <dgm:t>
        <a:bodyPr/>
        <a:lstStyle/>
        <a:p>
          <a:endParaRPr lang="es-MX"/>
        </a:p>
      </dgm:t>
    </dgm:pt>
    <dgm:pt modelId="{6BA817CC-1B34-4BA9-A333-1BF2108221D0}" type="pres">
      <dgm:prSet presAssocID="{E0DA8049-D1D6-4F31-A760-764ED3C816C2}" presName="node" presStyleLbl="node1" presStyleIdx="5" presStyleCnt="8">
        <dgm:presLayoutVars>
          <dgm:bulletEnabled val="1"/>
        </dgm:presLayoutVars>
      </dgm:prSet>
      <dgm:spPr/>
      <dgm:t>
        <a:bodyPr/>
        <a:lstStyle/>
        <a:p>
          <a:endParaRPr lang="es-MX"/>
        </a:p>
      </dgm:t>
    </dgm:pt>
    <dgm:pt modelId="{978DE4AA-217D-41B3-A5F7-572F7647B4D9}" type="pres">
      <dgm:prSet presAssocID="{A11C6B51-4A12-47F2-94E2-B34CE9732B02}" presName="sibTrans" presStyleCnt="0"/>
      <dgm:spPr/>
    </dgm:pt>
    <dgm:pt modelId="{79198427-14B7-4D0C-9296-CCDDB3AA27C2}" type="pres">
      <dgm:prSet presAssocID="{8C14AAAD-FCC8-4831-A81F-BFAF43DB32CD}" presName="node" presStyleLbl="node1" presStyleIdx="6" presStyleCnt="8">
        <dgm:presLayoutVars>
          <dgm:bulletEnabled val="1"/>
        </dgm:presLayoutVars>
      </dgm:prSet>
      <dgm:spPr/>
      <dgm:t>
        <a:bodyPr/>
        <a:lstStyle/>
        <a:p>
          <a:endParaRPr lang="es-MX"/>
        </a:p>
      </dgm:t>
    </dgm:pt>
    <dgm:pt modelId="{4FF4808F-2B26-4636-9F4E-0A28987FECAA}" type="pres">
      <dgm:prSet presAssocID="{9F9520A7-F37C-469B-AC68-D7ACED8BD53D}" presName="sibTrans" presStyleCnt="0"/>
      <dgm:spPr/>
    </dgm:pt>
    <dgm:pt modelId="{74B09679-D98A-47FB-BEC5-CC5543DB8114}" type="pres">
      <dgm:prSet presAssocID="{4258524E-91CD-4B61-93CE-DAE21FD24DD2}" presName="node" presStyleLbl="node1" presStyleIdx="7" presStyleCnt="8">
        <dgm:presLayoutVars>
          <dgm:bulletEnabled val="1"/>
        </dgm:presLayoutVars>
      </dgm:prSet>
      <dgm:spPr/>
      <dgm:t>
        <a:bodyPr/>
        <a:lstStyle/>
        <a:p>
          <a:endParaRPr lang="es-MX"/>
        </a:p>
      </dgm:t>
    </dgm:pt>
  </dgm:ptLst>
  <dgm:cxnLst>
    <dgm:cxn modelId="{E2A7E0FF-29D7-4A87-B2A5-F383FC80F1E3}" type="presOf" srcId="{ECAE6A9B-2F4D-4240-AC22-33E3308101D2}" destId="{B8CCB64A-DC2F-4F9C-A924-8157423BF90B}" srcOrd="0" destOrd="0" presId="urn:microsoft.com/office/officeart/2005/8/layout/default"/>
    <dgm:cxn modelId="{6EA0C11A-27C6-444A-9E96-DD223F3A6E10}" srcId="{CDFF064E-8C2F-4504-8F62-CA3E16EB3126}" destId="{4258524E-91CD-4B61-93CE-DAE21FD24DD2}" srcOrd="7" destOrd="0" parTransId="{D8833581-F605-4E9C-A265-A711E585DA7B}" sibTransId="{52032978-2257-4366-9860-9D281047089A}"/>
    <dgm:cxn modelId="{13F893BC-A946-4978-8764-02CCC995F7FE}" srcId="{CDFF064E-8C2F-4504-8F62-CA3E16EB3126}" destId="{ECAE6A9B-2F4D-4240-AC22-33E3308101D2}" srcOrd="2" destOrd="0" parTransId="{18D58994-E6C1-430C-8C89-613BF27D7EE5}" sibTransId="{7E9CDF13-E622-4F49-8989-D70C05FE3915}"/>
    <dgm:cxn modelId="{1BE707AA-8D42-4767-BC22-84C4A27141D4}" type="presOf" srcId="{E0DA8049-D1D6-4F31-A760-764ED3C816C2}" destId="{6BA817CC-1B34-4BA9-A333-1BF2108221D0}" srcOrd="0" destOrd="0" presId="urn:microsoft.com/office/officeart/2005/8/layout/default"/>
    <dgm:cxn modelId="{5A75DB31-4B70-4D4B-90C3-25763E588098}" srcId="{CDFF064E-8C2F-4504-8F62-CA3E16EB3126}" destId="{B3C74B8F-3CAA-4F3F-955D-A4F75F46D968}" srcOrd="0" destOrd="0" parTransId="{1B982DE9-BADD-434A-95B8-96D85C0BAB41}" sibTransId="{0159276C-58C7-4BF1-81C4-432DB8A16E38}"/>
    <dgm:cxn modelId="{ADCBEA3B-BDAD-49AF-B8BC-19A9CB46D253}" srcId="{CDFF064E-8C2F-4504-8F62-CA3E16EB3126}" destId="{180CBF10-BB2D-42BE-94E9-FE0BE1E47FD8}" srcOrd="4" destOrd="0" parTransId="{7E3946F3-AD73-4616-B1E0-40FF63265E2F}" sibTransId="{D4E99C40-3B70-4F31-9671-D6736DB7300E}"/>
    <dgm:cxn modelId="{8C3DA40E-9779-414B-AFAB-C50EDA9C5ABC}" type="presOf" srcId="{B3C74B8F-3CAA-4F3F-955D-A4F75F46D968}" destId="{448708F0-4CA4-49AF-B0D1-83C4BA7E25B5}" srcOrd="0" destOrd="0" presId="urn:microsoft.com/office/officeart/2005/8/layout/default"/>
    <dgm:cxn modelId="{DEA62B5F-99BD-4605-AD6D-BE12898DD9B4}" type="presOf" srcId="{CDFF064E-8C2F-4504-8F62-CA3E16EB3126}" destId="{DCD0FC0B-DA81-4B63-A0F4-F7C8335FB0CB}" srcOrd="0" destOrd="0" presId="urn:microsoft.com/office/officeart/2005/8/layout/default"/>
    <dgm:cxn modelId="{A4B56E0E-63EB-40D9-BA22-89C2D0D4C6CA}" type="presOf" srcId="{CECF3E45-29E3-4F3F-8596-BA14512A8D06}" destId="{CF9AA5C3-C511-4276-B706-7906AF6669F4}" srcOrd="0" destOrd="0" presId="urn:microsoft.com/office/officeart/2005/8/layout/default"/>
    <dgm:cxn modelId="{DC781005-64E8-45BD-BF32-60C0C91F9AD7}" srcId="{CDFF064E-8C2F-4504-8F62-CA3E16EB3126}" destId="{396F8A14-7CC6-452D-AB7E-2D62F4C931D0}" srcOrd="3" destOrd="0" parTransId="{6C44A2AC-FD7A-436F-AC4E-42E66FFE8AAB}" sibTransId="{6F486D2A-A544-41EA-9726-D6D65A9481BB}"/>
    <dgm:cxn modelId="{CCA2444A-6A78-4E72-84A7-018D046D1D25}" type="presOf" srcId="{180CBF10-BB2D-42BE-94E9-FE0BE1E47FD8}" destId="{CF60A9CD-268D-466A-BF62-84E67E836123}" srcOrd="0" destOrd="0" presId="urn:microsoft.com/office/officeart/2005/8/layout/default"/>
    <dgm:cxn modelId="{88C1C635-60A8-44EC-B345-1A2B5725A65A}" srcId="{CDFF064E-8C2F-4504-8F62-CA3E16EB3126}" destId="{8C14AAAD-FCC8-4831-A81F-BFAF43DB32CD}" srcOrd="6" destOrd="0" parTransId="{C28EB946-6F4D-4CA3-9DBA-574BD7FEBC20}" sibTransId="{9F9520A7-F37C-469B-AC68-D7ACED8BD53D}"/>
    <dgm:cxn modelId="{FD08AFB9-5FBC-4AA1-A37E-E8ECDD6F804C}" srcId="{CDFF064E-8C2F-4504-8F62-CA3E16EB3126}" destId="{CECF3E45-29E3-4F3F-8596-BA14512A8D06}" srcOrd="1" destOrd="0" parTransId="{F8F9A73C-10AA-4516-8090-47CAC03190A8}" sibTransId="{073F2911-663A-4FCC-892C-F2BFA1A6C9C7}"/>
    <dgm:cxn modelId="{27EC05BF-8B2A-48F3-AEC9-206B8458F348}" type="presOf" srcId="{8C14AAAD-FCC8-4831-A81F-BFAF43DB32CD}" destId="{79198427-14B7-4D0C-9296-CCDDB3AA27C2}" srcOrd="0" destOrd="0" presId="urn:microsoft.com/office/officeart/2005/8/layout/default"/>
    <dgm:cxn modelId="{8D031ADA-BA0B-4DAF-9C16-292426C6465A}" type="presOf" srcId="{396F8A14-7CC6-452D-AB7E-2D62F4C931D0}" destId="{81BF9759-81FF-4246-88B6-38C1621441B5}" srcOrd="0" destOrd="0" presId="urn:microsoft.com/office/officeart/2005/8/layout/default"/>
    <dgm:cxn modelId="{B210D1E3-C082-45F6-A21F-0F72C9D03C6A}" type="presOf" srcId="{4258524E-91CD-4B61-93CE-DAE21FD24DD2}" destId="{74B09679-D98A-47FB-BEC5-CC5543DB8114}" srcOrd="0" destOrd="0" presId="urn:microsoft.com/office/officeart/2005/8/layout/default"/>
    <dgm:cxn modelId="{64B86EC4-BA9A-4E25-A676-83614E6F031C}" srcId="{CDFF064E-8C2F-4504-8F62-CA3E16EB3126}" destId="{E0DA8049-D1D6-4F31-A760-764ED3C816C2}" srcOrd="5" destOrd="0" parTransId="{2CC78DBE-31D4-44FC-BCFE-B671EE769933}" sibTransId="{A11C6B51-4A12-47F2-94E2-B34CE9732B02}"/>
    <dgm:cxn modelId="{DF98C29D-7EC8-4E1E-9613-3DD9F9C51E5C}" type="presParOf" srcId="{DCD0FC0B-DA81-4B63-A0F4-F7C8335FB0CB}" destId="{448708F0-4CA4-49AF-B0D1-83C4BA7E25B5}" srcOrd="0" destOrd="0" presId="urn:microsoft.com/office/officeart/2005/8/layout/default"/>
    <dgm:cxn modelId="{FE93FDBD-5FDB-4067-A82E-C745DFD3530C}" type="presParOf" srcId="{DCD0FC0B-DA81-4B63-A0F4-F7C8335FB0CB}" destId="{FF6C8B2E-A324-4F42-B6E9-A402FDECD3A3}" srcOrd="1" destOrd="0" presId="urn:microsoft.com/office/officeart/2005/8/layout/default"/>
    <dgm:cxn modelId="{71B1E0CE-8CD4-4B77-82AB-CA864E042D6F}" type="presParOf" srcId="{DCD0FC0B-DA81-4B63-A0F4-F7C8335FB0CB}" destId="{CF9AA5C3-C511-4276-B706-7906AF6669F4}" srcOrd="2" destOrd="0" presId="urn:microsoft.com/office/officeart/2005/8/layout/default"/>
    <dgm:cxn modelId="{8C811B51-2533-44A5-A5A5-436ED4D025C0}" type="presParOf" srcId="{DCD0FC0B-DA81-4B63-A0F4-F7C8335FB0CB}" destId="{85508824-36BB-438C-9029-64FCB19BE99F}" srcOrd="3" destOrd="0" presId="urn:microsoft.com/office/officeart/2005/8/layout/default"/>
    <dgm:cxn modelId="{FCCD4578-7D22-4CA5-9F62-6A85882F37B9}" type="presParOf" srcId="{DCD0FC0B-DA81-4B63-A0F4-F7C8335FB0CB}" destId="{B8CCB64A-DC2F-4F9C-A924-8157423BF90B}" srcOrd="4" destOrd="0" presId="urn:microsoft.com/office/officeart/2005/8/layout/default"/>
    <dgm:cxn modelId="{D1C7B22C-0014-4C57-97AC-22B5366C2DA6}" type="presParOf" srcId="{DCD0FC0B-DA81-4B63-A0F4-F7C8335FB0CB}" destId="{E78320F2-A146-47F8-9454-58813CB80FC8}" srcOrd="5" destOrd="0" presId="urn:microsoft.com/office/officeart/2005/8/layout/default"/>
    <dgm:cxn modelId="{F1F69513-18B0-4A87-A5FA-B12365129FEB}" type="presParOf" srcId="{DCD0FC0B-DA81-4B63-A0F4-F7C8335FB0CB}" destId="{81BF9759-81FF-4246-88B6-38C1621441B5}" srcOrd="6" destOrd="0" presId="urn:microsoft.com/office/officeart/2005/8/layout/default"/>
    <dgm:cxn modelId="{A3F8D5EE-D0EC-4C51-AA14-61C62002A413}" type="presParOf" srcId="{DCD0FC0B-DA81-4B63-A0F4-F7C8335FB0CB}" destId="{E6C90BFB-3CA1-494B-BEA5-E170A9880068}" srcOrd="7" destOrd="0" presId="urn:microsoft.com/office/officeart/2005/8/layout/default"/>
    <dgm:cxn modelId="{E01003EB-7B72-4B2C-9090-98086E153F34}" type="presParOf" srcId="{DCD0FC0B-DA81-4B63-A0F4-F7C8335FB0CB}" destId="{CF60A9CD-268D-466A-BF62-84E67E836123}" srcOrd="8" destOrd="0" presId="urn:microsoft.com/office/officeart/2005/8/layout/default"/>
    <dgm:cxn modelId="{2E756B67-0D8F-4835-9232-7BBA1FD2E991}" type="presParOf" srcId="{DCD0FC0B-DA81-4B63-A0F4-F7C8335FB0CB}" destId="{DD03B55D-7B5E-4643-B9A2-413F1CB1184D}" srcOrd="9" destOrd="0" presId="urn:microsoft.com/office/officeart/2005/8/layout/default"/>
    <dgm:cxn modelId="{7289C141-3D30-4144-BED7-507A3584E5F0}" type="presParOf" srcId="{DCD0FC0B-DA81-4B63-A0F4-F7C8335FB0CB}" destId="{6BA817CC-1B34-4BA9-A333-1BF2108221D0}" srcOrd="10" destOrd="0" presId="urn:microsoft.com/office/officeart/2005/8/layout/default"/>
    <dgm:cxn modelId="{131185E2-4E8B-414C-996B-5A182D75FF0D}" type="presParOf" srcId="{DCD0FC0B-DA81-4B63-A0F4-F7C8335FB0CB}" destId="{978DE4AA-217D-41B3-A5F7-572F7647B4D9}" srcOrd="11" destOrd="0" presId="urn:microsoft.com/office/officeart/2005/8/layout/default"/>
    <dgm:cxn modelId="{EE78C083-CC0E-49FA-B07A-5169D952B647}" type="presParOf" srcId="{DCD0FC0B-DA81-4B63-A0F4-F7C8335FB0CB}" destId="{79198427-14B7-4D0C-9296-CCDDB3AA27C2}" srcOrd="12" destOrd="0" presId="urn:microsoft.com/office/officeart/2005/8/layout/default"/>
    <dgm:cxn modelId="{F5BDE692-C44D-47C7-9C8A-1D9753351711}" type="presParOf" srcId="{DCD0FC0B-DA81-4B63-A0F4-F7C8335FB0CB}" destId="{4FF4808F-2B26-4636-9F4E-0A28987FECAA}" srcOrd="13" destOrd="0" presId="urn:microsoft.com/office/officeart/2005/8/layout/default"/>
    <dgm:cxn modelId="{305EB981-EC3D-4093-90FB-35CD1A05E3B5}" type="presParOf" srcId="{DCD0FC0B-DA81-4B63-A0F4-F7C8335FB0CB}" destId="{74B09679-D98A-47FB-BEC5-CC5543DB811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7A8AA13-EFFD-44AD-B74C-05215093F3EA}" type="doc">
      <dgm:prSet loTypeId="urn:microsoft.com/office/officeart/2005/8/layout/hierarchy4" loCatId="hierarchy" qsTypeId="urn:microsoft.com/office/officeart/2005/8/quickstyle/simple1#6" qsCatId="simple" csTypeId="urn:microsoft.com/office/officeart/2005/8/colors/accent0_1" csCatId="mainScheme" phldr="1"/>
      <dgm:spPr/>
      <dgm:t>
        <a:bodyPr/>
        <a:lstStyle/>
        <a:p>
          <a:endParaRPr lang="es-MX"/>
        </a:p>
      </dgm:t>
    </dgm:pt>
    <dgm:pt modelId="{D7B23C5F-EB2B-4ADC-B6D1-54D6A78D70E1}">
      <dgm:prSet phldrT="[Texto]"/>
      <dgm:spPr>
        <a:ln>
          <a:solidFill>
            <a:schemeClr val="accent6">
              <a:lumMod val="75000"/>
            </a:schemeClr>
          </a:solidFill>
        </a:ln>
      </dgm:spPr>
      <dgm:t>
        <a:bodyPr/>
        <a:lstStyle/>
        <a:p>
          <a:r>
            <a:rPr lang="es-MX" b="1" dirty="0" smtClean="0">
              <a:solidFill>
                <a:srgbClr val="D20000"/>
              </a:solidFill>
              <a:latin typeface="Arial Narrow" pitchFamily="34" charset="0"/>
            </a:rPr>
            <a:t>Artículo 134</a:t>
          </a:r>
          <a:r>
            <a:rPr lang="es-MX" b="1" dirty="0" smtClean="0">
              <a:solidFill>
                <a:srgbClr val="D20000"/>
              </a:solidFill>
            </a:rPr>
            <a:t> </a:t>
          </a:r>
        </a:p>
      </dgm:t>
    </dgm:pt>
    <dgm:pt modelId="{9DCE4F11-1A37-44CF-A858-D76682160F3D}" type="parTrans" cxnId="{450351F4-C883-448A-B7B7-AC50E2E78CEA}">
      <dgm:prSet/>
      <dgm:spPr/>
      <dgm:t>
        <a:bodyPr/>
        <a:lstStyle/>
        <a:p>
          <a:endParaRPr lang="es-MX"/>
        </a:p>
      </dgm:t>
    </dgm:pt>
    <dgm:pt modelId="{B73EBB93-2936-4F68-A8B9-FBCD26BFB515}" type="sibTrans" cxnId="{450351F4-C883-448A-B7B7-AC50E2E78CEA}">
      <dgm:prSet/>
      <dgm:spPr/>
      <dgm:t>
        <a:bodyPr/>
        <a:lstStyle/>
        <a:p>
          <a:endParaRPr lang="es-MX"/>
        </a:p>
      </dgm:t>
    </dgm:pt>
    <dgm:pt modelId="{D37EEBDC-D059-4400-84F1-BADD385C70B7}">
      <dgm:prSet phldrT="[Texto]" custT="1"/>
      <dgm:spPr>
        <a:ln>
          <a:solidFill>
            <a:schemeClr val="accent6">
              <a:lumMod val="75000"/>
            </a:schemeClr>
          </a:solidFill>
        </a:ln>
      </dgm:spPr>
      <dgm:t>
        <a:bodyPr/>
        <a:lstStyle/>
        <a:p>
          <a:pPr algn="ctr">
            <a:lnSpc>
              <a:spcPct val="100000"/>
            </a:lnSpc>
            <a:spcAft>
              <a:spcPts val="0"/>
            </a:spcAft>
          </a:pPr>
          <a:r>
            <a:rPr lang="es-MX" sz="2000" b="0" dirty="0" smtClean="0">
              <a:latin typeface="Arial Narrow" pitchFamily="34" charset="0"/>
            </a:rPr>
            <a:t>Ley Orgánica del Poder Ejecutivo del Estado de Veracruz </a:t>
          </a:r>
        </a:p>
      </dgm:t>
    </dgm:pt>
    <dgm:pt modelId="{4B08351F-8E91-4420-9D3F-86F6D5C1640E}" type="parTrans" cxnId="{6CCC3332-D5EA-4002-891E-9325AF4A5C09}">
      <dgm:prSet/>
      <dgm:spPr/>
      <dgm:t>
        <a:bodyPr/>
        <a:lstStyle/>
        <a:p>
          <a:endParaRPr lang="es-MX"/>
        </a:p>
      </dgm:t>
    </dgm:pt>
    <dgm:pt modelId="{920B0C71-4D2F-47A3-9DDB-E75AFC41ED2F}" type="sibTrans" cxnId="{6CCC3332-D5EA-4002-891E-9325AF4A5C09}">
      <dgm:prSet/>
      <dgm:spPr/>
      <dgm:t>
        <a:bodyPr/>
        <a:lstStyle/>
        <a:p>
          <a:endParaRPr lang="es-MX"/>
        </a:p>
      </dgm:t>
    </dgm:pt>
    <dgm:pt modelId="{44580738-0F2E-4923-89DA-9F15DEA1DA71}">
      <dgm:prSet phldrT="[Texto]" custT="1"/>
      <dgm:spPr>
        <a:ln>
          <a:solidFill>
            <a:schemeClr val="accent6">
              <a:lumMod val="75000"/>
            </a:schemeClr>
          </a:solidFill>
        </a:ln>
      </dgm:spPr>
      <dgm:t>
        <a:bodyPr/>
        <a:lstStyle/>
        <a:p>
          <a:pPr>
            <a:lnSpc>
              <a:spcPct val="100000"/>
            </a:lnSpc>
            <a:spcAft>
              <a:spcPts val="0"/>
            </a:spcAft>
          </a:pPr>
          <a:r>
            <a:rPr lang="es-MX" sz="2000" b="0" dirty="0" smtClean="0">
              <a:solidFill>
                <a:schemeClr val="tx1"/>
              </a:solidFill>
              <a:latin typeface="Arial Narrow" pitchFamily="34" charset="0"/>
            </a:rPr>
            <a:t>Código Financiero para el Estado de Veracruz</a:t>
          </a:r>
        </a:p>
      </dgm:t>
    </dgm:pt>
    <dgm:pt modelId="{04767195-9392-4BD7-9CCD-9CD91E1A2BB1}" type="parTrans" cxnId="{B1749273-5380-4577-AEBA-BBB286EA5313}">
      <dgm:prSet/>
      <dgm:spPr/>
      <dgm:t>
        <a:bodyPr/>
        <a:lstStyle/>
        <a:p>
          <a:endParaRPr lang="es-MX"/>
        </a:p>
      </dgm:t>
    </dgm:pt>
    <dgm:pt modelId="{DF576836-39EB-4008-A632-D8B3CE6E9466}" type="sibTrans" cxnId="{B1749273-5380-4577-AEBA-BBB286EA5313}">
      <dgm:prSet/>
      <dgm:spPr/>
      <dgm:t>
        <a:bodyPr/>
        <a:lstStyle/>
        <a:p>
          <a:endParaRPr lang="es-MX"/>
        </a:p>
      </dgm:t>
    </dgm:pt>
    <dgm:pt modelId="{EF397F11-3B14-43D9-8BB1-65C7553431C6}">
      <dgm:prSet custT="1"/>
      <dgm:spPr>
        <a:solidFill>
          <a:schemeClr val="accent6">
            <a:lumMod val="40000"/>
            <a:lumOff val="60000"/>
          </a:schemeClr>
        </a:solidFill>
        <a:ln>
          <a:solidFill>
            <a:schemeClr val="accent6">
              <a:lumMod val="75000"/>
            </a:schemeClr>
          </a:solidFill>
        </a:ln>
      </dgm:spPr>
      <dgm:t>
        <a:bodyPr/>
        <a:lstStyle/>
        <a:p>
          <a:r>
            <a:rPr lang="es-MX" sz="2000" b="0" dirty="0" smtClean="0">
              <a:latin typeface="Arial Narrow" pitchFamily="34" charset="0"/>
            </a:rPr>
            <a:t>Lineamientos </a:t>
          </a:r>
          <a:r>
            <a:rPr lang="es-MX" sz="2000" b="0" dirty="0" err="1" smtClean="0">
              <a:latin typeface="Arial Narrow" pitchFamily="34" charset="0"/>
            </a:rPr>
            <a:t>PbR</a:t>
          </a:r>
          <a:r>
            <a:rPr lang="es-MX" sz="2000" b="0" dirty="0" smtClean="0">
              <a:latin typeface="Arial Narrow" pitchFamily="34" charset="0"/>
            </a:rPr>
            <a:t>-SED y Lineamientos SED</a:t>
          </a:r>
          <a:endParaRPr lang="es-MX" sz="2000" b="0" dirty="0">
            <a:latin typeface="Arial Narrow" pitchFamily="34" charset="0"/>
          </a:endParaRPr>
        </a:p>
      </dgm:t>
    </dgm:pt>
    <dgm:pt modelId="{0DCB8734-CC3E-4466-ADF0-170D7E4FFA8D}" type="parTrans" cxnId="{E10A88ED-157E-4D30-932E-AAC2A8A1F33A}">
      <dgm:prSet/>
      <dgm:spPr/>
      <dgm:t>
        <a:bodyPr/>
        <a:lstStyle/>
        <a:p>
          <a:endParaRPr lang="es-MX"/>
        </a:p>
      </dgm:t>
    </dgm:pt>
    <dgm:pt modelId="{66358DF2-3F49-4A8F-92D5-89992FD6BA97}" type="sibTrans" cxnId="{E10A88ED-157E-4D30-932E-AAC2A8A1F33A}">
      <dgm:prSet/>
      <dgm:spPr/>
      <dgm:t>
        <a:bodyPr/>
        <a:lstStyle/>
        <a:p>
          <a:endParaRPr lang="es-MX"/>
        </a:p>
      </dgm:t>
    </dgm:pt>
    <dgm:pt modelId="{B109C233-2178-4A19-A0F7-1D4F9FC66194}">
      <dgm:prSet custT="1"/>
      <dgm:spPr>
        <a:ln>
          <a:solidFill>
            <a:schemeClr val="accent6">
              <a:lumMod val="75000"/>
            </a:schemeClr>
          </a:solidFill>
        </a:ln>
      </dgm:spPr>
      <dgm:t>
        <a:bodyPr/>
        <a:lstStyle/>
        <a:p>
          <a:r>
            <a:rPr lang="es-MX" sz="1800" b="0" dirty="0" smtClean="0">
              <a:latin typeface="Arial Narrow" pitchFamily="34" charset="0"/>
            </a:rPr>
            <a:t>Ley de Planeación </a:t>
          </a:r>
        </a:p>
      </dgm:t>
    </dgm:pt>
    <dgm:pt modelId="{56762DFD-FBE3-49F6-ACC4-2B3BA5BDEBD9}" type="parTrans" cxnId="{DB6CCF61-8A8F-4C54-B639-2D271EBA35E3}">
      <dgm:prSet/>
      <dgm:spPr/>
      <dgm:t>
        <a:bodyPr/>
        <a:lstStyle/>
        <a:p>
          <a:endParaRPr lang="es-MX"/>
        </a:p>
      </dgm:t>
    </dgm:pt>
    <dgm:pt modelId="{6C0F3B39-993B-4466-AD0F-5C249D13EFD4}" type="sibTrans" cxnId="{DB6CCF61-8A8F-4C54-B639-2D271EBA35E3}">
      <dgm:prSet/>
      <dgm:spPr/>
      <dgm:t>
        <a:bodyPr/>
        <a:lstStyle/>
        <a:p>
          <a:endParaRPr lang="es-MX"/>
        </a:p>
      </dgm:t>
    </dgm:pt>
    <dgm:pt modelId="{FACF93B8-98CD-441B-9672-E8A14DCDF8FE}" type="pres">
      <dgm:prSet presAssocID="{F7A8AA13-EFFD-44AD-B74C-05215093F3EA}" presName="Name0" presStyleCnt="0">
        <dgm:presLayoutVars>
          <dgm:chPref val="1"/>
          <dgm:dir/>
          <dgm:animOne val="branch"/>
          <dgm:animLvl val="lvl"/>
          <dgm:resizeHandles/>
        </dgm:presLayoutVars>
      </dgm:prSet>
      <dgm:spPr/>
      <dgm:t>
        <a:bodyPr/>
        <a:lstStyle/>
        <a:p>
          <a:endParaRPr lang="es-MX"/>
        </a:p>
      </dgm:t>
    </dgm:pt>
    <dgm:pt modelId="{4799F9D0-96CE-44F8-AFA0-138747E1CD58}" type="pres">
      <dgm:prSet presAssocID="{D7B23C5F-EB2B-4ADC-B6D1-54D6A78D70E1}" presName="vertOne" presStyleCnt="0"/>
      <dgm:spPr/>
      <dgm:t>
        <a:bodyPr/>
        <a:lstStyle/>
        <a:p>
          <a:endParaRPr lang="es-MX"/>
        </a:p>
      </dgm:t>
    </dgm:pt>
    <dgm:pt modelId="{9006C9F2-C2E6-4FB0-A2B1-29676062FB43}" type="pres">
      <dgm:prSet presAssocID="{D7B23C5F-EB2B-4ADC-B6D1-54D6A78D70E1}" presName="txOne" presStyleLbl="node0" presStyleIdx="0" presStyleCnt="1" custLinFactNeighborY="35508">
        <dgm:presLayoutVars>
          <dgm:chPref val="3"/>
        </dgm:presLayoutVars>
      </dgm:prSet>
      <dgm:spPr/>
      <dgm:t>
        <a:bodyPr/>
        <a:lstStyle/>
        <a:p>
          <a:endParaRPr lang="es-MX"/>
        </a:p>
      </dgm:t>
    </dgm:pt>
    <dgm:pt modelId="{7B2EC73F-9D03-4804-8977-2EBA47CA9895}" type="pres">
      <dgm:prSet presAssocID="{D7B23C5F-EB2B-4ADC-B6D1-54D6A78D70E1}" presName="parTransOne" presStyleCnt="0"/>
      <dgm:spPr/>
      <dgm:t>
        <a:bodyPr/>
        <a:lstStyle/>
        <a:p>
          <a:endParaRPr lang="es-MX"/>
        </a:p>
      </dgm:t>
    </dgm:pt>
    <dgm:pt modelId="{B5517240-2D74-4FEC-A139-E218E291A910}" type="pres">
      <dgm:prSet presAssocID="{D7B23C5F-EB2B-4ADC-B6D1-54D6A78D70E1}" presName="horzOne" presStyleCnt="0"/>
      <dgm:spPr/>
      <dgm:t>
        <a:bodyPr/>
        <a:lstStyle/>
        <a:p>
          <a:endParaRPr lang="es-MX"/>
        </a:p>
      </dgm:t>
    </dgm:pt>
    <dgm:pt modelId="{1018651A-3040-45DC-AF09-86A95E51CD12}" type="pres">
      <dgm:prSet presAssocID="{D37EEBDC-D059-4400-84F1-BADD385C70B7}" presName="vertTwo" presStyleCnt="0"/>
      <dgm:spPr/>
      <dgm:t>
        <a:bodyPr/>
        <a:lstStyle/>
        <a:p>
          <a:endParaRPr lang="es-MX"/>
        </a:p>
      </dgm:t>
    </dgm:pt>
    <dgm:pt modelId="{3976C0F7-B305-43DC-9E7D-D162879386CB}" type="pres">
      <dgm:prSet presAssocID="{D37EEBDC-D059-4400-84F1-BADD385C70B7}" presName="txTwo" presStyleLbl="node2" presStyleIdx="0" presStyleCnt="2">
        <dgm:presLayoutVars>
          <dgm:chPref val="3"/>
        </dgm:presLayoutVars>
      </dgm:prSet>
      <dgm:spPr/>
      <dgm:t>
        <a:bodyPr/>
        <a:lstStyle/>
        <a:p>
          <a:endParaRPr lang="es-MX"/>
        </a:p>
      </dgm:t>
    </dgm:pt>
    <dgm:pt modelId="{172CE560-3293-416D-8E93-2886DE9B869D}" type="pres">
      <dgm:prSet presAssocID="{D37EEBDC-D059-4400-84F1-BADD385C70B7}" presName="parTransTwo" presStyleCnt="0"/>
      <dgm:spPr/>
    </dgm:pt>
    <dgm:pt modelId="{B3C16129-A474-41E4-B56F-F162BE1D6998}" type="pres">
      <dgm:prSet presAssocID="{D37EEBDC-D059-4400-84F1-BADD385C70B7}" presName="horzTwo" presStyleCnt="0"/>
      <dgm:spPr/>
      <dgm:t>
        <a:bodyPr/>
        <a:lstStyle/>
        <a:p>
          <a:endParaRPr lang="es-MX"/>
        </a:p>
      </dgm:t>
    </dgm:pt>
    <dgm:pt modelId="{1AF3AD9F-7325-4BC4-AF34-6EC767402D35}" type="pres">
      <dgm:prSet presAssocID="{B109C233-2178-4A19-A0F7-1D4F9FC66194}" presName="vertThree" presStyleCnt="0"/>
      <dgm:spPr/>
    </dgm:pt>
    <dgm:pt modelId="{0C63E8BF-A3ED-4CB5-B423-DB42F35749D2}" type="pres">
      <dgm:prSet presAssocID="{B109C233-2178-4A19-A0F7-1D4F9FC66194}" presName="txThree" presStyleLbl="node3" presStyleIdx="0" presStyleCnt="2" custLinFactNeighborX="-77" custLinFactNeighborY="51">
        <dgm:presLayoutVars>
          <dgm:chPref val="3"/>
        </dgm:presLayoutVars>
      </dgm:prSet>
      <dgm:spPr/>
      <dgm:t>
        <a:bodyPr/>
        <a:lstStyle/>
        <a:p>
          <a:endParaRPr lang="es-MX"/>
        </a:p>
      </dgm:t>
    </dgm:pt>
    <dgm:pt modelId="{EAE2EFB0-4242-4B5F-A4F8-5B80FA49DF45}" type="pres">
      <dgm:prSet presAssocID="{B109C233-2178-4A19-A0F7-1D4F9FC66194}" presName="horzThree" presStyleCnt="0"/>
      <dgm:spPr/>
    </dgm:pt>
    <dgm:pt modelId="{A576A5FF-D39D-469E-9F4F-2F54BC157998}" type="pres">
      <dgm:prSet presAssocID="{920B0C71-4D2F-47A3-9DDB-E75AFC41ED2F}" presName="sibSpaceTwo" presStyleCnt="0"/>
      <dgm:spPr/>
      <dgm:t>
        <a:bodyPr/>
        <a:lstStyle/>
        <a:p>
          <a:endParaRPr lang="es-MX"/>
        </a:p>
      </dgm:t>
    </dgm:pt>
    <dgm:pt modelId="{291892D0-20B2-4D91-8437-BEFF9A2C4FDA}" type="pres">
      <dgm:prSet presAssocID="{44580738-0F2E-4923-89DA-9F15DEA1DA71}" presName="vertTwo" presStyleCnt="0"/>
      <dgm:spPr/>
      <dgm:t>
        <a:bodyPr/>
        <a:lstStyle/>
        <a:p>
          <a:endParaRPr lang="es-MX"/>
        </a:p>
      </dgm:t>
    </dgm:pt>
    <dgm:pt modelId="{FCD1AE9C-D0D8-419B-8657-635F508DD4C3}" type="pres">
      <dgm:prSet presAssocID="{44580738-0F2E-4923-89DA-9F15DEA1DA71}" presName="txTwo" presStyleLbl="node2" presStyleIdx="1" presStyleCnt="2">
        <dgm:presLayoutVars>
          <dgm:chPref val="3"/>
        </dgm:presLayoutVars>
      </dgm:prSet>
      <dgm:spPr/>
      <dgm:t>
        <a:bodyPr/>
        <a:lstStyle/>
        <a:p>
          <a:endParaRPr lang="es-MX"/>
        </a:p>
      </dgm:t>
    </dgm:pt>
    <dgm:pt modelId="{FD66E812-967E-4C51-92EE-13F91A3CB7F9}" type="pres">
      <dgm:prSet presAssocID="{44580738-0F2E-4923-89DA-9F15DEA1DA71}" presName="parTransTwo" presStyleCnt="0"/>
      <dgm:spPr/>
    </dgm:pt>
    <dgm:pt modelId="{B37641CD-D447-410D-B06A-C43FFA25E22C}" type="pres">
      <dgm:prSet presAssocID="{44580738-0F2E-4923-89DA-9F15DEA1DA71}" presName="horzTwo" presStyleCnt="0"/>
      <dgm:spPr/>
      <dgm:t>
        <a:bodyPr/>
        <a:lstStyle/>
        <a:p>
          <a:endParaRPr lang="es-MX"/>
        </a:p>
      </dgm:t>
    </dgm:pt>
    <dgm:pt modelId="{D53CD071-EDD6-441B-AF57-9B00DFBA31FE}" type="pres">
      <dgm:prSet presAssocID="{EF397F11-3B14-43D9-8BB1-65C7553431C6}" presName="vertThree" presStyleCnt="0"/>
      <dgm:spPr/>
    </dgm:pt>
    <dgm:pt modelId="{776F639B-4327-4F6A-8FB8-542D8CD0F4B9}" type="pres">
      <dgm:prSet presAssocID="{EF397F11-3B14-43D9-8BB1-65C7553431C6}" presName="txThree" presStyleLbl="node3" presStyleIdx="1" presStyleCnt="2">
        <dgm:presLayoutVars>
          <dgm:chPref val="3"/>
        </dgm:presLayoutVars>
      </dgm:prSet>
      <dgm:spPr/>
      <dgm:t>
        <a:bodyPr/>
        <a:lstStyle/>
        <a:p>
          <a:endParaRPr lang="es-MX"/>
        </a:p>
      </dgm:t>
    </dgm:pt>
    <dgm:pt modelId="{3A3A30C0-C352-425D-B6CD-37D4698CD3C1}" type="pres">
      <dgm:prSet presAssocID="{EF397F11-3B14-43D9-8BB1-65C7553431C6}" presName="horzThree" presStyleCnt="0"/>
      <dgm:spPr/>
    </dgm:pt>
  </dgm:ptLst>
  <dgm:cxnLst>
    <dgm:cxn modelId="{B1749273-5380-4577-AEBA-BBB286EA5313}" srcId="{D7B23C5F-EB2B-4ADC-B6D1-54D6A78D70E1}" destId="{44580738-0F2E-4923-89DA-9F15DEA1DA71}" srcOrd="1" destOrd="0" parTransId="{04767195-9392-4BD7-9CCD-9CD91E1A2BB1}" sibTransId="{DF576836-39EB-4008-A632-D8B3CE6E9466}"/>
    <dgm:cxn modelId="{64FB7DA9-4FFB-4D0B-BFD2-E62B391029B8}" type="presOf" srcId="{B109C233-2178-4A19-A0F7-1D4F9FC66194}" destId="{0C63E8BF-A3ED-4CB5-B423-DB42F35749D2}" srcOrd="0" destOrd="0" presId="urn:microsoft.com/office/officeart/2005/8/layout/hierarchy4"/>
    <dgm:cxn modelId="{450351F4-C883-448A-B7B7-AC50E2E78CEA}" srcId="{F7A8AA13-EFFD-44AD-B74C-05215093F3EA}" destId="{D7B23C5F-EB2B-4ADC-B6D1-54D6A78D70E1}" srcOrd="0" destOrd="0" parTransId="{9DCE4F11-1A37-44CF-A858-D76682160F3D}" sibTransId="{B73EBB93-2936-4F68-A8B9-FBCD26BFB515}"/>
    <dgm:cxn modelId="{917D5155-F819-4A2E-A9C2-8EF0B7A76A46}" type="presOf" srcId="{EF397F11-3B14-43D9-8BB1-65C7553431C6}" destId="{776F639B-4327-4F6A-8FB8-542D8CD0F4B9}" srcOrd="0" destOrd="0" presId="urn:microsoft.com/office/officeart/2005/8/layout/hierarchy4"/>
    <dgm:cxn modelId="{DB6CCF61-8A8F-4C54-B639-2D271EBA35E3}" srcId="{D37EEBDC-D059-4400-84F1-BADD385C70B7}" destId="{B109C233-2178-4A19-A0F7-1D4F9FC66194}" srcOrd="0" destOrd="0" parTransId="{56762DFD-FBE3-49F6-ACC4-2B3BA5BDEBD9}" sibTransId="{6C0F3B39-993B-4466-AD0F-5C249D13EFD4}"/>
    <dgm:cxn modelId="{6CCC3332-D5EA-4002-891E-9325AF4A5C09}" srcId="{D7B23C5F-EB2B-4ADC-B6D1-54D6A78D70E1}" destId="{D37EEBDC-D059-4400-84F1-BADD385C70B7}" srcOrd="0" destOrd="0" parTransId="{4B08351F-8E91-4420-9D3F-86F6D5C1640E}" sibTransId="{920B0C71-4D2F-47A3-9DDB-E75AFC41ED2F}"/>
    <dgm:cxn modelId="{DCB44399-99A7-4930-86D4-AC567193C6BF}" type="presOf" srcId="{44580738-0F2E-4923-89DA-9F15DEA1DA71}" destId="{FCD1AE9C-D0D8-419B-8657-635F508DD4C3}" srcOrd="0" destOrd="0" presId="urn:microsoft.com/office/officeart/2005/8/layout/hierarchy4"/>
    <dgm:cxn modelId="{1F3FDB9E-7B1A-42B7-8406-D3CC88D34308}" type="presOf" srcId="{D37EEBDC-D059-4400-84F1-BADD385C70B7}" destId="{3976C0F7-B305-43DC-9E7D-D162879386CB}" srcOrd="0" destOrd="0" presId="urn:microsoft.com/office/officeart/2005/8/layout/hierarchy4"/>
    <dgm:cxn modelId="{D06F314B-8411-45B7-9132-19410A794E2E}" type="presOf" srcId="{D7B23C5F-EB2B-4ADC-B6D1-54D6A78D70E1}" destId="{9006C9F2-C2E6-4FB0-A2B1-29676062FB43}" srcOrd="0" destOrd="0" presId="urn:microsoft.com/office/officeart/2005/8/layout/hierarchy4"/>
    <dgm:cxn modelId="{E10A88ED-157E-4D30-932E-AAC2A8A1F33A}" srcId="{44580738-0F2E-4923-89DA-9F15DEA1DA71}" destId="{EF397F11-3B14-43D9-8BB1-65C7553431C6}" srcOrd="0" destOrd="0" parTransId="{0DCB8734-CC3E-4466-ADF0-170D7E4FFA8D}" sibTransId="{66358DF2-3F49-4A8F-92D5-89992FD6BA97}"/>
    <dgm:cxn modelId="{9385B899-8A0F-4B0D-80A8-5E4EF1BA452C}" type="presOf" srcId="{F7A8AA13-EFFD-44AD-B74C-05215093F3EA}" destId="{FACF93B8-98CD-441B-9672-E8A14DCDF8FE}" srcOrd="0" destOrd="0" presId="urn:microsoft.com/office/officeart/2005/8/layout/hierarchy4"/>
    <dgm:cxn modelId="{4CCFD364-5662-4B4A-9E26-C77B96D22247}" type="presParOf" srcId="{FACF93B8-98CD-441B-9672-E8A14DCDF8FE}" destId="{4799F9D0-96CE-44F8-AFA0-138747E1CD58}" srcOrd="0" destOrd="0" presId="urn:microsoft.com/office/officeart/2005/8/layout/hierarchy4"/>
    <dgm:cxn modelId="{AC5C96DE-6819-4FF5-9419-F66220341DEC}" type="presParOf" srcId="{4799F9D0-96CE-44F8-AFA0-138747E1CD58}" destId="{9006C9F2-C2E6-4FB0-A2B1-29676062FB43}" srcOrd="0" destOrd="0" presId="urn:microsoft.com/office/officeart/2005/8/layout/hierarchy4"/>
    <dgm:cxn modelId="{4B631543-9433-442F-A6B2-DFEDAFEB7562}" type="presParOf" srcId="{4799F9D0-96CE-44F8-AFA0-138747E1CD58}" destId="{7B2EC73F-9D03-4804-8977-2EBA47CA9895}" srcOrd="1" destOrd="0" presId="urn:microsoft.com/office/officeart/2005/8/layout/hierarchy4"/>
    <dgm:cxn modelId="{3BC3F5CF-1D9F-403E-B454-046388F2CD23}" type="presParOf" srcId="{4799F9D0-96CE-44F8-AFA0-138747E1CD58}" destId="{B5517240-2D74-4FEC-A139-E218E291A910}" srcOrd="2" destOrd="0" presId="urn:microsoft.com/office/officeart/2005/8/layout/hierarchy4"/>
    <dgm:cxn modelId="{EB4081F1-28E3-4504-B002-DA16BBB75689}" type="presParOf" srcId="{B5517240-2D74-4FEC-A139-E218E291A910}" destId="{1018651A-3040-45DC-AF09-86A95E51CD12}" srcOrd="0" destOrd="0" presId="urn:microsoft.com/office/officeart/2005/8/layout/hierarchy4"/>
    <dgm:cxn modelId="{28402DF8-69DB-40BD-B097-4460C5F753E6}" type="presParOf" srcId="{1018651A-3040-45DC-AF09-86A95E51CD12}" destId="{3976C0F7-B305-43DC-9E7D-D162879386CB}" srcOrd="0" destOrd="0" presId="urn:microsoft.com/office/officeart/2005/8/layout/hierarchy4"/>
    <dgm:cxn modelId="{A34830A7-14E4-4650-8DD0-9C3FB87FF145}" type="presParOf" srcId="{1018651A-3040-45DC-AF09-86A95E51CD12}" destId="{172CE560-3293-416D-8E93-2886DE9B869D}" srcOrd="1" destOrd="0" presId="urn:microsoft.com/office/officeart/2005/8/layout/hierarchy4"/>
    <dgm:cxn modelId="{045B16DC-7C7B-44C8-B15D-7B421FEBDCD9}" type="presParOf" srcId="{1018651A-3040-45DC-AF09-86A95E51CD12}" destId="{B3C16129-A474-41E4-B56F-F162BE1D6998}" srcOrd="2" destOrd="0" presId="urn:microsoft.com/office/officeart/2005/8/layout/hierarchy4"/>
    <dgm:cxn modelId="{6D754562-39EB-48CA-AA49-C151F9F53584}" type="presParOf" srcId="{B3C16129-A474-41E4-B56F-F162BE1D6998}" destId="{1AF3AD9F-7325-4BC4-AF34-6EC767402D35}" srcOrd="0" destOrd="0" presId="urn:microsoft.com/office/officeart/2005/8/layout/hierarchy4"/>
    <dgm:cxn modelId="{F376261F-CD03-4055-A98C-39F61A6869CB}" type="presParOf" srcId="{1AF3AD9F-7325-4BC4-AF34-6EC767402D35}" destId="{0C63E8BF-A3ED-4CB5-B423-DB42F35749D2}" srcOrd="0" destOrd="0" presId="urn:microsoft.com/office/officeart/2005/8/layout/hierarchy4"/>
    <dgm:cxn modelId="{04013688-C586-4270-86D2-31C6F1D51566}" type="presParOf" srcId="{1AF3AD9F-7325-4BC4-AF34-6EC767402D35}" destId="{EAE2EFB0-4242-4B5F-A4F8-5B80FA49DF45}" srcOrd="1" destOrd="0" presId="urn:microsoft.com/office/officeart/2005/8/layout/hierarchy4"/>
    <dgm:cxn modelId="{8A729C15-3AA8-411D-8E78-28ACEF863047}" type="presParOf" srcId="{B5517240-2D74-4FEC-A139-E218E291A910}" destId="{A576A5FF-D39D-469E-9F4F-2F54BC157998}" srcOrd="1" destOrd="0" presId="urn:microsoft.com/office/officeart/2005/8/layout/hierarchy4"/>
    <dgm:cxn modelId="{68F34B61-3294-4A38-9691-20D1B2E97F16}" type="presParOf" srcId="{B5517240-2D74-4FEC-A139-E218E291A910}" destId="{291892D0-20B2-4D91-8437-BEFF9A2C4FDA}" srcOrd="2" destOrd="0" presId="urn:microsoft.com/office/officeart/2005/8/layout/hierarchy4"/>
    <dgm:cxn modelId="{0915E1A0-2D1C-4891-A227-3F36EA17F7D5}" type="presParOf" srcId="{291892D0-20B2-4D91-8437-BEFF9A2C4FDA}" destId="{FCD1AE9C-D0D8-419B-8657-635F508DD4C3}" srcOrd="0" destOrd="0" presId="urn:microsoft.com/office/officeart/2005/8/layout/hierarchy4"/>
    <dgm:cxn modelId="{92D5F35A-B134-4A02-94E6-347C88EC59DB}" type="presParOf" srcId="{291892D0-20B2-4D91-8437-BEFF9A2C4FDA}" destId="{FD66E812-967E-4C51-92EE-13F91A3CB7F9}" srcOrd="1" destOrd="0" presId="urn:microsoft.com/office/officeart/2005/8/layout/hierarchy4"/>
    <dgm:cxn modelId="{F3BAF4E6-9873-4A83-BD29-1CE03CD24601}" type="presParOf" srcId="{291892D0-20B2-4D91-8437-BEFF9A2C4FDA}" destId="{B37641CD-D447-410D-B06A-C43FFA25E22C}" srcOrd="2" destOrd="0" presId="urn:microsoft.com/office/officeart/2005/8/layout/hierarchy4"/>
    <dgm:cxn modelId="{E8B56951-15AF-443A-AC20-1C5C8EBB39B4}" type="presParOf" srcId="{B37641CD-D447-410D-B06A-C43FFA25E22C}" destId="{D53CD071-EDD6-441B-AF57-9B00DFBA31FE}" srcOrd="0" destOrd="0" presId="urn:microsoft.com/office/officeart/2005/8/layout/hierarchy4"/>
    <dgm:cxn modelId="{447765E5-C2FE-4EDD-9484-E0F81E8EEBF0}" type="presParOf" srcId="{D53CD071-EDD6-441B-AF57-9B00DFBA31FE}" destId="{776F639B-4327-4F6A-8FB8-542D8CD0F4B9}" srcOrd="0" destOrd="0" presId="urn:microsoft.com/office/officeart/2005/8/layout/hierarchy4"/>
    <dgm:cxn modelId="{8BA595B5-AAB8-4900-830D-2D8BEC02FE9D}" type="presParOf" srcId="{D53CD071-EDD6-441B-AF57-9B00DFBA31FE}" destId="{3A3A30C0-C352-425D-B6CD-37D4698CD3C1}" srcOrd="1" destOrd="0" presId="urn:microsoft.com/office/officeart/2005/8/layout/hierarchy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74F0356-A0CE-4CA5-9AAA-AAAC32042855}" type="doc">
      <dgm:prSet loTypeId="urn:microsoft.com/office/officeart/2008/layout/PictureStrips" loCatId="list" qsTypeId="urn:microsoft.com/office/officeart/2005/8/quickstyle/simple4" qsCatId="simple" csTypeId="urn:microsoft.com/office/officeart/2005/8/colors/accent2_2" csCatId="accent2" phldr="1"/>
      <dgm:spPr/>
      <dgm:t>
        <a:bodyPr/>
        <a:lstStyle/>
        <a:p>
          <a:endParaRPr lang="es-MX"/>
        </a:p>
      </dgm:t>
    </dgm:pt>
    <dgm:pt modelId="{62BC9923-B833-4F74-9C80-0A8F2A9B5AF8}">
      <dgm:prSet phldrT="[Texto]"/>
      <dgm:spPr/>
      <dgm:t>
        <a:bodyPr/>
        <a:lstStyle/>
        <a:p>
          <a:r>
            <a:rPr lang="es-ES" dirty="0" smtClean="0">
              <a:latin typeface="Arial Narrow" panose="020B0606020202030204" pitchFamily="34" charset="0"/>
            </a:rPr>
            <a:t>Indicadores Estratégicos</a:t>
          </a:r>
          <a:endParaRPr lang="es-MX" dirty="0">
            <a:latin typeface="Arial Narrow" panose="020B0606020202030204" pitchFamily="34" charset="0"/>
          </a:endParaRPr>
        </a:p>
      </dgm:t>
    </dgm:pt>
    <dgm:pt modelId="{EFAD53E3-F611-450A-B135-0004015F44E1}" type="parTrans" cxnId="{26A9EA29-E9B9-42FC-BCD1-2B4A353E86C6}">
      <dgm:prSet/>
      <dgm:spPr/>
      <dgm:t>
        <a:bodyPr/>
        <a:lstStyle/>
        <a:p>
          <a:endParaRPr lang="es-MX">
            <a:latin typeface="Arial Narrow" panose="020B0606020202030204" pitchFamily="34" charset="0"/>
          </a:endParaRPr>
        </a:p>
      </dgm:t>
    </dgm:pt>
    <dgm:pt modelId="{B9113E12-3D5C-45CB-83E8-8927C8DE4A46}" type="sibTrans" cxnId="{26A9EA29-E9B9-42FC-BCD1-2B4A353E86C6}">
      <dgm:prSet/>
      <dgm:spPr/>
      <dgm:t>
        <a:bodyPr/>
        <a:lstStyle/>
        <a:p>
          <a:endParaRPr lang="es-MX">
            <a:latin typeface="Arial Narrow" panose="020B0606020202030204" pitchFamily="34" charset="0"/>
          </a:endParaRPr>
        </a:p>
      </dgm:t>
    </dgm:pt>
    <dgm:pt modelId="{4DEC8B32-806B-4A26-9E7F-01F0B0283CA6}">
      <dgm:prSet phldrT="[Texto]"/>
      <dgm:spPr/>
      <dgm:t>
        <a:bodyPr/>
        <a:lstStyle/>
        <a:p>
          <a:r>
            <a:rPr lang="es-ES" dirty="0" smtClean="0">
              <a:latin typeface="Arial Narrow" panose="020B0606020202030204" pitchFamily="34" charset="0"/>
            </a:rPr>
            <a:t>Indicadores de Gestión</a:t>
          </a:r>
          <a:endParaRPr lang="es-MX" dirty="0">
            <a:latin typeface="Arial Narrow" panose="020B0606020202030204" pitchFamily="34" charset="0"/>
          </a:endParaRPr>
        </a:p>
      </dgm:t>
    </dgm:pt>
    <dgm:pt modelId="{479648DC-B8FE-4B17-9163-D977F5E9AE07}" type="parTrans" cxnId="{7D8C26ED-CAF4-475E-97DF-18428462C42E}">
      <dgm:prSet/>
      <dgm:spPr/>
      <dgm:t>
        <a:bodyPr/>
        <a:lstStyle/>
        <a:p>
          <a:endParaRPr lang="es-MX">
            <a:latin typeface="Arial Narrow" panose="020B0606020202030204" pitchFamily="34" charset="0"/>
          </a:endParaRPr>
        </a:p>
      </dgm:t>
    </dgm:pt>
    <dgm:pt modelId="{0DB00089-D5E2-41C8-BB72-4F40DA4CD4B8}" type="sibTrans" cxnId="{7D8C26ED-CAF4-475E-97DF-18428462C42E}">
      <dgm:prSet/>
      <dgm:spPr/>
      <dgm:t>
        <a:bodyPr/>
        <a:lstStyle/>
        <a:p>
          <a:endParaRPr lang="es-MX">
            <a:latin typeface="Arial Narrow" panose="020B0606020202030204" pitchFamily="34" charset="0"/>
          </a:endParaRPr>
        </a:p>
      </dgm:t>
    </dgm:pt>
    <dgm:pt modelId="{9928FE4C-9C67-4B3A-91BA-78AE17BDF79F}" type="pres">
      <dgm:prSet presAssocID="{874F0356-A0CE-4CA5-9AAA-AAAC32042855}" presName="Name0" presStyleCnt="0">
        <dgm:presLayoutVars>
          <dgm:dir/>
          <dgm:resizeHandles val="exact"/>
        </dgm:presLayoutVars>
      </dgm:prSet>
      <dgm:spPr/>
      <dgm:t>
        <a:bodyPr/>
        <a:lstStyle/>
        <a:p>
          <a:endParaRPr lang="es-MX"/>
        </a:p>
      </dgm:t>
    </dgm:pt>
    <dgm:pt modelId="{964D0C17-12AA-45E2-9F02-8F8C1C22433A}" type="pres">
      <dgm:prSet presAssocID="{62BC9923-B833-4F74-9C80-0A8F2A9B5AF8}" presName="composite" presStyleCnt="0"/>
      <dgm:spPr/>
    </dgm:pt>
    <dgm:pt modelId="{254DA071-2352-4753-9B5E-682173C53A6B}" type="pres">
      <dgm:prSet presAssocID="{62BC9923-B833-4F74-9C80-0A8F2A9B5AF8}" presName="rect1" presStyleLbl="trAlignAcc1" presStyleIdx="0" presStyleCnt="2">
        <dgm:presLayoutVars>
          <dgm:bulletEnabled val="1"/>
        </dgm:presLayoutVars>
      </dgm:prSet>
      <dgm:spPr/>
      <dgm:t>
        <a:bodyPr/>
        <a:lstStyle/>
        <a:p>
          <a:endParaRPr lang="es-MX"/>
        </a:p>
      </dgm:t>
    </dgm:pt>
    <dgm:pt modelId="{49FAF793-DF2F-4C29-AA9D-A2FAF8A8BE0E}" type="pres">
      <dgm:prSet presAssocID="{62BC9923-B833-4F74-9C80-0A8F2A9B5AF8}"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6B3A8FC6-0471-4947-9AB0-08A1250FAD94}" type="pres">
      <dgm:prSet presAssocID="{B9113E12-3D5C-45CB-83E8-8927C8DE4A46}" presName="sibTrans" presStyleCnt="0"/>
      <dgm:spPr/>
    </dgm:pt>
    <dgm:pt modelId="{CA6397F0-9B0E-4573-9039-774D1BD14CA1}" type="pres">
      <dgm:prSet presAssocID="{4DEC8B32-806B-4A26-9E7F-01F0B0283CA6}" presName="composite" presStyleCnt="0"/>
      <dgm:spPr/>
    </dgm:pt>
    <dgm:pt modelId="{6276412D-13F5-4B44-9830-C3123C985176}" type="pres">
      <dgm:prSet presAssocID="{4DEC8B32-806B-4A26-9E7F-01F0B0283CA6}" presName="rect1" presStyleLbl="trAlignAcc1" presStyleIdx="1" presStyleCnt="2">
        <dgm:presLayoutVars>
          <dgm:bulletEnabled val="1"/>
        </dgm:presLayoutVars>
      </dgm:prSet>
      <dgm:spPr/>
      <dgm:t>
        <a:bodyPr/>
        <a:lstStyle/>
        <a:p>
          <a:endParaRPr lang="es-MX"/>
        </a:p>
      </dgm:t>
    </dgm:pt>
    <dgm:pt modelId="{59374C88-CD92-4435-A932-F7827CE1A334}" type="pres">
      <dgm:prSet presAssocID="{4DEC8B32-806B-4A26-9E7F-01F0B0283CA6}" presName="rect2"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2000" r="-52000"/>
          </a:stretch>
        </a:blipFill>
      </dgm:spPr>
    </dgm:pt>
  </dgm:ptLst>
  <dgm:cxnLst>
    <dgm:cxn modelId="{3A7C3D6D-6C44-476D-A14E-7120958B3B7E}" type="presOf" srcId="{874F0356-A0CE-4CA5-9AAA-AAAC32042855}" destId="{9928FE4C-9C67-4B3A-91BA-78AE17BDF79F}" srcOrd="0" destOrd="0" presId="urn:microsoft.com/office/officeart/2008/layout/PictureStrips"/>
    <dgm:cxn modelId="{9FFB4D64-FA0C-4273-9B75-CF939B64F3DF}" type="presOf" srcId="{62BC9923-B833-4F74-9C80-0A8F2A9B5AF8}" destId="{254DA071-2352-4753-9B5E-682173C53A6B}" srcOrd="0" destOrd="0" presId="urn:microsoft.com/office/officeart/2008/layout/PictureStrips"/>
    <dgm:cxn modelId="{7D8C26ED-CAF4-475E-97DF-18428462C42E}" srcId="{874F0356-A0CE-4CA5-9AAA-AAAC32042855}" destId="{4DEC8B32-806B-4A26-9E7F-01F0B0283CA6}" srcOrd="1" destOrd="0" parTransId="{479648DC-B8FE-4B17-9163-D977F5E9AE07}" sibTransId="{0DB00089-D5E2-41C8-BB72-4F40DA4CD4B8}"/>
    <dgm:cxn modelId="{7E275FA2-4A8B-44CB-806C-04968BC0EDBA}" type="presOf" srcId="{4DEC8B32-806B-4A26-9E7F-01F0B0283CA6}" destId="{6276412D-13F5-4B44-9830-C3123C985176}" srcOrd="0" destOrd="0" presId="urn:microsoft.com/office/officeart/2008/layout/PictureStrips"/>
    <dgm:cxn modelId="{26A9EA29-E9B9-42FC-BCD1-2B4A353E86C6}" srcId="{874F0356-A0CE-4CA5-9AAA-AAAC32042855}" destId="{62BC9923-B833-4F74-9C80-0A8F2A9B5AF8}" srcOrd="0" destOrd="0" parTransId="{EFAD53E3-F611-450A-B135-0004015F44E1}" sibTransId="{B9113E12-3D5C-45CB-83E8-8927C8DE4A46}"/>
    <dgm:cxn modelId="{D64EE7D0-06D3-4D7F-97BC-315EC8CAEA89}" type="presParOf" srcId="{9928FE4C-9C67-4B3A-91BA-78AE17BDF79F}" destId="{964D0C17-12AA-45E2-9F02-8F8C1C22433A}" srcOrd="0" destOrd="0" presId="urn:microsoft.com/office/officeart/2008/layout/PictureStrips"/>
    <dgm:cxn modelId="{A407358C-FB50-44B5-BE94-87A50780A6D0}" type="presParOf" srcId="{964D0C17-12AA-45E2-9F02-8F8C1C22433A}" destId="{254DA071-2352-4753-9B5E-682173C53A6B}" srcOrd="0" destOrd="0" presId="urn:microsoft.com/office/officeart/2008/layout/PictureStrips"/>
    <dgm:cxn modelId="{D2AA2525-E219-4DED-BF54-0B3E4E044928}" type="presParOf" srcId="{964D0C17-12AA-45E2-9F02-8F8C1C22433A}" destId="{49FAF793-DF2F-4C29-AA9D-A2FAF8A8BE0E}" srcOrd="1" destOrd="0" presId="urn:microsoft.com/office/officeart/2008/layout/PictureStrips"/>
    <dgm:cxn modelId="{7D40B88B-DA64-41F5-AB2B-C6B5C63B0664}" type="presParOf" srcId="{9928FE4C-9C67-4B3A-91BA-78AE17BDF79F}" destId="{6B3A8FC6-0471-4947-9AB0-08A1250FAD94}" srcOrd="1" destOrd="0" presId="urn:microsoft.com/office/officeart/2008/layout/PictureStrips"/>
    <dgm:cxn modelId="{DF50AF03-73D1-401B-9A80-FB500D87E8F6}" type="presParOf" srcId="{9928FE4C-9C67-4B3A-91BA-78AE17BDF79F}" destId="{CA6397F0-9B0E-4573-9039-774D1BD14CA1}" srcOrd="2" destOrd="0" presId="urn:microsoft.com/office/officeart/2008/layout/PictureStrips"/>
    <dgm:cxn modelId="{88834E12-D064-4C33-9CC1-5DC1330AA134}" type="presParOf" srcId="{CA6397F0-9B0E-4573-9039-774D1BD14CA1}" destId="{6276412D-13F5-4B44-9830-C3123C985176}" srcOrd="0" destOrd="0" presId="urn:microsoft.com/office/officeart/2008/layout/PictureStrips"/>
    <dgm:cxn modelId="{F2409011-46F7-47C6-94D8-3E5B4A59D966}" type="presParOf" srcId="{CA6397F0-9B0E-4573-9039-774D1BD14CA1}" destId="{59374C88-CD92-4435-A932-F7827CE1A33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C83F8C-DFC0-4BFF-B2B9-8F0CAD33C3E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E7139DC9-DB12-4169-9F58-F655B9B3214F}">
      <dgm:prSet phldrT="[Texto]"/>
      <dgm:spPr>
        <a:solidFill>
          <a:schemeClr val="bg1">
            <a:lumMod val="75000"/>
          </a:schemeClr>
        </a:solidFill>
      </dgm:spPr>
      <dgm:t>
        <a:bodyPr/>
        <a:lstStyle/>
        <a:p>
          <a:r>
            <a:rPr lang="es-MX" dirty="0" smtClean="0">
              <a:latin typeface="Arial Narrow" panose="020B0606020202030204" pitchFamily="34" charset="0"/>
            </a:rPr>
            <a:t>Cobertura</a:t>
          </a:r>
          <a:endParaRPr lang="es-MX" dirty="0">
            <a:latin typeface="Arial Narrow" panose="020B0606020202030204" pitchFamily="34" charset="0"/>
          </a:endParaRPr>
        </a:p>
      </dgm:t>
    </dgm:pt>
    <dgm:pt modelId="{39A8E08F-2D74-4534-B29D-4CDC9972035B}" type="parTrans" cxnId="{2FD231B5-9E7D-4E0D-A265-8E4546813359}">
      <dgm:prSet/>
      <dgm:spPr/>
      <dgm:t>
        <a:bodyPr/>
        <a:lstStyle/>
        <a:p>
          <a:endParaRPr lang="es-MX">
            <a:latin typeface="Arial Narrow" panose="020B0606020202030204" pitchFamily="34" charset="0"/>
          </a:endParaRPr>
        </a:p>
      </dgm:t>
    </dgm:pt>
    <dgm:pt modelId="{183B705C-EBF3-4B56-833A-F9CF69FA8786}" type="sibTrans" cxnId="{2FD231B5-9E7D-4E0D-A265-8E4546813359}">
      <dgm:prSet/>
      <dgm:spPr/>
      <dgm:t>
        <a:bodyPr/>
        <a:lstStyle/>
        <a:p>
          <a:endParaRPr lang="es-MX">
            <a:latin typeface="Arial Narrow" panose="020B0606020202030204" pitchFamily="34" charset="0"/>
          </a:endParaRPr>
        </a:p>
      </dgm:t>
    </dgm:pt>
    <dgm:pt modelId="{19BDB957-DA6A-46B6-9A1D-CB069271CB8F}">
      <dgm:prSet phldrT="[Texto]"/>
      <dgm:spPr>
        <a:solidFill>
          <a:srgbClr val="C00000"/>
        </a:solidFill>
      </dgm:spPr>
      <dgm:t>
        <a:bodyPr/>
        <a:lstStyle/>
        <a:p>
          <a:r>
            <a:rPr lang="es-MX" dirty="0" smtClean="0">
              <a:latin typeface="Arial Narrow" panose="020B0606020202030204" pitchFamily="34" charset="0"/>
            </a:rPr>
            <a:t>Se expresa en términos geográficos, en términos de universo o de una demanda a cubrir</a:t>
          </a:r>
          <a:endParaRPr lang="es-MX" dirty="0">
            <a:latin typeface="Arial Narrow" panose="020B0606020202030204" pitchFamily="34" charset="0"/>
          </a:endParaRPr>
        </a:p>
      </dgm:t>
    </dgm:pt>
    <dgm:pt modelId="{9E0D1FEF-0088-4E99-863D-81EA3F7EE836}" type="parTrans" cxnId="{9ACD1D03-1A6C-4B5F-BB1A-D77914DA5366}">
      <dgm:prSet/>
      <dgm:spPr/>
      <dgm:t>
        <a:bodyPr/>
        <a:lstStyle/>
        <a:p>
          <a:endParaRPr lang="es-MX">
            <a:latin typeface="Arial Narrow" panose="020B0606020202030204" pitchFamily="34" charset="0"/>
          </a:endParaRPr>
        </a:p>
      </dgm:t>
    </dgm:pt>
    <dgm:pt modelId="{E637D87E-4894-423C-8AAF-38310BA45839}" type="sibTrans" cxnId="{9ACD1D03-1A6C-4B5F-BB1A-D77914DA5366}">
      <dgm:prSet/>
      <dgm:spPr/>
      <dgm:t>
        <a:bodyPr/>
        <a:lstStyle/>
        <a:p>
          <a:endParaRPr lang="es-MX">
            <a:latin typeface="Arial Narrow" panose="020B0606020202030204" pitchFamily="34" charset="0"/>
          </a:endParaRPr>
        </a:p>
      </dgm:t>
    </dgm:pt>
    <dgm:pt modelId="{4B47FB21-5C76-42DB-A8C1-81D74F78D266}">
      <dgm:prSet phldrT="[Texto]" custT="1"/>
      <dgm:spPr>
        <a:solidFill>
          <a:schemeClr val="bg1">
            <a:lumMod val="75000"/>
          </a:schemeClr>
        </a:solidFill>
      </dgm:spPr>
      <dgm:t>
        <a:bodyPr/>
        <a:lstStyle/>
        <a:p>
          <a:r>
            <a:rPr lang="es-MX" sz="2400" dirty="0" smtClean="0">
              <a:latin typeface="Arial Narrow" panose="020B0606020202030204" pitchFamily="34" charset="0"/>
            </a:rPr>
            <a:t>Capacidad para cubrir la demanda actual</a:t>
          </a:r>
          <a:endParaRPr lang="es-MX" sz="2400" dirty="0">
            <a:latin typeface="Arial Narrow" panose="020B0606020202030204" pitchFamily="34" charset="0"/>
          </a:endParaRPr>
        </a:p>
      </dgm:t>
    </dgm:pt>
    <dgm:pt modelId="{1FC55EF2-2C50-4D01-8278-A1AB4912ED9F}" type="parTrans" cxnId="{58B19F57-2987-4F9A-BE59-D6928CEC4931}">
      <dgm:prSet/>
      <dgm:spPr/>
      <dgm:t>
        <a:bodyPr/>
        <a:lstStyle/>
        <a:p>
          <a:endParaRPr lang="es-MX">
            <a:latin typeface="Arial Narrow" panose="020B0606020202030204" pitchFamily="34" charset="0"/>
          </a:endParaRPr>
        </a:p>
      </dgm:t>
    </dgm:pt>
    <dgm:pt modelId="{971A60EC-7627-4611-9581-6F956F08AD25}" type="sibTrans" cxnId="{58B19F57-2987-4F9A-BE59-D6928CEC4931}">
      <dgm:prSet/>
      <dgm:spPr/>
      <dgm:t>
        <a:bodyPr/>
        <a:lstStyle/>
        <a:p>
          <a:endParaRPr lang="es-MX">
            <a:latin typeface="Arial Narrow" panose="020B0606020202030204" pitchFamily="34" charset="0"/>
          </a:endParaRPr>
        </a:p>
      </dgm:t>
    </dgm:pt>
    <dgm:pt modelId="{0F42D3B1-6FED-47A2-9170-EA08E22E5A45}">
      <dgm:prSet phldrT="[Texto]"/>
      <dgm:spPr>
        <a:solidFill>
          <a:srgbClr val="C00000"/>
        </a:solidFill>
      </dgm:spPr>
      <dgm:t>
        <a:bodyPr/>
        <a:lstStyle/>
        <a:p>
          <a:r>
            <a:rPr lang="es-MX" dirty="0" smtClean="0">
              <a:latin typeface="Arial Narrow" panose="020B0606020202030204" pitchFamily="34" charset="0"/>
            </a:rPr>
            <a:t>Demanda real  satisfecha en tiempo y calidad apropiada</a:t>
          </a:r>
          <a:endParaRPr lang="es-MX" dirty="0">
            <a:latin typeface="Arial Narrow" panose="020B0606020202030204" pitchFamily="34" charset="0"/>
          </a:endParaRPr>
        </a:p>
      </dgm:t>
    </dgm:pt>
    <dgm:pt modelId="{85EB93ED-0839-4ECA-9C5B-D23158E7025D}" type="parTrans" cxnId="{8D87C79F-B419-4F41-AEE7-CBAA77380EDC}">
      <dgm:prSet/>
      <dgm:spPr/>
      <dgm:t>
        <a:bodyPr/>
        <a:lstStyle/>
        <a:p>
          <a:endParaRPr lang="es-MX">
            <a:latin typeface="Arial Narrow" panose="020B0606020202030204" pitchFamily="34" charset="0"/>
          </a:endParaRPr>
        </a:p>
      </dgm:t>
    </dgm:pt>
    <dgm:pt modelId="{84E71F7B-C3CC-4467-9E7A-AF84A4DE5022}" type="sibTrans" cxnId="{8D87C79F-B419-4F41-AEE7-CBAA77380EDC}">
      <dgm:prSet/>
      <dgm:spPr/>
      <dgm:t>
        <a:bodyPr/>
        <a:lstStyle/>
        <a:p>
          <a:endParaRPr lang="es-MX">
            <a:latin typeface="Arial Narrow" panose="020B0606020202030204" pitchFamily="34" charset="0"/>
          </a:endParaRPr>
        </a:p>
      </dgm:t>
    </dgm:pt>
    <dgm:pt modelId="{BA621FFB-0B79-41FC-987D-393ECED62D76}">
      <dgm:prSet phldrT="[Texto]"/>
      <dgm:spPr>
        <a:solidFill>
          <a:schemeClr val="bg1">
            <a:lumMod val="75000"/>
          </a:schemeClr>
        </a:solidFill>
      </dgm:spPr>
      <dgm:t>
        <a:bodyPr/>
        <a:lstStyle/>
        <a:p>
          <a:r>
            <a:rPr lang="es-MX" dirty="0" smtClean="0">
              <a:latin typeface="Arial Narrow" panose="020B0606020202030204" pitchFamily="34" charset="0"/>
            </a:rPr>
            <a:t>Resultado final</a:t>
          </a:r>
          <a:endParaRPr lang="es-MX" dirty="0">
            <a:latin typeface="Arial Narrow" panose="020B0606020202030204" pitchFamily="34" charset="0"/>
          </a:endParaRPr>
        </a:p>
      </dgm:t>
    </dgm:pt>
    <dgm:pt modelId="{DF87BAF1-1887-41AF-B41B-1337EAE0700F}" type="parTrans" cxnId="{2FD58A4F-85B6-4743-8726-D4A403A546FD}">
      <dgm:prSet/>
      <dgm:spPr/>
      <dgm:t>
        <a:bodyPr/>
        <a:lstStyle/>
        <a:p>
          <a:endParaRPr lang="es-MX">
            <a:latin typeface="Arial Narrow" panose="020B0606020202030204" pitchFamily="34" charset="0"/>
          </a:endParaRPr>
        </a:p>
      </dgm:t>
    </dgm:pt>
    <dgm:pt modelId="{1C9C5969-D973-4A5B-AB9A-84B8A238AC47}" type="sibTrans" cxnId="{2FD58A4F-85B6-4743-8726-D4A403A546FD}">
      <dgm:prSet/>
      <dgm:spPr/>
      <dgm:t>
        <a:bodyPr/>
        <a:lstStyle/>
        <a:p>
          <a:endParaRPr lang="es-MX">
            <a:latin typeface="Arial Narrow" panose="020B0606020202030204" pitchFamily="34" charset="0"/>
          </a:endParaRPr>
        </a:p>
      </dgm:t>
    </dgm:pt>
    <dgm:pt modelId="{A31EF8C3-416B-456D-BB78-909BE04FA296}">
      <dgm:prSet phldrT="[Texto]"/>
      <dgm:spPr>
        <a:solidFill>
          <a:srgbClr val="C00000"/>
        </a:solidFill>
      </dgm:spPr>
      <dgm:t>
        <a:bodyPr/>
        <a:lstStyle/>
        <a:p>
          <a:r>
            <a:rPr lang="es-MX" dirty="0" smtClean="0">
              <a:latin typeface="Arial Narrow" panose="020B0606020202030204" pitchFamily="34" charset="0"/>
            </a:rPr>
            <a:t>Contribución del conjunto de la intervención gubernamental en la realidad</a:t>
          </a:r>
          <a:endParaRPr lang="es-MX" dirty="0">
            <a:latin typeface="Arial Narrow" panose="020B0606020202030204" pitchFamily="34" charset="0"/>
          </a:endParaRPr>
        </a:p>
      </dgm:t>
    </dgm:pt>
    <dgm:pt modelId="{D819A20E-D3C6-4829-9D60-1F5C8AC98B0E}" type="parTrans" cxnId="{52E45BDB-02EA-4C63-9AF9-2DF831662BE8}">
      <dgm:prSet/>
      <dgm:spPr/>
      <dgm:t>
        <a:bodyPr/>
        <a:lstStyle/>
        <a:p>
          <a:endParaRPr lang="es-MX">
            <a:latin typeface="Arial Narrow" panose="020B0606020202030204" pitchFamily="34" charset="0"/>
          </a:endParaRPr>
        </a:p>
      </dgm:t>
    </dgm:pt>
    <dgm:pt modelId="{1563E944-B882-4D00-B581-6C7594A64C4A}" type="sibTrans" cxnId="{52E45BDB-02EA-4C63-9AF9-2DF831662BE8}">
      <dgm:prSet/>
      <dgm:spPr/>
      <dgm:t>
        <a:bodyPr/>
        <a:lstStyle/>
        <a:p>
          <a:endParaRPr lang="es-MX">
            <a:latin typeface="Arial Narrow" panose="020B0606020202030204" pitchFamily="34" charset="0"/>
          </a:endParaRPr>
        </a:p>
      </dgm:t>
    </dgm:pt>
    <dgm:pt modelId="{1991F5A9-B826-4D8B-AC3C-A64DD9FA6658}">
      <dgm:prSet/>
      <dgm:spPr>
        <a:solidFill>
          <a:schemeClr val="bg1">
            <a:lumMod val="75000"/>
          </a:schemeClr>
        </a:solidFill>
      </dgm:spPr>
      <dgm:t>
        <a:bodyPr/>
        <a:lstStyle/>
        <a:p>
          <a:r>
            <a:rPr lang="es-MX" dirty="0" smtClean="0">
              <a:latin typeface="Arial Narrow" panose="020B0606020202030204" pitchFamily="34" charset="0"/>
            </a:rPr>
            <a:t>Focalización</a:t>
          </a:r>
          <a:endParaRPr lang="es-MX" dirty="0">
            <a:latin typeface="Arial Narrow" panose="020B0606020202030204" pitchFamily="34" charset="0"/>
          </a:endParaRPr>
        </a:p>
      </dgm:t>
    </dgm:pt>
    <dgm:pt modelId="{68AC9D01-C2E1-47AA-ACC0-809789983A6B}" type="parTrans" cxnId="{879A292A-E44D-4348-8C09-B76193FEDD09}">
      <dgm:prSet/>
      <dgm:spPr/>
      <dgm:t>
        <a:bodyPr/>
        <a:lstStyle/>
        <a:p>
          <a:endParaRPr lang="es-MX">
            <a:latin typeface="Arial Narrow" panose="020B0606020202030204" pitchFamily="34" charset="0"/>
          </a:endParaRPr>
        </a:p>
      </dgm:t>
    </dgm:pt>
    <dgm:pt modelId="{4F3145C8-3D78-45F7-91FD-6C09C97148D3}" type="sibTrans" cxnId="{879A292A-E44D-4348-8C09-B76193FEDD09}">
      <dgm:prSet/>
      <dgm:spPr/>
      <dgm:t>
        <a:bodyPr/>
        <a:lstStyle/>
        <a:p>
          <a:endParaRPr lang="es-MX">
            <a:latin typeface="Arial Narrow" panose="020B0606020202030204" pitchFamily="34" charset="0"/>
          </a:endParaRPr>
        </a:p>
      </dgm:t>
    </dgm:pt>
    <dgm:pt modelId="{3D72E2BE-73F0-4B36-9455-6C4AFBF11B8C}" type="pres">
      <dgm:prSet presAssocID="{96C83F8C-DFC0-4BFF-B2B9-8F0CAD33C3E2}" presName="theList" presStyleCnt="0">
        <dgm:presLayoutVars>
          <dgm:dir/>
          <dgm:animLvl val="lvl"/>
          <dgm:resizeHandles val="exact"/>
        </dgm:presLayoutVars>
      </dgm:prSet>
      <dgm:spPr/>
      <dgm:t>
        <a:bodyPr/>
        <a:lstStyle/>
        <a:p>
          <a:endParaRPr lang="es-MX"/>
        </a:p>
      </dgm:t>
    </dgm:pt>
    <dgm:pt modelId="{7B926B2E-6B68-4A3D-A3B6-B0A035668B23}" type="pres">
      <dgm:prSet presAssocID="{E7139DC9-DB12-4169-9F58-F655B9B3214F}" presName="compNode" presStyleCnt="0"/>
      <dgm:spPr/>
    </dgm:pt>
    <dgm:pt modelId="{5C31E4E8-6C22-47B2-ADFB-DE3F38E80DC8}" type="pres">
      <dgm:prSet presAssocID="{E7139DC9-DB12-4169-9F58-F655B9B3214F}" presName="aNode" presStyleLbl="bgShp" presStyleIdx="0" presStyleCnt="4"/>
      <dgm:spPr/>
      <dgm:t>
        <a:bodyPr/>
        <a:lstStyle/>
        <a:p>
          <a:endParaRPr lang="es-MX"/>
        </a:p>
      </dgm:t>
    </dgm:pt>
    <dgm:pt modelId="{6F314EB9-016D-4EE6-B752-1CE109D25948}" type="pres">
      <dgm:prSet presAssocID="{E7139DC9-DB12-4169-9F58-F655B9B3214F}" presName="textNode" presStyleLbl="bgShp" presStyleIdx="0" presStyleCnt="4"/>
      <dgm:spPr/>
      <dgm:t>
        <a:bodyPr/>
        <a:lstStyle/>
        <a:p>
          <a:endParaRPr lang="es-MX"/>
        </a:p>
      </dgm:t>
    </dgm:pt>
    <dgm:pt modelId="{83503B3F-AEDC-496D-9E19-B36C4193029C}" type="pres">
      <dgm:prSet presAssocID="{E7139DC9-DB12-4169-9F58-F655B9B3214F}" presName="compChildNode" presStyleCnt="0"/>
      <dgm:spPr/>
    </dgm:pt>
    <dgm:pt modelId="{1FAF3FE9-88AC-4021-A5ED-7BE904C92CCB}" type="pres">
      <dgm:prSet presAssocID="{E7139DC9-DB12-4169-9F58-F655B9B3214F}" presName="theInnerList" presStyleCnt="0"/>
      <dgm:spPr/>
    </dgm:pt>
    <dgm:pt modelId="{3A647E71-1A8F-4FD3-9C84-E03E16995541}" type="pres">
      <dgm:prSet presAssocID="{19BDB957-DA6A-46B6-9A1D-CB069271CB8F}" presName="childNode" presStyleLbl="node1" presStyleIdx="0" presStyleCnt="3">
        <dgm:presLayoutVars>
          <dgm:bulletEnabled val="1"/>
        </dgm:presLayoutVars>
      </dgm:prSet>
      <dgm:spPr/>
      <dgm:t>
        <a:bodyPr/>
        <a:lstStyle/>
        <a:p>
          <a:endParaRPr lang="es-MX"/>
        </a:p>
      </dgm:t>
    </dgm:pt>
    <dgm:pt modelId="{20E2C58B-00C5-46A5-9BF7-69D3889C921F}" type="pres">
      <dgm:prSet presAssocID="{E7139DC9-DB12-4169-9F58-F655B9B3214F}" presName="aSpace" presStyleCnt="0"/>
      <dgm:spPr/>
    </dgm:pt>
    <dgm:pt modelId="{39B7D49A-939B-40D9-8182-80ABB6302FDF}" type="pres">
      <dgm:prSet presAssocID="{1991F5A9-B826-4D8B-AC3C-A64DD9FA6658}" presName="compNode" presStyleCnt="0"/>
      <dgm:spPr/>
    </dgm:pt>
    <dgm:pt modelId="{135344B2-39A0-461B-B890-E43C2D1DC77A}" type="pres">
      <dgm:prSet presAssocID="{1991F5A9-B826-4D8B-AC3C-A64DD9FA6658}" presName="aNode" presStyleLbl="bgShp" presStyleIdx="1" presStyleCnt="4" custLinFactNeighborY="1766"/>
      <dgm:spPr/>
      <dgm:t>
        <a:bodyPr/>
        <a:lstStyle/>
        <a:p>
          <a:endParaRPr lang="es-MX"/>
        </a:p>
      </dgm:t>
    </dgm:pt>
    <dgm:pt modelId="{6FDF487A-9309-4221-A1E9-0BC8C9436704}" type="pres">
      <dgm:prSet presAssocID="{1991F5A9-B826-4D8B-AC3C-A64DD9FA6658}" presName="textNode" presStyleLbl="bgShp" presStyleIdx="1" presStyleCnt="4"/>
      <dgm:spPr/>
      <dgm:t>
        <a:bodyPr/>
        <a:lstStyle/>
        <a:p>
          <a:endParaRPr lang="es-MX"/>
        </a:p>
      </dgm:t>
    </dgm:pt>
    <dgm:pt modelId="{7E8D9E4A-2406-4280-A4A4-8481980912A4}" type="pres">
      <dgm:prSet presAssocID="{1991F5A9-B826-4D8B-AC3C-A64DD9FA6658}" presName="compChildNode" presStyleCnt="0"/>
      <dgm:spPr/>
    </dgm:pt>
    <dgm:pt modelId="{44835C41-C59D-4CC6-82B9-495B88F23AD3}" type="pres">
      <dgm:prSet presAssocID="{1991F5A9-B826-4D8B-AC3C-A64DD9FA6658}" presName="theInnerList" presStyleCnt="0"/>
      <dgm:spPr/>
    </dgm:pt>
    <dgm:pt modelId="{FD80FE50-31DB-41CB-B7FB-D7058CD7D04D}" type="pres">
      <dgm:prSet presAssocID="{1991F5A9-B826-4D8B-AC3C-A64DD9FA6658}" presName="aSpace" presStyleCnt="0"/>
      <dgm:spPr/>
    </dgm:pt>
    <dgm:pt modelId="{31607033-7F2A-4A60-A0FC-2AAD5C72AD25}" type="pres">
      <dgm:prSet presAssocID="{4B47FB21-5C76-42DB-A8C1-81D74F78D266}" presName="compNode" presStyleCnt="0"/>
      <dgm:spPr/>
    </dgm:pt>
    <dgm:pt modelId="{56622F3E-0F44-443C-83C5-F114C61AD134}" type="pres">
      <dgm:prSet presAssocID="{4B47FB21-5C76-42DB-A8C1-81D74F78D266}" presName="aNode" presStyleLbl="bgShp" presStyleIdx="2" presStyleCnt="4"/>
      <dgm:spPr/>
      <dgm:t>
        <a:bodyPr/>
        <a:lstStyle/>
        <a:p>
          <a:endParaRPr lang="es-MX"/>
        </a:p>
      </dgm:t>
    </dgm:pt>
    <dgm:pt modelId="{B83062E1-F596-43E1-9A93-BF2AD6DDA66F}" type="pres">
      <dgm:prSet presAssocID="{4B47FB21-5C76-42DB-A8C1-81D74F78D266}" presName="textNode" presStyleLbl="bgShp" presStyleIdx="2" presStyleCnt="4"/>
      <dgm:spPr/>
      <dgm:t>
        <a:bodyPr/>
        <a:lstStyle/>
        <a:p>
          <a:endParaRPr lang="es-MX"/>
        </a:p>
      </dgm:t>
    </dgm:pt>
    <dgm:pt modelId="{4A6838F4-BFF1-4A8D-9CF4-FCC92852DCC0}" type="pres">
      <dgm:prSet presAssocID="{4B47FB21-5C76-42DB-A8C1-81D74F78D266}" presName="compChildNode" presStyleCnt="0"/>
      <dgm:spPr/>
    </dgm:pt>
    <dgm:pt modelId="{34474C91-A324-4B12-BCD7-EB0B01193B64}" type="pres">
      <dgm:prSet presAssocID="{4B47FB21-5C76-42DB-A8C1-81D74F78D266}" presName="theInnerList" presStyleCnt="0"/>
      <dgm:spPr/>
    </dgm:pt>
    <dgm:pt modelId="{F632BE61-0CCD-44EB-BC99-554E40B38C2F}" type="pres">
      <dgm:prSet presAssocID="{0F42D3B1-6FED-47A2-9170-EA08E22E5A45}" presName="childNode" presStyleLbl="node1" presStyleIdx="1" presStyleCnt="3">
        <dgm:presLayoutVars>
          <dgm:bulletEnabled val="1"/>
        </dgm:presLayoutVars>
      </dgm:prSet>
      <dgm:spPr/>
      <dgm:t>
        <a:bodyPr/>
        <a:lstStyle/>
        <a:p>
          <a:endParaRPr lang="es-MX"/>
        </a:p>
      </dgm:t>
    </dgm:pt>
    <dgm:pt modelId="{1BB879E2-37B8-4DD7-9735-974A803E908D}" type="pres">
      <dgm:prSet presAssocID="{4B47FB21-5C76-42DB-A8C1-81D74F78D266}" presName="aSpace" presStyleCnt="0"/>
      <dgm:spPr/>
    </dgm:pt>
    <dgm:pt modelId="{799F6B30-4EDC-4FE0-AB89-6F31AD708E9A}" type="pres">
      <dgm:prSet presAssocID="{BA621FFB-0B79-41FC-987D-393ECED62D76}" presName="compNode" presStyleCnt="0"/>
      <dgm:spPr/>
    </dgm:pt>
    <dgm:pt modelId="{6355E86F-7C2D-4075-9F8B-CFFAB4ABE1F8}" type="pres">
      <dgm:prSet presAssocID="{BA621FFB-0B79-41FC-987D-393ECED62D76}" presName="aNode" presStyleLbl="bgShp" presStyleIdx="3" presStyleCnt="4"/>
      <dgm:spPr/>
      <dgm:t>
        <a:bodyPr/>
        <a:lstStyle/>
        <a:p>
          <a:endParaRPr lang="es-MX"/>
        </a:p>
      </dgm:t>
    </dgm:pt>
    <dgm:pt modelId="{6FF0D5AB-B2D9-4AFD-9509-482F458A6EB2}" type="pres">
      <dgm:prSet presAssocID="{BA621FFB-0B79-41FC-987D-393ECED62D76}" presName="textNode" presStyleLbl="bgShp" presStyleIdx="3" presStyleCnt="4"/>
      <dgm:spPr/>
      <dgm:t>
        <a:bodyPr/>
        <a:lstStyle/>
        <a:p>
          <a:endParaRPr lang="es-MX"/>
        </a:p>
      </dgm:t>
    </dgm:pt>
    <dgm:pt modelId="{CD27A0E2-B46D-408D-BB6E-3702288DAF6D}" type="pres">
      <dgm:prSet presAssocID="{BA621FFB-0B79-41FC-987D-393ECED62D76}" presName="compChildNode" presStyleCnt="0"/>
      <dgm:spPr/>
    </dgm:pt>
    <dgm:pt modelId="{061CE97E-199D-44DC-8A72-3DC3EFB7D2CA}" type="pres">
      <dgm:prSet presAssocID="{BA621FFB-0B79-41FC-987D-393ECED62D76}" presName="theInnerList" presStyleCnt="0"/>
      <dgm:spPr/>
    </dgm:pt>
    <dgm:pt modelId="{29F02C2F-A8CB-4004-8572-430EFE04399E}" type="pres">
      <dgm:prSet presAssocID="{A31EF8C3-416B-456D-BB78-909BE04FA296}" presName="childNode" presStyleLbl="node1" presStyleIdx="2" presStyleCnt="3">
        <dgm:presLayoutVars>
          <dgm:bulletEnabled val="1"/>
        </dgm:presLayoutVars>
      </dgm:prSet>
      <dgm:spPr/>
      <dgm:t>
        <a:bodyPr/>
        <a:lstStyle/>
        <a:p>
          <a:endParaRPr lang="es-MX"/>
        </a:p>
      </dgm:t>
    </dgm:pt>
  </dgm:ptLst>
  <dgm:cxnLst>
    <dgm:cxn modelId="{52E45BDB-02EA-4C63-9AF9-2DF831662BE8}" srcId="{BA621FFB-0B79-41FC-987D-393ECED62D76}" destId="{A31EF8C3-416B-456D-BB78-909BE04FA296}" srcOrd="0" destOrd="0" parTransId="{D819A20E-D3C6-4829-9D60-1F5C8AC98B0E}" sibTransId="{1563E944-B882-4D00-B581-6C7594A64C4A}"/>
    <dgm:cxn modelId="{FA6E86C5-0A7F-4842-85BD-AF7620A210EF}" type="presOf" srcId="{4B47FB21-5C76-42DB-A8C1-81D74F78D266}" destId="{56622F3E-0F44-443C-83C5-F114C61AD134}" srcOrd="0" destOrd="0" presId="urn:microsoft.com/office/officeart/2005/8/layout/lProcess2"/>
    <dgm:cxn modelId="{2C4A582F-CCAD-47BE-8A37-43E6EECD5B3C}" type="presOf" srcId="{E7139DC9-DB12-4169-9F58-F655B9B3214F}" destId="{5C31E4E8-6C22-47B2-ADFB-DE3F38E80DC8}" srcOrd="0" destOrd="0" presId="urn:microsoft.com/office/officeart/2005/8/layout/lProcess2"/>
    <dgm:cxn modelId="{2FD58A4F-85B6-4743-8726-D4A403A546FD}" srcId="{96C83F8C-DFC0-4BFF-B2B9-8F0CAD33C3E2}" destId="{BA621FFB-0B79-41FC-987D-393ECED62D76}" srcOrd="3" destOrd="0" parTransId="{DF87BAF1-1887-41AF-B41B-1337EAE0700F}" sibTransId="{1C9C5969-D973-4A5B-AB9A-84B8A238AC47}"/>
    <dgm:cxn modelId="{879A292A-E44D-4348-8C09-B76193FEDD09}" srcId="{96C83F8C-DFC0-4BFF-B2B9-8F0CAD33C3E2}" destId="{1991F5A9-B826-4D8B-AC3C-A64DD9FA6658}" srcOrd="1" destOrd="0" parTransId="{68AC9D01-C2E1-47AA-ACC0-809789983A6B}" sibTransId="{4F3145C8-3D78-45F7-91FD-6C09C97148D3}"/>
    <dgm:cxn modelId="{2FD231B5-9E7D-4E0D-A265-8E4546813359}" srcId="{96C83F8C-DFC0-4BFF-B2B9-8F0CAD33C3E2}" destId="{E7139DC9-DB12-4169-9F58-F655B9B3214F}" srcOrd="0" destOrd="0" parTransId="{39A8E08F-2D74-4534-B29D-4CDC9972035B}" sibTransId="{183B705C-EBF3-4B56-833A-F9CF69FA8786}"/>
    <dgm:cxn modelId="{1CD7C701-DCBA-4F9F-964F-D6FF2ED00958}" type="presOf" srcId="{BA621FFB-0B79-41FC-987D-393ECED62D76}" destId="{6FF0D5AB-B2D9-4AFD-9509-482F458A6EB2}" srcOrd="1" destOrd="0" presId="urn:microsoft.com/office/officeart/2005/8/layout/lProcess2"/>
    <dgm:cxn modelId="{87CC5096-359D-4F57-85E4-37426E0C5307}" type="presOf" srcId="{BA621FFB-0B79-41FC-987D-393ECED62D76}" destId="{6355E86F-7C2D-4075-9F8B-CFFAB4ABE1F8}" srcOrd="0" destOrd="0" presId="urn:microsoft.com/office/officeart/2005/8/layout/lProcess2"/>
    <dgm:cxn modelId="{962A3B48-88D9-464A-A552-C4D83FE541E5}" type="presOf" srcId="{19BDB957-DA6A-46B6-9A1D-CB069271CB8F}" destId="{3A647E71-1A8F-4FD3-9C84-E03E16995541}" srcOrd="0" destOrd="0" presId="urn:microsoft.com/office/officeart/2005/8/layout/lProcess2"/>
    <dgm:cxn modelId="{9ACD1D03-1A6C-4B5F-BB1A-D77914DA5366}" srcId="{E7139DC9-DB12-4169-9F58-F655B9B3214F}" destId="{19BDB957-DA6A-46B6-9A1D-CB069271CB8F}" srcOrd="0" destOrd="0" parTransId="{9E0D1FEF-0088-4E99-863D-81EA3F7EE836}" sibTransId="{E637D87E-4894-423C-8AAF-38310BA45839}"/>
    <dgm:cxn modelId="{249B143F-D1DF-4AD6-BCE2-ACF9AC960646}" type="presOf" srcId="{4B47FB21-5C76-42DB-A8C1-81D74F78D266}" destId="{B83062E1-F596-43E1-9A93-BF2AD6DDA66F}" srcOrd="1" destOrd="0" presId="urn:microsoft.com/office/officeart/2005/8/layout/lProcess2"/>
    <dgm:cxn modelId="{58B19F57-2987-4F9A-BE59-D6928CEC4931}" srcId="{96C83F8C-DFC0-4BFF-B2B9-8F0CAD33C3E2}" destId="{4B47FB21-5C76-42DB-A8C1-81D74F78D266}" srcOrd="2" destOrd="0" parTransId="{1FC55EF2-2C50-4D01-8278-A1AB4912ED9F}" sibTransId="{971A60EC-7627-4611-9581-6F956F08AD25}"/>
    <dgm:cxn modelId="{73C5616F-2A18-405D-988F-2F9B51F9DC97}" type="presOf" srcId="{1991F5A9-B826-4D8B-AC3C-A64DD9FA6658}" destId="{6FDF487A-9309-4221-A1E9-0BC8C9436704}" srcOrd="1" destOrd="0" presId="urn:microsoft.com/office/officeart/2005/8/layout/lProcess2"/>
    <dgm:cxn modelId="{A71DA1ED-750C-4F13-9B6B-FAE82C141C94}" type="presOf" srcId="{96C83F8C-DFC0-4BFF-B2B9-8F0CAD33C3E2}" destId="{3D72E2BE-73F0-4B36-9455-6C4AFBF11B8C}" srcOrd="0" destOrd="0" presId="urn:microsoft.com/office/officeart/2005/8/layout/lProcess2"/>
    <dgm:cxn modelId="{282262E3-E31F-439B-A144-73FC3D2B2D27}" type="presOf" srcId="{0F42D3B1-6FED-47A2-9170-EA08E22E5A45}" destId="{F632BE61-0CCD-44EB-BC99-554E40B38C2F}" srcOrd="0" destOrd="0" presId="urn:microsoft.com/office/officeart/2005/8/layout/lProcess2"/>
    <dgm:cxn modelId="{8D87C79F-B419-4F41-AEE7-CBAA77380EDC}" srcId="{4B47FB21-5C76-42DB-A8C1-81D74F78D266}" destId="{0F42D3B1-6FED-47A2-9170-EA08E22E5A45}" srcOrd="0" destOrd="0" parTransId="{85EB93ED-0839-4ECA-9C5B-D23158E7025D}" sibTransId="{84E71F7B-C3CC-4467-9E7A-AF84A4DE5022}"/>
    <dgm:cxn modelId="{6FE62708-E331-45FD-B04C-57D333DD9AF1}" type="presOf" srcId="{E7139DC9-DB12-4169-9F58-F655B9B3214F}" destId="{6F314EB9-016D-4EE6-B752-1CE109D25948}" srcOrd="1" destOrd="0" presId="urn:microsoft.com/office/officeart/2005/8/layout/lProcess2"/>
    <dgm:cxn modelId="{5DB7BCE2-8013-4E20-B2F4-292DEF8CCFD8}" type="presOf" srcId="{A31EF8C3-416B-456D-BB78-909BE04FA296}" destId="{29F02C2F-A8CB-4004-8572-430EFE04399E}" srcOrd="0" destOrd="0" presId="urn:microsoft.com/office/officeart/2005/8/layout/lProcess2"/>
    <dgm:cxn modelId="{FD712176-8F86-4C97-8C51-C8A590DECED4}" type="presOf" srcId="{1991F5A9-B826-4D8B-AC3C-A64DD9FA6658}" destId="{135344B2-39A0-461B-B890-E43C2D1DC77A}" srcOrd="0" destOrd="0" presId="urn:microsoft.com/office/officeart/2005/8/layout/lProcess2"/>
    <dgm:cxn modelId="{4B799EE5-E6B6-4EF1-947E-BE45975F0EA7}" type="presParOf" srcId="{3D72E2BE-73F0-4B36-9455-6C4AFBF11B8C}" destId="{7B926B2E-6B68-4A3D-A3B6-B0A035668B23}" srcOrd="0" destOrd="0" presId="urn:microsoft.com/office/officeart/2005/8/layout/lProcess2"/>
    <dgm:cxn modelId="{BFBDF84C-F599-4695-A928-06217D3DE6F1}" type="presParOf" srcId="{7B926B2E-6B68-4A3D-A3B6-B0A035668B23}" destId="{5C31E4E8-6C22-47B2-ADFB-DE3F38E80DC8}" srcOrd="0" destOrd="0" presId="urn:microsoft.com/office/officeart/2005/8/layout/lProcess2"/>
    <dgm:cxn modelId="{91627040-CE16-4EA1-90CA-0DE96281128E}" type="presParOf" srcId="{7B926B2E-6B68-4A3D-A3B6-B0A035668B23}" destId="{6F314EB9-016D-4EE6-B752-1CE109D25948}" srcOrd="1" destOrd="0" presId="urn:microsoft.com/office/officeart/2005/8/layout/lProcess2"/>
    <dgm:cxn modelId="{C4C021B3-B919-4E5C-80AF-2F1DCD3AD7E9}" type="presParOf" srcId="{7B926B2E-6B68-4A3D-A3B6-B0A035668B23}" destId="{83503B3F-AEDC-496D-9E19-B36C4193029C}" srcOrd="2" destOrd="0" presId="urn:microsoft.com/office/officeart/2005/8/layout/lProcess2"/>
    <dgm:cxn modelId="{F29DD364-5065-4D19-A07E-D61342A23C4F}" type="presParOf" srcId="{83503B3F-AEDC-496D-9E19-B36C4193029C}" destId="{1FAF3FE9-88AC-4021-A5ED-7BE904C92CCB}" srcOrd="0" destOrd="0" presId="urn:microsoft.com/office/officeart/2005/8/layout/lProcess2"/>
    <dgm:cxn modelId="{12D8F241-9524-494D-97A6-6C6B4A0B6BF0}" type="presParOf" srcId="{1FAF3FE9-88AC-4021-A5ED-7BE904C92CCB}" destId="{3A647E71-1A8F-4FD3-9C84-E03E16995541}" srcOrd="0" destOrd="0" presId="urn:microsoft.com/office/officeart/2005/8/layout/lProcess2"/>
    <dgm:cxn modelId="{0A005EA7-384F-4C07-AA47-31B6ED67D178}" type="presParOf" srcId="{3D72E2BE-73F0-4B36-9455-6C4AFBF11B8C}" destId="{20E2C58B-00C5-46A5-9BF7-69D3889C921F}" srcOrd="1" destOrd="0" presId="urn:microsoft.com/office/officeart/2005/8/layout/lProcess2"/>
    <dgm:cxn modelId="{4DA1A50C-F307-4C3F-8F53-12B8F4E3C6C0}" type="presParOf" srcId="{3D72E2BE-73F0-4B36-9455-6C4AFBF11B8C}" destId="{39B7D49A-939B-40D9-8182-80ABB6302FDF}" srcOrd="2" destOrd="0" presId="urn:microsoft.com/office/officeart/2005/8/layout/lProcess2"/>
    <dgm:cxn modelId="{914F3FFD-B2FD-4EE7-AEC8-2D6BFC2C6F98}" type="presParOf" srcId="{39B7D49A-939B-40D9-8182-80ABB6302FDF}" destId="{135344B2-39A0-461B-B890-E43C2D1DC77A}" srcOrd="0" destOrd="0" presId="urn:microsoft.com/office/officeart/2005/8/layout/lProcess2"/>
    <dgm:cxn modelId="{131981CA-E078-495F-97D3-4F759BB9D9B5}" type="presParOf" srcId="{39B7D49A-939B-40D9-8182-80ABB6302FDF}" destId="{6FDF487A-9309-4221-A1E9-0BC8C9436704}" srcOrd="1" destOrd="0" presId="urn:microsoft.com/office/officeart/2005/8/layout/lProcess2"/>
    <dgm:cxn modelId="{46505C18-5D09-4571-B5BA-0DE467F03537}" type="presParOf" srcId="{39B7D49A-939B-40D9-8182-80ABB6302FDF}" destId="{7E8D9E4A-2406-4280-A4A4-8481980912A4}" srcOrd="2" destOrd="0" presId="urn:microsoft.com/office/officeart/2005/8/layout/lProcess2"/>
    <dgm:cxn modelId="{7D953A4F-1331-45AF-BED8-296C5BE5D417}" type="presParOf" srcId="{7E8D9E4A-2406-4280-A4A4-8481980912A4}" destId="{44835C41-C59D-4CC6-82B9-495B88F23AD3}" srcOrd="0" destOrd="0" presId="urn:microsoft.com/office/officeart/2005/8/layout/lProcess2"/>
    <dgm:cxn modelId="{CD0EC9EB-3C2B-43AB-9D79-707FAE0866CD}" type="presParOf" srcId="{3D72E2BE-73F0-4B36-9455-6C4AFBF11B8C}" destId="{FD80FE50-31DB-41CB-B7FB-D7058CD7D04D}" srcOrd="3" destOrd="0" presId="urn:microsoft.com/office/officeart/2005/8/layout/lProcess2"/>
    <dgm:cxn modelId="{B09F2B95-8676-4350-B4AA-0D13CB7AFB0D}" type="presParOf" srcId="{3D72E2BE-73F0-4B36-9455-6C4AFBF11B8C}" destId="{31607033-7F2A-4A60-A0FC-2AAD5C72AD25}" srcOrd="4" destOrd="0" presId="urn:microsoft.com/office/officeart/2005/8/layout/lProcess2"/>
    <dgm:cxn modelId="{965DE7F9-B4BB-49F4-A3FA-C7D1C3C044A5}" type="presParOf" srcId="{31607033-7F2A-4A60-A0FC-2AAD5C72AD25}" destId="{56622F3E-0F44-443C-83C5-F114C61AD134}" srcOrd="0" destOrd="0" presId="urn:microsoft.com/office/officeart/2005/8/layout/lProcess2"/>
    <dgm:cxn modelId="{8FC8F02A-7372-4166-813E-608F3F4D8CEE}" type="presParOf" srcId="{31607033-7F2A-4A60-A0FC-2AAD5C72AD25}" destId="{B83062E1-F596-43E1-9A93-BF2AD6DDA66F}" srcOrd="1" destOrd="0" presId="urn:microsoft.com/office/officeart/2005/8/layout/lProcess2"/>
    <dgm:cxn modelId="{4CB93B58-B12F-4BAB-96BE-21FD72442E63}" type="presParOf" srcId="{31607033-7F2A-4A60-A0FC-2AAD5C72AD25}" destId="{4A6838F4-BFF1-4A8D-9CF4-FCC92852DCC0}" srcOrd="2" destOrd="0" presId="urn:microsoft.com/office/officeart/2005/8/layout/lProcess2"/>
    <dgm:cxn modelId="{727F56C2-C467-4971-BF62-E41EC1801FD0}" type="presParOf" srcId="{4A6838F4-BFF1-4A8D-9CF4-FCC92852DCC0}" destId="{34474C91-A324-4B12-BCD7-EB0B01193B64}" srcOrd="0" destOrd="0" presId="urn:microsoft.com/office/officeart/2005/8/layout/lProcess2"/>
    <dgm:cxn modelId="{03237E4D-5A80-40FC-8B8E-8933E8B45A2A}" type="presParOf" srcId="{34474C91-A324-4B12-BCD7-EB0B01193B64}" destId="{F632BE61-0CCD-44EB-BC99-554E40B38C2F}" srcOrd="0" destOrd="0" presId="urn:microsoft.com/office/officeart/2005/8/layout/lProcess2"/>
    <dgm:cxn modelId="{B12CB6AA-318E-40EC-AB60-A8BB4B4390EE}" type="presParOf" srcId="{3D72E2BE-73F0-4B36-9455-6C4AFBF11B8C}" destId="{1BB879E2-37B8-4DD7-9735-974A803E908D}" srcOrd="5" destOrd="0" presId="urn:microsoft.com/office/officeart/2005/8/layout/lProcess2"/>
    <dgm:cxn modelId="{3CAE654E-13F4-44ED-9607-D5E04A8C1D93}" type="presParOf" srcId="{3D72E2BE-73F0-4B36-9455-6C4AFBF11B8C}" destId="{799F6B30-4EDC-4FE0-AB89-6F31AD708E9A}" srcOrd="6" destOrd="0" presId="urn:microsoft.com/office/officeart/2005/8/layout/lProcess2"/>
    <dgm:cxn modelId="{B921EF34-9CE2-4139-ADF9-9485A6891B88}" type="presParOf" srcId="{799F6B30-4EDC-4FE0-AB89-6F31AD708E9A}" destId="{6355E86F-7C2D-4075-9F8B-CFFAB4ABE1F8}" srcOrd="0" destOrd="0" presId="urn:microsoft.com/office/officeart/2005/8/layout/lProcess2"/>
    <dgm:cxn modelId="{738E0D50-6C26-457F-8D72-60E40E038F84}" type="presParOf" srcId="{799F6B30-4EDC-4FE0-AB89-6F31AD708E9A}" destId="{6FF0D5AB-B2D9-4AFD-9509-482F458A6EB2}" srcOrd="1" destOrd="0" presId="urn:microsoft.com/office/officeart/2005/8/layout/lProcess2"/>
    <dgm:cxn modelId="{37A866B3-6007-4235-BF50-E2342BD67137}" type="presParOf" srcId="{799F6B30-4EDC-4FE0-AB89-6F31AD708E9A}" destId="{CD27A0E2-B46D-408D-BB6E-3702288DAF6D}" srcOrd="2" destOrd="0" presId="urn:microsoft.com/office/officeart/2005/8/layout/lProcess2"/>
    <dgm:cxn modelId="{15BF76DC-7C30-45ED-9C67-E128D2F6C612}" type="presParOf" srcId="{CD27A0E2-B46D-408D-BB6E-3702288DAF6D}" destId="{061CE97E-199D-44DC-8A72-3DC3EFB7D2CA}" srcOrd="0" destOrd="0" presId="urn:microsoft.com/office/officeart/2005/8/layout/lProcess2"/>
    <dgm:cxn modelId="{79E3F832-0EF0-493C-92E2-FA0E8A40C9BB}" type="presParOf" srcId="{061CE97E-199D-44DC-8A72-3DC3EFB7D2CA}" destId="{29F02C2F-A8CB-4004-8572-430EFE04399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7DC8916-B1C4-4E6A-A5C8-7DB77DEB3F71}" type="doc">
      <dgm:prSet loTypeId="urn:microsoft.com/office/officeart/2005/8/layout/default#1" loCatId="list" qsTypeId="urn:microsoft.com/office/officeart/2005/8/quickstyle/simple1" qsCatId="simple" csTypeId="urn:microsoft.com/office/officeart/2005/8/colors/accent1_1" csCatId="accent1" phldr="1"/>
      <dgm:spPr/>
      <dgm:t>
        <a:bodyPr/>
        <a:lstStyle/>
        <a:p>
          <a:endParaRPr lang="es-MX"/>
        </a:p>
      </dgm:t>
    </dgm:pt>
    <dgm:pt modelId="{38BD37B4-5983-402A-8F87-71E016A835A8}">
      <dgm:prSet phldrT="[Texto]" custT="1"/>
      <dgm:spPr>
        <a:ln>
          <a:solidFill>
            <a:srgbClr val="C00000"/>
          </a:solidFill>
        </a:ln>
      </dgm:spPr>
      <dgm:t>
        <a:bodyPr/>
        <a:lstStyle/>
        <a:p>
          <a:r>
            <a:rPr lang="es-MX" sz="2000" dirty="0" smtClean="0">
              <a:latin typeface="Arial Narrow" panose="020B0606020202030204" pitchFamily="34" charset="0"/>
            </a:rPr>
            <a:t>Relación entre la productividad física y el costo de los factores utilizados en la generación de un bien o servicio</a:t>
          </a:r>
          <a:endParaRPr lang="es-MX" sz="2000" dirty="0">
            <a:latin typeface="Arial Narrow" panose="020B0606020202030204" pitchFamily="34" charset="0"/>
          </a:endParaRPr>
        </a:p>
      </dgm:t>
    </dgm:pt>
    <dgm:pt modelId="{C8C656D1-D47A-42C0-AF30-870D71E392FA}" type="parTrans" cxnId="{98A95A2C-1009-47E8-8F4C-DFF857040131}">
      <dgm:prSet/>
      <dgm:spPr/>
      <dgm:t>
        <a:bodyPr/>
        <a:lstStyle/>
        <a:p>
          <a:endParaRPr lang="es-MX"/>
        </a:p>
      </dgm:t>
    </dgm:pt>
    <dgm:pt modelId="{7AB63C75-7423-478E-8B10-406D7F8AFB31}" type="sibTrans" cxnId="{98A95A2C-1009-47E8-8F4C-DFF857040131}">
      <dgm:prSet/>
      <dgm:spPr/>
      <dgm:t>
        <a:bodyPr/>
        <a:lstStyle/>
        <a:p>
          <a:endParaRPr lang="es-MX"/>
        </a:p>
      </dgm:t>
    </dgm:pt>
    <dgm:pt modelId="{711BADB2-1195-43A0-AE23-FDADA8CACCD6}">
      <dgm:prSet phldrT="[Texto]" custT="1"/>
      <dgm:spPr>
        <a:ln>
          <a:solidFill>
            <a:srgbClr val="C00000"/>
          </a:solidFill>
        </a:ln>
      </dgm:spPr>
      <dgm:t>
        <a:bodyPr/>
        <a:lstStyle/>
        <a:p>
          <a:r>
            <a:rPr lang="es-MX" sz="2200" dirty="0" smtClean="0">
              <a:latin typeface="Arial Narrow" panose="020B0606020202030204" pitchFamily="34" charset="0"/>
            </a:rPr>
            <a:t>Cuántas unidades de producto se obtienen en promedio por unidad de factor</a:t>
          </a:r>
          <a:endParaRPr lang="es-MX" sz="2200" dirty="0">
            <a:latin typeface="Arial Narrow" panose="020B0606020202030204" pitchFamily="34" charset="0"/>
          </a:endParaRPr>
        </a:p>
      </dgm:t>
    </dgm:pt>
    <dgm:pt modelId="{43BE5E1D-F711-46E7-9818-836D977D6D93}" type="parTrans" cxnId="{7DC9C04D-21FA-47FE-A155-1223EF4BC546}">
      <dgm:prSet/>
      <dgm:spPr/>
      <dgm:t>
        <a:bodyPr/>
        <a:lstStyle/>
        <a:p>
          <a:endParaRPr lang="es-MX"/>
        </a:p>
      </dgm:t>
    </dgm:pt>
    <dgm:pt modelId="{89DAF851-0FDE-4D0C-AB04-A33C51060D60}" type="sibTrans" cxnId="{7DC9C04D-21FA-47FE-A155-1223EF4BC546}">
      <dgm:prSet/>
      <dgm:spPr/>
      <dgm:t>
        <a:bodyPr/>
        <a:lstStyle/>
        <a:p>
          <a:endParaRPr lang="es-MX"/>
        </a:p>
      </dgm:t>
    </dgm:pt>
    <dgm:pt modelId="{3B8592ED-CAD1-4EBD-B1CB-D4E3428622D9}">
      <dgm:prSet phldrT="[Texto]" custT="1"/>
      <dgm:spPr>
        <a:ln>
          <a:solidFill>
            <a:srgbClr val="C00000"/>
          </a:solidFill>
        </a:ln>
      </dgm:spPr>
      <dgm:t>
        <a:bodyPr/>
        <a:lstStyle/>
        <a:p>
          <a:r>
            <a:rPr lang="es-MX" sz="2200" dirty="0" smtClean="0">
              <a:latin typeface="Arial Narrow" panose="020B0606020202030204" pitchFamily="34" charset="0"/>
            </a:rPr>
            <a:t>Costo de un servicio en relación al número de usuarios</a:t>
          </a:r>
          <a:endParaRPr lang="es-MX" sz="2200" dirty="0">
            <a:latin typeface="Arial Narrow" panose="020B0606020202030204" pitchFamily="34" charset="0"/>
          </a:endParaRPr>
        </a:p>
      </dgm:t>
    </dgm:pt>
    <dgm:pt modelId="{3C49FC4D-D020-4ABB-B469-A7296C0818F7}" type="parTrans" cxnId="{AB69D666-432C-42DF-86E2-B06518CBAC45}">
      <dgm:prSet/>
      <dgm:spPr/>
      <dgm:t>
        <a:bodyPr/>
        <a:lstStyle/>
        <a:p>
          <a:endParaRPr lang="es-MX"/>
        </a:p>
      </dgm:t>
    </dgm:pt>
    <dgm:pt modelId="{877B2B2C-D721-4C3A-96C2-CE052844D48F}" type="sibTrans" cxnId="{AB69D666-432C-42DF-86E2-B06518CBAC45}">
      <dgm:prSet/>
      <dgm:spPr/>
      <dgm:t>
        <a:bodyPr/>
        <a:lstStyle/>
        <a:p>
          <a:endParaRPr lang="es-MX"/>
        </a:p>
      </dgm:t>
    </dgm:pt>
    <dgm:pt modelId="{A32EF065-FD7C-49F0-A4C8-4767A75B4FFE}" type="pres">
      <dgm:prSet presAssocID="{37DC8916-B1C4-4E6A-A5C8-7DB77DEB3F71}" presName="diagram" presStyleCnt="0">
        <dgm:presLayoutVars>
          <dgm:dir/>
          <dgm:resizeHandles val="exact"/>
        </dgm:presLayoutVars>
      </dgm:prSet>
      <dgm:spPr/>
      <dgm:t>
        <a:bodyPr/>
        <a:lstStyle/>
        <a:p>
          <a:endParaRPr lang="es-MX"/>
        </a:p>
      </dgm:t>
    </dgm:pt>
    <dgm:pt modelId="{7E089471-474C-42AC-8668-4A59F82DF859}" type="pres">
      <dgm:prSet presAssocID="{38BD37B4-5983-402A-8F87-71E016A835A8}" presName="node" presStyleLbl="node1" presStyleIdx="0" presStyleCnt="3" custScaleY="147619" custLinFactNeighborY="4762">
        <dgm:presLayoutVars>
          <dgm:bulletEnabled val="1"/>
        </dgm:presLayoutVars>
      </dgm:prSet>
      <dgm:spPr/>
      <dgm:t>
        <a:bodyPr/>
        <a:lstStyle/>
        <a:p>
          <a:endParaRPr lang="es-MX"/>
        </a:p>
      </dgm:t>
    </dgm:pt>
    <dgm:pt modelId="{2F263CA0-5F3D-47EC-90E0-D89CB8D5AEC2}" type="pres">
      <dgm:prSet presAssocID="{7AB63C75-7423-478E-8B10-406D7F8AFB31}" presName="sibTrans" presStyleCnt="0"/>
      <dgm:spPr/>
    </dgm:pt>
    <dgm:pt modelId="{3FC86CA5-63D9-4BE8-914E-54560574EEA6}" type="pres">
      <dgm:prSet presAssocID="{711BADB2-1195-43A0-AE23-FDADA8CACCD6}" presName="node" presStyleLbl="node1" presStyleIdx="1" presStyleCnt="3" custScaleY="147619" custLinFactNeighborY="4762">
        <dgm:presLayoutVars>
          <dgm:bulletEnabled val="1"/>
        </dgm:presLayoutVars>
      </dgm:prSet>
      <dgm:spPr/>
      <dgm:t>
        <a:bodyPr/>
        <a:lstStyle/>
        <a:p>
          <a:endParaRPr lang="es-MX"/>
        </a:p>
      </dgm:t>
    </dgm:pt>
    <dgm:pt modelId="{7D8BDDC1-F489-48B7-A0DC-26CFB3599A1A}" type="pres">
      <dgm:prSet presAssocID="{89DAF851-0FDE-4D0C-AB04-A33C51060D60}" presName="sibTrans" presStyleCnt="0"/>
      <dgm:spPr/>
    </dgm:pt>
    <dgm:pt modelId="{BF466CAD-6B54-4B0F-8555-C0B4374E30EC}" type="pres">
      <dgm:prSet presAssocID="{3B8592ED-CAD1-4EBD-B1CB-D4E3428622D9}" presName="node" presStyleLbl="node1" presStyleIdx="2" presStyleCnt="3" custScaleY="147619" custLinFactNeighborY="4762">
        <dgm:presLayoutVars>
          <dgm:bulletEnabled val="1"/>
        </dgm:presLayoutVars>
      </dgm:prSet>
      <dgm:spPr/>
      <dgm:t>
        <a:bodyPr/>
        <a:lstStyle/>
        <a:p>
          <a:endParaRPr lang="es-MX"/>
        </a:p>
      </dgm:t>
    </dgm:pt>
  </dgm:ptLst>
  <dgm:cxnLst>
    <dgm:cxn modelId="{7DC9C04D-21FA-47FE-A155-1223EF4BC546}" srcId="{37DC8916-B1C4-4E6A-A5C8-7DB77DEB3F71}" destId="{711BADB2-1195-43A0-AE23-FDADA8CACCD6}" srcOrd="1" destOrd="0" parTransId="{43BE5E1D-F711-46E7-9818-836D977D6D93}" sibTransId="{89DAF851-0FDE-4D0C-AB04-A33C51060D60}"/>
    <dgm:cxn modelId="{AB69D666-432C-42DF-86E2-B06518CBAC45}" srcId="{37DC8916-B1C4-4E6A-A5C8-7DB77DEB3F71}" destId="{3B8592ED-CAD1-4EBD-B1CB-D4E3428622D9}" srcOrd="2" destOrd="0" parTransId="{3C49FC4D-D020-4ABB-B469-A7296C0818F7}" sibTransId="{877B2B2C-D721-4C3A-96C2-CE052844D48F}"/>
    <dgm:cxn modelId="{21AAB63F-6D1F-4E2B-BD4A-4722D4DA58F6}" type="presOf" srcId="{3B8592ED-CAD1-4EBD-B1CB-D4E3428622D9}" destId="{BF466CAD-6B54-4B0F-8555-C0B4374E30EC}" srcOrd="0" destOrd="0" presId="urn:microsoft.com/office/officeart/2005/8/layout/default#1"/>
    <dgm:cxn modelId="{949600CD-3841-4866-89DB-B70739BD3206}" type="presOf" srcId="{38BD37B4-5983-402A-8F87-71E016A835A8}" destId="{7E089471-474C-42AC-8668-4A59F82DF859}" srcOrd="0" destOrd="0" presId="urn:microsoft.com/office/officeart/2005/8/layout/default#1"/>
    <dgm:cxn modelId="{64D15E1A-DA67-4730-87CD-7080C5840992}" type="presOf" srcId="{711BADB2-1195-43A0-AE23-FDADA8CACCD6}" destId="{3FC86CA5-63D9-4BE8-914E-54560574EEA6}" srcOrd="0" destOrd="0" presId="urn:microsoft.com/office/officeart/2005/8/layout/default#1"/>
    <dgm:cxn modelId="{6E31E0FB-0826-41E5-A9AD-4EDBEA6A8192}" type="presOf" srcId="{37DC8916-B1C4-4E6A-A5C8-7DB77DEB3F71}" destId="{A32EF065-FD7C-49F0-A4C8-4767A75B4FFE}" srcOrd="0" destOrd="0" presId="urn:microsoft.com/office/officeart/2005/8/layout/default#1"/>
    <dgm:cxn modelId="{98A95A2C-1009-47E8-8F4C-DFF857040131}" srcId="{37DC8916-B1C4-4E6A-A5C8-7DB77DEB3F71}" destId="{38BD37B4-5983-402A-8F87-71E016A835A8}" srcOrd="0" destOrd="0" parTransId="{C8C656D1-D47A-42C0-AF30-870D71E392FA}" sibTransId="{7AB63C75-7423-478E-8B10-406D7F8AFB31}"/>
    <dgm:cxn modelId="{68960EF9-2CB8-4A2B-B5C9-2CEB89128224}" type="presParOf" srcId="{A32EF065-FD7C-49F0-A4C8-4767A75B4FFE}" destId="{7E089471-474C-42AC-8668-4A59F82DF859}" srcOrd="0" destOrd="0" presId="urn:microsoft.com/office/officeart/2005/8/layout/default#1"/>
    <dgm:cxn modelId="{D3C4BD45-F03A-4F89-9274-7E6602A5B46A}" type="presParOf" srcId="{A32EF065-FD7C-49F0-A4C8-4767A75B4FFE}" destId="{2F263CA0-5F3D-47EC-90E0-D89CB8D5AEC2}" srcOrd="1" destOrd="0" presId="urn:microsoft.com/office/officeart/2005/8/layout/default#1"/>
    <dgm:cxn modelId="{75E48977-5F12-4DE9-A214-DE5935AA75E8}" type="presParOf" srcId="{A32EF065-FD7C-49F0-A4C8-4767A75B4FFE}" destId="{3FC86CA5-63D9-4BE8-914E-54560574EEA6}" srcOrd="2" destOrd="0" presId="urn:microsoft.com/office/officeart/2005/8/layout/default#1"/>
    <dgm:cxn modelId="{83157ECD-3F0B-45F2-8D77-BD66A60CD922}" type="presParOf" srcId="{A32EF065-FD7C-49F0-A4C8-4767A75B4FFE}" destId="{7D8BDDC1-F489-48B7-A0DC-26CFB3599A1A}" srcOrd="3" destOrd="0" presId="urn:microsoft.com/office/officeart/2005/8/layout/default#1"/>
    <dgm:cxn modelId="{8CEC71B5-31C0-4B1A-868A-25844F383867}" type="presParOf" srcId="{A32EF065-FD7C-49F0-A4C8-4767A75B4FFE}" destId="{BF466CAD-6B54-4B0F-8555-C0B4374E30EC}"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6C83F8C-DFC0-4BFF-B2B9-8F0CAD33C3E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E7139DC9-DB12-4169-9F58-F655B9B3214F}">
      <dgm:prSet phldrT="[Texto]"/>
      <dgm:spPr>
        <a:solidFill>
          <a:schemeClr val="bg1">
            <a:lumMod val="75000"/>
          </a:schemeClr>
        </a:solidFill>
      </dgm:spPr>
      <dgm:t>
        <a:bodyPr/>
        <a:lstStyle/>
        <a:p>
          <a:r>
            <a:rPr lang="es-MX" b="1" dirty="0" smtClean="0">
              <a:latin typeface="Arial Narrow" panose="020B0606020202030204" pitchFamily="34" charset="0"/>
            </a:rPr>
            <a:t>Capacidad de autofinanciamiento</a:t>
          </a:r>
          <a:endParaRPr lang="es-MX" b="1" dirty="0">
            <a:latin typeface="Arial Narrow" panose="020B0606020202030204" pitchFamily="34" charset="0"/>
          </a:endParaRPr>
        </a:p>
      </dgm:t>
    </dgm:pt>
    <dgm:pt modelId="{39A8E08F-2D74-4534-B29D-4CDC9972035B}" type="parTrans" cxnId="{2FD231B5-9E7D-4E0D-A265-8E4546813359}">
      <dgm:prSet/>
      <dgm:spPr/>
      <dgm:t>
        <a:bodyPr/>
        <a:lstStyle/>
        <a:p>
          <a:endParaRPr lang="es-MX"/>
        </a:p>
      </dgm:t>
    </dgm:pt>
    <dgm:pt modelId="{183B705C-EBF3-4B56-833A-F9CF69FA8786}" type="sibTrans" cxnId="{2FD231B5-9E7D-4E0D-A265-8E4546813359}">
      <dgm:prSet/>
      <dgm:spPr/>
      <dgm:t>
        <a:bodyPr/>
        <a:lstStyle/>
        <a:p>
          <a:endParaRPr lang="es-MX"/>
        </a:p>
      </dgm:t>
    </dgm:pt>
    <dgm:pt modelId="{19BDB957-DA6A-46B6-9A1D-CB069271CB8F}">
      <dgm:prSet phldrT="[Texto]"/>
      <dgm:spPr>
        <a:solidFill>
          <a:srgbClr val="C00000"/>
        </a:solidFill>
      </dgm:spPr>
      <dgm:t>
        <a:bodyPr/>
        <a:lstStyle/>
        <a:p>
          <a:r>
            <a:rPr lang="es-MX" dirty="0" smtClean="0"/>
            <a:t>Miden la capacidad de las dependencias y entidades para generar ingresos propios</a:t>
          </a:r>
          <a:endParaRPr lang="es-MX" dirty="0"/>
        </a:p>
      </dgm:t>
    </dgm:pt>
    <dgm:pt modelId="{9E0D1FEF-0088-4E99-863D-81EA3F7EE836}" type="parTrans" cxnId="{9ACD1D03-1A6C-4B5F-BB1A-D77914DA5366}">
      <dgm:prSet/>
      <dgm:spPr/>
      <dgm:t>
        <a:bodyPr/>
        <a:lstStyle/>
        <a:p>
          <a:endParaRPr lang="es-MX"/>
        </a:p>
      </dgm:t>
    </dgm:pt>
    <dgm:pt modelId="{E637D87E-4894-423C-8AAF-38310BA45839}" type="sibTrans" cxnId="{9ACD1D03-1A6C-4B5F-BB1A-D77914DA5366}">
      <dgm:prSet/>
      <dgm:spPr/>
      <dgm:t>
        <a:bodyPr/>
        <a:lstStyle/>
        <a:p>
          <a:endParaRPr lang="es-MX"/>
        </a:p>
      </dgm:t>
    </dgm:pt>
    <dgm:pt modelId="{4B47FB21-5C76-42DB-A8C1-81D74F78D266}">
      <dgm:prSet phldrT="[Texto]" custT="1"/>
      <dgm:spPr>
        <a:solidFill>
          <a:schemeClr val="bg1">
            <a:lumMod val="75000"/>
          </a:schemeClr>
        </a:solidFill>
      </dgm:spPr>
      <dgm:t>
        <a:bodyPr/>
        <a:lstStyle/>
        <a:p>
          <a:r>
            <a:rPr lang="es-MX" sz="1800" b="1" dirty="0" smtClean="0">
              <a:latin typeface="Arial Narrow" panose="020B0606020202030204" pitchFamily="34" charset="0"/>
            </a:rPr>
            <a:t>Capacidad de recuperación</a:t>
          </a:r>
          <a:endParaRPr lang="es-MX" sz="1800" b="1" dirty="0">
            <a:latin typeface="Arial Narrow" panose="020B0606020202030204" pitchFamily="34" charset="0"/>
          </a:endParaRPr>
        </a:p>
      </dgm:t>
    </dgm:pt>
    <dgm:pt modelId="{1FC55EF2-2C50-4D01-8278-A1AB4912ED9F}" type="parTrans" cxnId="{58B19F57-2987-4F9A-BE59-D6928CEC4931}">
      <dgm:prSet/>
      <dgm:spPr/>
      <dgm:t>
        <a:bodyPr/>
        <a:lstStyle/>
        <a:p>
          <a:endParaRPr lang="es-MX"/>
        </a:p>
      </dgm:t>
    </dgm:pt>
    <dgm:pt modelId="{971A60EC-7627-4611-9581-6F956F08AD25}" type="sibTrans" cxnId="{58B19F57-2987-4F9A-BE59-D6928CEC4931}">
      <dgm:prSet/>
      <dgm:spPr/>
      <dgm:t>
        <a:bodyPr/>
        <a:lstStyle/>
        <a:p>
          <a:endParaRPr lang="es-MX"/>
        </a:p>
      </dgm:t>
    </dgm:pt>
    <dgm:pt modelId="{0F42D3B1-6FED-47A2-9170-EA08E22E5A45}">
      <dgm:prSet phldrT="[Texto]"/>
      <dgm:spPr>
        <a:solidFill>
          <a:srgbClr val="C00000"/>
        </a:solidFill>
      </dgm:spPr>
      <dgm:t>
        <a:bodyPr/>
        <a:lstStyle/>
        <a:p>
          <a:r>
            <a:rPr lang="es-MX" dirty="0" smtClean="0"/>
            <a:t>Capacidad de la dependencia o entidad para recuperar préstamos, financiamientos u otros pasivos.</a:t>
          </a:r>
          <a:endParaRPr lang="es-MX" dirty="0"/>
        </a:p>
      </dgm:t>
    </dgm:pt>
    <dgm:pt modelId="{85EB93ED-0839-4ECA-9C5B-D23158E7025D}" type="parTrans" cxnId="{8D87C79F-B419-4F41-AEE7-CBAA77380EDC}">
      <dgm:prSet/>
      <dgm:spPr/>
      <dgm:t>
        <a:bodyPr/>
        <a:lstStyle/>
        <a:p>
          <a:endParaRPr lang="es-MX"/>
        </a:p>
      </dgm:t>
    </dgm:pt>
    <dgm:pt modelId="{84E71F7B-C3CC-4467-9E7A-AF84A4DE5022}" type="sibTrans" cxnId="{8D87C79F-B419-4F41-AEE7-CBAA77380EDC}">
      <dgm:prSet/>
      <dgm:spPr/>
      <dgm:t>
        <a:bodyPr/>
        <a:lstStyle/>
        <a:p>
          <a:endParaRPr lang="es-MX"/>
        </a:p>
      </dgm:t>
    </dgm:pt>
    <dgm:pt modelId="{BA621FFB-0B79-41FC-987D-393ECED62D76}">
      <dgm:prSet phldrT="[Texto]"/>
      <dgm:spPr>
        <a:solidFill>
          <a:schemeClr val="bg1">
            <a:lumMod val="75000"/>
          </a:schemeClr>
        </a:solidFill>
      </dgm:spPr>
      <dgm:t>
        <a:bodyPr/>
        <a:lstStyle/>
        <a:p>
          <a:r>
            <a:rPr lang="es-MX" b="1" dirty="0" smtClean="0">
              <a:latin typeface="Arial Narrow" panose="020B0606020202030204" pitchFamily="34" charset="0"/>
            </a:rPr>
            <a:t>Nivel de recursos utilizados</a:t>
          </a:r>
          <a:endParaRPr lang="es-MX" b="1" dirty="0">
            <a:latin typeface="Arial Narrow" panose="020B0606020202030204" pitchFamily="34" charset="0"/>
          </a:endParaRPr>
        </a:p>
      </dgm:t>
    </dgm:pt>
    <dgm:pt modelId="{DF87BAF1-1887-41AF-B41B-1337EAE0700F}" type="parTrans" cxnId="{2FD58A4F-85B6-4743-8726-D4A403A546FD}">
      <dgm:prSet/>
      <dgm:spPr/>
      <dgm:t>
        <a:bodyPr/>
        <a:lstStyle/>
        <a:p>
          <a:endParaRPr lang="es-MX"/>
        </a:p>
      </dgm:t>
    </dgm:pt>
    <dgm:pt modelId="{1C9C5969-D973-4A5B-AB9A-84B8A238AC47}" type="sibTrans" cxnId="{2FD58A4F-85B6-4743-8726-D4A403A546FD}">
      <dgm:prSet/>
      <dgm:spPr/>
      <dgm:t>
        <a:bodyPr/>
        <a:lstStyle/>
        <a:p>
          <a:endParaRPr lang="es-MX"/>
        </a:p>
      </dgm:t>
    </dgm:pt>
    <dgm:pt modelId="{A31EF8C3-416B-456D-BB78-909BE04FA296}">
      <dgm:prSet phldrT="[Texto]"/>
      <dgm:spPr>
        <a:solidFill>
          <a:srgbClr val="C00000"/>
        </a:solidFill>
      </dgm:spPr>
      <dgm:t>
        <a:bodyPr/>
        <a:lstStyle/>
        <a:p>
          <a:r>
            <a:rPr lang="es-MX" dirty="0" smtClean="0"/>
            <a:t>Recursos utilizados en la prestación de bienes o servicios contra los gastos administrativos incurridos por la institución</a:t>
          </a:r>
          <a:endParaRPr lang="es-MX" dirty="0"/>
        </a:p>
      </dgm:t>
    </dgm:pt>
    <dgm:pt modelId="{D819A20E-D3C6-4829-9D60-1F5C8AC98B0E}" type="parTrans" cxnId="{52E45BDB-02EA-4C63-9AF9-2DF831662BE8}">
      <dgm:prSet/>
      <dgm:spPr/>
      <dgm:t>
        <a:bodyPr/>
        <a:lstStyle/>
        <a:p>
          <a:endParaRPr lang="es-MX"/>
        </a:p>
      </dgm:t>
    </dgm:pt>
    <dgm:pt modelId="{1563E944-B882-4D00-B581-6C7594A64C4A}" type="sibTrans" cxnId="{52E45BDB-02EA-4C63-9AF9-2DF831662BE8}">
      <dgm:prSet/>
      <dgm:spPr/>
      <dgm:t>
        <a:bodyPr/>
        <a:lstStyle/>
        <a:p>
          <a:endParaRPr lang="es-MX"/>
        </a:p>
      </dgm:t>
    </dgm:pt>
    <dgm:pt modelId="{1991F5A9-B826-4D8B-AC3C-A64DD9FA6658}">
      <dgm:prSet/>
      <dgm:spPr>
        <a:solidFill>
          <a:schemeClr val="bg1">
            <a:lumMod val="75000"/>
          </a:schemeClr>
        </a:solidFill>
      </dgm:spPr>
      <dgm:t>
        <a:bodyPr/>
        <a:lstStyle/>
        <a:p>
          <a:r>
            <a:rPr lang="es-MX" b="1" dirty="0" smtClean="0">
              <a:latin typeface="Arial Narrow" panose="020B0606020202030204" pitchFamily="34" charset="0"/>
            </a:rPr>
            <a:t>Capacidad de ejecución</a:t>
          </a:r>
          <a:endParaRPr lang="es-MX" b="1" dirty="0">
            <a:latin typeface="Arial Narrow" panose="020B0606020202030204" pitchFamily="34" charset="0"/>
          </a:endParaRPr>
        </a:p>
      </dgm:t>
    </dgm:pt>
    <dgm:pt modelId="{68AC9D01-C2E1-47AA-ACC0-809789983A6B}" type="parTrans" cxnId="{879A292A-E44D-4348-8C09-B76193FEDD09}">
      <dgm:prSet/>
      <dgm:spPr/>
      <dgm:t>
        <a:bodyPr/>
        <a:lstStyle/>
        <a:p>
          <a:endParaRPr lang="es-MX"/>
        </a:p>
      </dgm:t>
    </dgm:pt>
    <dgm:pt modelId="{4F3145C8-3D78-45F7-91FD-6C09C97148D3}" type="sibTrans" cxnId="{879A292A-E44D-4348-8C09-B76193FEDD09}">
      <dgm:prSet/>
      <dgm:spPr/>
      <dgm:t>
        <a:bodyPr/>
        <a:lstStyle/>
        <a:p>
          <a:endParaRPr lang="es-MX"/>
        </a:p>
      </dgm:t>
    </dgm:pt>
    <dgm:pt modelId="{3D72E2BE-73F0-4B36-9455-6C4AFBF11B8C}" type="pres">
      <dgm:prSet presAssocID="{96C83F8C-DFC0-4BFF-B2B9-8F0CAD33C3E2}" presName="theList" presStyleCnt="0">
        <dgm:presLayoutVars>
          <dgm:dir/>
          <dgm:animLvl val="lvl"/>
          <dgm:resizeHandles val="exact"/>
        </dgm:presLayoutVars>
      </dgm:prSet>
      <dgm:spPr/>
      <dgm:t>
        <a:bodyPr/>
        <a:lstStyle/>
        <a:p>
          <a:endParaRPr lang="es-MX"/>
        </a:p>
      </dgm:t>
    </dgm:pt>
    <dgm:pt modelId="{7B926B2E-6B68-4A3D-A3B6-B0A035668B23}" type="pres">
      <dgm:prSet presAssocID="{E7139DC9-DB12-4169-9F58-F655B9B3214F}" presName="compNode" presStyleCnt="0"/>
      <dgm:spPr/>
    </dgm:pt>
    <dgm:pt modelId="{5C31E4E8-6C22-47B2-ADFB-DE3F38E80DC8}" type="pres">
      <dgm:prSet presAssocID="{E7139DC9-DB12-4169-9F58-F655B9B3214F}" presName="aNode" presStyleLbl="bgShp" presStyleIdx="0" presStyleCnt="4"/>
      <dgm:spPr/>
      <dgm:t>
        <a:bodyPr/>
        <a:lstStyle/>
        <a:p>
          <a:endParaRPr lang="es-MX"/>
        </a:p>
      </dgm:t>
    </dgm:pt>
    <dgm:pt modelId="{6F314EB9-016D-4EE6-B752-1CE109D25948}" type="pres">
      <dgm:prSet presAssocID="{E7139DC9-DB12-4169-9F58-F655B9B3214F}" presName="textNode" presStyleLbl="bgShp" presStyleIdx="0" presStyleCnt="4"/>
      <dgm:spPr/>
      <dgm:t>
        <a:bodyPr/>
        <a:lstStyle/>
        <a:p>
          <a:endParaRPr lang="es-MX"/>
        </a:p>
      </dgm:t>
    </dgm:pt>
    <dgm:pt modelId="{83503B3F-AEDC-496D-9E19-B36C4193029C}" type="pres">
      <dgm:prSet presAssocID="{E7139DC9-DB12-4169-9F58-F655B9B3214F}" presName="compChildNode" presStyleCnt="0"/>
      <dgm:spPr/>
    </dgm:pt>
    <dgm:pt modelId="{1FAF3FE9-88AC-4021-A5ED-7BE904C92CCB}" type="pres">
      <dgm:prSet presAssocID="{E7139DC9-DB12-4169-9F58-F655B9B3214F}" presName="theInnerList" presStyleCnt="0"/>
      <dgm:spPr/>
    </dgm:pt>
    <dgm:pt modelId="{3A647E71-1A8F-4FD3-9C84-E03E16995541}" type="pres">
      <dgm:prSet presAssocID="{19BDB957-DA6A-46B6-9A1D-CB069271CB8F}" presName="childNode" presStyleLbl="node1" presStyleIdx="0" presStyleCnt="3">
        <dgm:presLayoutVars>
          <dgm:bulletEnabled val="1"/>
        </dgm:presLayoutVars>
      </dgm:prSet>
      <dgm:spPr/>
      <dgm:t>
        <a:bodyPr/>
        <a:lstStyle/>
        <a:p>
          <a:endParaRPr lang="es-MX"/>
        </a:p>
      </dgm:t>
    </dgm:pt>
    <dgm:pt modelId="{20E2C58B-00C5-46A5-9BF7-69D3889C921F}" type="pres">
      <dgm:prSet presAssocID="{E7139DC9-DB12-4169-9F58-F655B9B3214F}" presName="aSpace" presStyleCnt="0"/>
      <dgm:spPr/>
    </dgm:pt>
    <dgm:pt modelId="{39B7D49A-939B-40D9-8182-80ABB6302FDF}" type="pres">
      <dgm:prSet presAssocID="{1991F5A9-B826-4D8B-AC3C-A64DD9FA6658}" presName="compNode" presStyleCnt="0"/>
      <dgm:spPr/>
    </dgm:pt>
    <dgm:pt modelId="{135344B2-39A0-461B-B890-E43C2D1DC77A}" type="pres">
      <dgm:prSet presAssocID="{1991F5A9-B826-4D8B-AC3C-A64DD9FA6658}" presName="aNode" presStyleLbl="bgShp" presStyleIdx="1" presStyleCnt="4"/>
      <dgm:spPr/>
      <dgm:t>
        <a:bodyPr/>
        <a:lstStyle/>
        <a:p>
          <a:endParaRPr lang="es-MX"/>
        </a:p>
      </dgm:t>
    </dgm:pt>
    <dgm:pt modelId="{6FDF487A-9309-4221-A1E9-0BC8C9436704}" type="pres">
      <dgm:prSet presAssocID="{1991F5A9-B826-4D8B-AC3C-A64DD9FA6658}" presName="textNode" presStyleLbl="bgShp" presStyleIdx="1" presStyleCnt="4"/>
      <dgm:spPr/>
      <dgm:t>
        <a:bodyPr/>
        <a:lstStyle/>
        <a:p>
          <a:endParaRPr lang="es-MX"/>
        </a:p>
      </dgm:t>
    </dgm:pt>
    <dgm:pt modelId="{7E8D9E4A-2406-4280-A4A4-8481980912A4}" type="pres">
      <dgm:prSet presAssocID="{1991F5A9-B826-4D8B-AC3C-A64DD9FA6658}" presName="compChildNode" presStyleCnt="0"/>
      <dgm:spPr/>
    </dgm:pt>
    <dgm:pt modelId="{44835C41-C59D-4CC6-82B9-495B88F23AD3}" type="pres">
      <dgm:prSet presAssocID="{1991F5A9-B826-4D8B-AC3C-A64DD9FA6658}" presName="theInnerList" presStyleCnt="0"/>
      <dgm:spPr/>
    </dgm:pt>
    <dgm:pt modelId="{FD80FE50-31DB-41CB-B7FB-D7058CD7D04D}" type="pres">
      <dgm:prSet presAssocID="{1991F5A9-B826-4D8B-AC3C-A64DD9FA6658}" presName="aSpace" presStyleCnt="0"/>
      <dgm:spPr/>
    </dgm:pt>
    <dgm:pt modelId="{31607033-7F2A-4A60-A0FC-2AAD5C72AD25}" type="pres">
      <dgm:prSet presAssocID="{4B47FB21-5C76-42DB-A8C1-81D74F78D266}" presName="compNode" presStyleCnt="0"/>
      <dgm:spPr/>
    </dgm:pt>
    <dgm:pt modelId="{56622F3E-0F44-443C-83C5-F114C61AD134}" type="pres">
      <dgm:prSet presAssocID="{4B47FB21-5C76-42DB-A8C1-81D74F78D266}" presName="aNode" presStyleLbl="bgShp" presStyleIdx="2" presStyleCnt="4"/>
      <dgm:spPr/>
      <dgm:t>
        <a:bodyPr/>
        <a:lstStyle/>
        <a:p>
          <a:endParaRPr lang="es-MX"/>
        </a:p>
      </dgm:t>
    </dgm:pt>
    <dgm:pt modelId="{B83062E1-F596-43E1-9A93-BF2AD6DDA66F}" type="pres">
      <dgm:prSet presAssocID="{4B47FB21-5C76-42DB-A8C1-81D74F78D266}" presName="textNode" presStyleLbl="bgShp" presStyleIdx="2" presStyleCnt="4"/>
      <dgm:spPr/>
      <dgm:t>
        <a:bodyPr/>
        <a:lstStyle/>
        <a:p>
          <a:endParaRPr lang="es-MX"/>
        </a:p>
      </dgm:t>
    </dgm:pt>
    <dgm:pt modelId="{4A6838F4-BFF1-4A8D-9CF4-FCC92852DCC0}" type="pres">
      <dgm:prSet presAssocID="{4B47FB21-5C76-42DB-A8C1-81D74F78D266}" presName="compChildNode" presStyleCnt="0"/>
      <dgm:spPr/>
    </dgm:pt>
    <dgm:pt modelId="{34474C91-A324-4B12-BCD7-EB0B01193B64}" type="pres">
      <dgm:prSet presAssocID="{4B47FB21-5C76-42DB-A8C1-81D74F78D266}" presName="theInnerList" presStyleCnt="0"/>
      <dgm:spPr/>
    </dgm:pt>
    <dgm:pt modelId="{F632BE61-0CCD-44EB-BC99-554E40B38C2F}" type="pres">
      <dgm:prSet presAssocID="{0F42D3B1-6FED-47A2-9170-EA08E22E5A45}" presName="childNode" presStyleLbl="node1" presStyleIdx="1" presStyleCnt="3">
        <dgm:presLayoutVars>
          <dgm:bulletEnabled val="1"/>
        </dgm:presLayoutVars>
      </dgm:prSet>
      <dgm:spPr/>
      <dgm:t>
        <a:bodyPr/>
        <a:lstStyle/>
        <a:p>
          <a:endParaRPr lang="es-MX"/>
        </a:p>
      </dgm:t>
    </dgm:pt>
    <dgm:pt modelId="{1BB879E2-37B8-4DD7-9735-974A803E908D}" type="pres">
      <dgm:prSet presAssocID="{4B47FB21-5C76-42DB-A8C1-81D74F78D266}" presName="aSpace" presStyleCnt="0"/>
      <dgm:spPr/>
    </dgm:pt>
    <dgm:pt modelId="{799F6B30-4EDC-4FE0-AB89-6F31AD708E9A}" type="pres">
      <dgm:prSet presAssocID="{BA621FFB-0B79-41FC-987D-393ECED62D76}" presName="compNode" presStyleCnt="0"/>
      <dgm:spPr/>
    </dgm:pt>
    <dgm:pt modelId="{6355E86F-7C2D-4075-9F8B-CFFAB4ABE1F8}" type="pres">
      <dgm:prSet presAssocID="{BA621FFB-0B79-41FC-987D-393ECED62D76}" presName="aNode" presStyleLbl="bgShp" presStyleIdx="3" presStyleCnt="4"/>
      <dgm:spPr/>
      <dgm:t>
        <a:bodyPr/>
        <a:lstStyle/>
        <a:p>
          <a:endParaRPr lang="es-MX"/>
        </a:p>
      </dgm:t>
    </dgm:pt>
    <dgm:pt modelId="{6FF0D5AB-B2D9-4AFD-9509-482F458A6EB2}" type="pres">
      <dgm:prSet presAssocID="{BA621FFB-0B79-41FC-987D-393ECED62D76}" presName="textNode" presStyleLbl="bgShp" presStyleIdx="3" presStyleCnt="4"/>
      <dgm:spPr/>
      <dgm:t>
        <a:bodyPr/>
        <a:lstStyle/>
        <a:p>
          <a:endParaRPr lang="es-MX"/>
        </a:p>
      </dgm:t>
    </dgm:pt>
    <dgm:pt modelId="{CD27A0E2-B46D-408D-BB6E-3702288DAF6D}" type="pres">
      <dgm:prSet presAssocID="{BA621FFB-0B79-41FC-987D-393ECED62D76}" presName="compChildNode" presStyleCnt="0"/>
      <dgm:spPr/>
    </dgm:pt>
    <dgm:pt modelId="{061CE97E-199D-44DC-8A72-3DC3EFB7D2CA}" type="pres">
      <dgm:prSet presAssocID="{BA621FFB-0B79-41FC-987D-393ECED62D76}" presName="theInnerList" presStyleCnt="0"/>
      <dgm:spPr/>
    </dgm:pt>
    <dgm:pt modelId="{29F02C2F-A8CB-4004-8572-430EFE04399E}" type="pres">
      <dgm:prSet presAssocID="{A31EF8C3-416B-456D-BB78-909BE04FA296}" presName="childNode" presStyleLbl="node1" presStyleIdx="2" presStyleCnt="3">
        <dgm:presLayoutVars>
          <dgm:bulletEnabled val="1"/>
        </dgm:presLayoutVars>
      </dgm:prSet>
      <dgm:spPr/>
      <dgm:t>
        <a:bodyPr/>
        <a:lstStyle/>
        <a:p>
          <a:endParaRPr lang="es-MX"/>
        </a:p>
      </dgm:t>
    </dgm:pt>
  </dgm:ptLst>
  <dgm:cxnLst>
    <dgm:cxn modelId="{B1AC1F91-2E4B-4ED9-97E0-4970C59AC879}" type="presOf" srcId="{E7139DC9-DB12-4169-9F58-F655B9B3214F}" destId="{5C31E4E8-6C22-47B2-ADFB-DE3F38E80DC8}" srcOrd="0" destOrd="0" presId="urn:microsoft.com/office/officeart/2005/8/layout/lProcess2"/>
    <dgm:cxn modelId="{587345FE-7B47-4C58-B621-699A90C4CDEE}" type="presOf" srcId="{A31EF8C3-416B-456D-BB78-909BE04FA296}" destId="{29F02C2F-A8CB-4004-8572-430EFE04399E}" srcOrd="0" destOrd="0" presId="urn:microsoft.com/office/officeart/2005/8/layout/lProcess2"/>
    <dgm:cxn modelId="{3A9732DE-DCFD-4B5C-B60A-E7E4BD7DD127}" type="presOf" srcId="{96C83F8C-DFC0-4BFF-B2B9-8F0CAD33C3E2}" destId="{3D72E2BE-73F0-4B36-9455-6C4AFBF11B8C}" srcOrd="0" destOrd="0" presId="urn:microsoft.com/office/officeart/2005/8/layout/lProcess2"/>
    <dgm:cxn modelId="{9ACD1D03-1A6C-4B5F-BB1A-D77914DA5366}" srcId="{E7139DC9-DB12-4169-9F58-F655B9B3214F}" destId="{19BDB957-DA6A-46B6-9A1D-CB069271CB8F}" srcOrd="0" destOrd="0" parTransId="{9E0D1FEF-0088-4E99-863D-81EA3F7EE836}" sibTransId="{E637D87E-4894-423C-8AAF-38310BA45839}"/>
    <dgm:cxn modelId="{62C814CE-A323-4124-8BCD-8B2DDAFBF5C8}" type="presOf" srcId="{BA621FFB-0B79-41FC-987D-393ECED62D76}" destId="{6355E86F-7C2D-4075-9F8B-CFFAB4ABE1F8}" srcOrd="0" destOrd="0" presId="urn:microsoft.com/office/officeart/2005/8/layout/lProcess2"/>
    <dgm:cxn modelId="{879A292A-E44D-4348-8C09-B76193FEDD09}" srcId="{96C83F8C-DFC0-4BFF-B2B9-8F0CAD33C3E2}" destId="{1991F5A9-B826-4D8B-AC3C-A64DD9FA6658}" srcOrd="1" destOrd="0" parTransId="{68AC9D01-C2E1-47AA-ACC0-809789983A6B}" sibTransId="{4F3145C8-3D78-45F7-91FD-6C09C97148D3}"/>
    <dgm:cxn modelId="{59CBB7C4-32EA-41A0-A248-ED735AA63668}" type="presOf" srcId="{E7139DC9-DB12-4169-9F58-F655B9B3214F}" destId="{6F314EB9-016D-4EE6-B752-1CE109D25948}" srcOrd="1" destOrd="0" presId="urn:microsoft.com/office/officeart/2005/8/layout/lProcess2"/>
    <dgm:cxn modelId="{0177CEDB-E411-4580-8458-FDA004872B73}" type="presOf" srcId="{0F42D3B1-6FED-47A2-9170-EA08E22E5A45}" destId="{F632BE61-0CCD-44EB-BC99-554E40B38C2F}" srcOrd="0" destOrd="0" presId="urn:microsoft.com/office/officeart/2005/8/layout/lProcess2"/>
    <dgm:cxn modelId="{4368028E-2BC5-4CE8-A147-572E7AED7095}" type="presOf" srcId="{19BDB957-DA6A-46B6-9A1D-CB069271CB8F}" destId="{3A647E71-1A8F-4FD3-9C84-E03E16995541}" srcOrd="0" destOrd="0" presId="urn:microsoft.com/office/officeart/2005/8/layout/lProcess2"/>
    <dgm:cxn modelId="{AE7E2C32-FDEA-463C-90BF-279D3EFE1871}" type="presOf" srcId="{4B47FB21-5C76-42DB-A8C1-81D74F78D266}" destId="{B83062E1-F596-43E1-9A93-BF2AD6DDA66F}" srcOrd="1" destOrd="0" presId="urn:microsoft.com/office/officeart/2005/8/layout/lProcess2"/>
    <dgm:cxn modelId="{2FD58A4F-85B6-4743-8726-D4A403A546FD}" srcId="{96C83F8C-DFC0-4BFF-B2B9-8F0CAD33C3E2}" destId="{BA621FFB-0B79-41FC-987D-393ECED62D76}" srcOrd="3" destOrd="0" parTransId="{DF87BAF1-1887-41AF-B41B-1337EAE0700F}" sibTransId="{1C9C5969-D973-4A5B-AB9A-84B8A238AC47}"/>
    <dgm:cxn modelId="{F3E4F04F-D49B-41F3-94DD-08FAEAC24648}" type="presOf" srcId="{BA621FFB-0B79-41FC-987D-393ECED62D76}" destId="{6FF0D5AB-B2D9-4AFD-9509-482F458A6EB2}" srcOrd="1" destOrd="0" presId="urn:microsoft.com/office/officeart/2005/8/layout/lProcess2"/>
    <dgm:cxn modelId="{B7C6FCAE-38D9-46ED-A8C3-C41DD3BAFCE0}" type="presOf" srcId="{4B47FB21-5C76-42DB-A8C1-81D74F78D266}" destId="{56622F3E-0F44-443C-83C5-F114C61AD134}" srcOrd="0" destOrd="0" presId="urn:microsoft.com/office/officeart/2005/8/layout/lProcess2"/>
    <dgm:cxn modelId="{2FD231B5-9E7D-4E0D-A265-8E4546813359}" srcId="{96C83F8C-DFC0-4BFF-B2B9-8F0CAD33C3E2}" destId="{E7139DC9-DB12-4169-9F58-F655B9B3214F}" srcOrd="0" destOrd="0" parTransId="{39A8E08F-2D74-4534-B29D-4CDC9972035B}" sibTransId="{183B705C-EBF3-4B56-833A-F9CF69FA8786}"/>
    <dgm:cxn modelId="{58B19F57-2987-4F9A-BE59-D6928CEC4931}" srcId="{96C83F8C-DFC0-4BFF-B2B9-8F0CAD33C3E2}" destId="{4B47FB21-5C76-42DB-A8C1-81D74F78D266}" srcOrd="2" destOrd="0" parTransId="{1FC55EF2-2C50-4D01-8278-A1AB4912ED9F}" sibTransId="{971A60EC-7627-4611-9581-6F956F08AD25}"/>
    <dgm:cxn modelId="{8D87C79F-B419-4F41-AEE7-CBAA77380EDC}" srcId="{4B47FB21-5C76-42DB-A8C1-81D74F78D266}" destId="{0F42D3B1-6FED-47A2-9170-EA08E22E5A45}" srcOrd="0" destOrd="0" parTransId="{85EB93ED-0839-4ECA-9C5B-D23158E7025D}" sibTransId="{84E71F7B-C3CC-4467-9E7A-AF84A4DE5022}"/>
    <dgm:cxn modelId="{C9579F96-489B-41C7-A375-B2D9EB4CFD26}" type="presOf" srcId="{1991F5A9-B826-4D8B-AC3C-A64DD9FA6658}" destId="{6FDF487A-9309-4221-A1E9-0BC8C9436704}" srcOrd="1" destOrd="0" presId="urn:microsoft.com/office/officeart/2005/8/layout/lProcess2"/>
    <dgm:cxn modelId="{52E45BDB-02EA-4C63-9AF9-2DF831662BE8}" srcId="{BA621FFB-0B79-41FC-987D-393ECED62D76}" destId="{A31EF8C3-416B-456D-BB78-909BE04FA296}" srcOrd="0" destOrd="0" parTransId="{D819A20E-D3C6-4829-9D60-1F5C8AC98B0E}" sibTransId="{1563E944-B882-4D00-B581-6C7594A64C4A}"/>
    <dgm:cxn modelId="{C65CC105-1C1D-42FE-9010-93B5DDE02EE2}" type="presOf" srcId="{1991F5A9-B826-4D8B-AC3C-A64DD9FA6658}" destId="{135344B2-39A0-461B-B890-E43C2D1DC77A}" srcOrd="0" destOrd="0" presId="urn:microsoft.com/office/officeart/2005/8/layout/lProcess2"/>
    <dgm:cxn modelId="{CD2D436C-B39E-484A-B073-131D5ADD8111}" type="presParOf" srcId="{3D72E2BE-73F0-4B36-9455-6C4AFBF11B8C}" destId="{7B926B2E-6B68-4A3D-A3B6-B0A035668B23}" srcOrd="0" destOrd="0" presId="urn:microsoft.com/office/officeart/2005/8/layout/lProcess2"/>
    <dgm:cxn modelId="{90D74905-8575-4C39-8B4D-94294ACE97E4}" type="presParOf" srcId="{7B926B2E-6B68-4A3D-A3B6-B0A035668B23}" destId="{5C31E4E8-6C22-47B2-ADFB-DE3F38E80DC8}" srcOrd="0" destOrd="0" presId="urn:microsoft.com/office/officeart/2005/8/layout/lProcess2"/>
    <dgm:cxn modelId="{99307CCD-E84E-4ED6-B13E-5498F4F7B6D7}" type="presParOf" srcId="{7B926B2E-6B68-4A3D-A3B6-B0A035668B23}" destId="{6F314EB9-016D-4EE6-B752-1CE109D25948}" srcOrd="1" destOrd="0" presId="urn:microsoft.com/office/officeart/2005/8/layout/lProcess2"/>
    <dgm:cxn modelId="{10BB419E-09A1-483D-B229-878E5896D410}" type="presParOf" srcId="{7B926B2E-6B68-4A3D-A3B6-B0A035668B23}" destId="{83503B3F-AEDC-496D-9E19-B36C4193029C}" srcOrd="2" destOrd="0" presId="urn:microsoft.com/office/officeart/2005/8/layout/lProcess2"/>
    <dgm:cxn modelId="{465F8E57-5B51-44C9-A64B-865C9C3ACC2E}" type="presParOf" srcId="{83503B3F-AEDC-496D-9E19-B36C4193029C}" destId="{1FAF3FE9-88AC-4021-A5ED-7BE904C92CCB}" srcOrd="0" destOrd="0" presId="urn:microsoft.com/office/officeart/2005/8/layout/lProcess2"/>
    <dgm:cxn modelId="{F368E2F9-BFA1-4DA7-A500-F282D8F7C0E7}" type="presParOf" srcId="{1FAF3FE9-88AC-4021-A5ED-7BE904C92CCB}" destId="{3A647E71-1A8F-4FD3-9C84-E03E16995541}" srcOrd="0" destOrd="0" presId="urn:microsoft.com/office/officeart/2005/8/layout/lProcess2"/>
    <dgm:cxn modelId="{CCB6C82B-8CD5-4A3D-A70A-57E5890D3EE6}" type="presParOf" srcId="{3D72E2BE-73F0-4B36-9455-6C4AFBF11B8C}" destId="{20E2C58B-00C5-46A5-9BF7-69D3889C921F}" srcOrd="1" destOrd="0" presId="urn:microsoft.com/office/officeart/2005/8/layout/lProcess2"/>
    <dgm:cxn modelId="{D22F6ED5-CFFB-4B4B-B4AF-3F6431C2EFA2}" type="presParOf" srcId="{3D72E2BE-73F0-4B36-9455-6C4AFBF11B8C}" destId="{39B7D49A-939B-40D9-8182-80ABB6302FDF}" srcOrd="2" destOrd="0" presId="urn:microsoft.com/office/officeart/2005/8/layout/lProcess2"/>
    <dgm:cxn modelId="{01A0CFC2-BEB6-4105-A3C8-83DB0BE7D5F7}" type="presParOf" srcId="{39B7D49A-939B-40D9-8182-80ABB6302FDF}" destId="{135344B2-39A0-461B-B890-E43C2D1DC77A}" srcOrd="0" destOrd="0" presId="urn:microsoft.com/office/officeart/2005/8/layout/lProcess2"/>
    <dgm:cxn modelId="{49225E34-06E8-4435-9FB9-4E3CDA630838}" type="presParOf" srcId="{39B7D49A-939B-40D9-8182-80ABB6302FDF}" destId="{6FDF487A-9309-4221-A1E9-0BC8C9436704}" srcOrd="1" destOrd="0" presId="urn:microsoft.com/office/officeart/2005/8/layout/lProcess2"/>
    <dgm:cxn modelId="{A8E30E1F-2AA2-442C-A846-C2A0A731AB86}" type="presParOf" srcId="{39B7D49A-939B-40D9-8182-80ABB6302FDF}" destId="{7E8D9E4A-2406-4280-A4A4-8481980912A4}" srcOrd="2" destOrd="0" presId="urn:microsoft.com/office/officeart/2005/8/layout/lProcess2"/>
    <dgm:cxn modelId="{9616E792-6B3C-48AB-9D9E-A44B3D4DE96D}" type="presParOf" srcId="{7E8D9E4A-2406-4280-A4A4-8481980912A4}" destId="{44835C41-C59D-4CC6-82B9-495B88F23AD3}" srcOrd="0" destOrd="0" presId="urn:microsoft.com/office/officeart/2005/8/layout/lProcess2"/>
    <dgm:cxn modelId="{A821FE2A-8873-4DBF-A3EE-19A944AAE953}" type="presParOf" srcId="{3D72E2BE-73F0-4B36-9455-6C4AFBF11B8C}" destId="{FD80FE50-31DB-41CB-B7FB-D7058CD7D04D}" srcOrd="3" destOrd="0" presId="urn:microsoft.com/office/officeart/2005/8/layout/lProcess2"/>
    <dgm:cxn modelId="{7540C63F-C5A8-4B7E-BDD6-DE86071A67D5}" type="presParOf" srcId="{3D72E2BE-73F0-4B36-9455-6C4AFBF11B8C}" destId="{31607033-7F2A-4A60-A0FC-2AAD5C72AD25}" srcOrd="4" destOrd="0" presId="urn:microsoft.com/office/officeart/2005/8/layout/lProcess2"/>
    <dgm:cxn modelId="{650E402B-E5CD-4169-9829-DAB56463AE8E}" type="presParOf" srcId="{31607033-7F2A-4A60-A0FC-2AAD5C72AD25}" destId="{56622F3E-0F44-443C-83C5-F114C61AD134}" srcOrd="0" destOrd="0" presId="urn:microsoft.com/office/officeart/2005/8/layout/lProcess2"/>
    <dgm:cxn modelId="{04306670-D92E-45FA-B8B6-ACB2D9FDB31D}" type="presParOf" srcId="{31607033-7F2A-4A60-A0FC-2AAD5C72AD25}" destId="{B83062E1-F596-43E1-9A93-BF2AD6DDA66F}" srcOrd="1" destOrd="0" presId="urn:microsoft.com/office/officeart/2005/8/layout/lProcess2"/>
    <dgm:cxn modelId="{CF0A4437-1EE8-4CDC-AE03-CA0D6296FF99}" type="presParOf" srcId="{31607033-7F2A-4A60-A0FC-2AAD5C72AD25}" destId="{4A6838F4-BFF1-4A8D-9CF4-FCC92852DCC0}" srcOrd="2" destOrd="0" presId="urn:microsoft.com/office/officeart/2005/8/layout/lProcess2"/>
    <dgm:cxn modelId="{EA48B0FA-DEE2-4329-8C89-7E35F8052DE2}" type="presParOf" srcId="{4A6838F4-BFF1-4A8D-9CF4-FCC92852DCC0}" destId="{34474C91-A324-4B12-BCD7-EB0B01193B64}" srcOrd="0" destOrd="0" presId="urn:microsoft.com/office/officeart/2005/8/layout/lProcess2"/>
    <dgm:cxn modelId="{743ACE48-FE1D-4903-BA67-9FD55765D3E8}" type="presParOf" srcId="{34474C91-A324-4B12-BCD7-EB0B01193B64}" destId="{F632BE61-0CCD-44EB-BC99-554E40B38C2F}" srcOrd="0" destOrd="0" presId="urn:microsoft.com/office/officeart/2005/8/layout/lProcess2"/>
    <dgm:cxn modelId="{E77FDC80-D730-413C-9B0C-B63184096A20}" type="presParOf" srcId="{3D72E2BE-73F0-4B36-9455-6C4AFBF11B8C}" destId="{1BB879E2-37B8-4DD7-9735-974A803E908D}" srcOrd="5" destOrd="0" presId="urn:microsoft.com/office/officeart/2005/8/layout/lProcess2"/>
    <dgm:cxn modelId="{D00652A1-1662-4099-BC14-0A3557980AAE}" type="presParOf" srcId="{3D72E2BE-73F0-4B36-9455-6C4AFBF11B8C}" destId="{799F6B30-4EDC-4FE0-AB89-6F31AD708E9A}" srcOrd="6" destOrd="0" presId="urn:microsoft.com/office/officeart/2005/8/layout/lProcess2"/>
    <dgm:cxn modelId="{19F7AFFF-A822-4610-ABE0-BBDE6E4F7EC4}" type="presParOf" srcId="{799F6B30-4EDC-4FE0-AB89-6F31AD708E9A}" destId="{6355E86F-7C2D-4075-9F8B-CFFAB4ABE1F8}" srcOrd="0" destOrd="0" presId="urn:microsoft.com/office/officeart/2005/8/layout/lProcess2"/>
    <dgm:cxn modelId="{ABA617F1-208A-4C65-8DA4-B71D84CFCA21}" type="presParOf" srcId="{799F6B30-4EDC-4FE0-AB89-6F31AD708E9A}" destId="{6FF0D5AB-B2D9-4AFD-9509-482F458A6EB2}" srcOrd="1" destOrd="0" presId="urn:microsoft.com/office/officeart/2005/8/layout/lProcess2"/>
    <dgm:cxn modelId="{485819F3-4109-4CE7-A08D-C46EAB75DD18}" type="presParOf" srcId="{799F6B30-4EDC-4FE0-AB89-6F31AD708E9A}" destId="{CD27A0E2-B46D-408D-BB6E-3702288DAF6D}" srcOrd="2" destOrd="0" presId="urn:microsoft.com/office/officeart/2005/8/layout/lProcess2"/>
    <dgm:cxn modelId="{95B7F18B-A02E-4EDD-B004-0C320F2E6A88}" type="presParOf" srcId="{CD27A0E2-B46D-408D-BB6E-3702288DAF6D}" destId="{061CE97E-199D-44DC-8A72-3DC3EFB7D2CA}" srcOrd="0" destOrd="0" presId="urn:microsoft.com/office/officeart/2005/8/layout/lProcess2"/>
    <dgm:cxn modelId="{C273504C-0BDB-42E5-BED2-A74AC509C8F5}" type="presParOf" srcId="{061CE97E-199D-44DC-8A72-3DC3EFB7D2CA}" destId="{29F02C2F-A8CB-4004-8572-430EFE04399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6C83F8C-DFC0-4BFF-B2B9-8F0CAD33C3E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E7139DC9-DB12-4169-9F58-F655B9B3214F}">
      <dgm:prSet phldrT="[Texto]"/>
      <dgm:spPr>
        <a:solidFill>
          <a:schemeClr val="bg1">
            <a:lumMod val="75000"/>
          </a:schemeClr>
        </a:solidFill>
      </dgm:spPr>
      <dgm:t>
        <a:bodyPr/>
        <a:lstStyle/>
        <a:p>
          <a:r>
            <a:rPr lang="es-MX" dirty="0" smtClean="0">
              <a:latin typeface="Arial Narrow" panose="020B0606020202030204" pitchFamily="34" charset="0"/>
            </a:rPr>
            <a:t>Oportunidad</a:t>
          </a:r>
          <a:endParaRPr lang="es-MX" dirty="0">
            <a:latin typeface="Arial Narrow" panose="020B0606020202030204" pitchFamily="34" charset="0"/>
          </a:endParaRPr>
        </a:p>
      </dgm:t>
    </dgm:pt>
    <dgm:pt modelId="{39A8E08F-2D74-4534-B29D-4CDC9972035B}" type="parTrans" cxnId="{2FD231B5-9E7D-4E0D-A265-8E4546813359}">
      <dgm:prSet/>
      <dgm:spPr/>
      <dgm:t>
        <a:bodyPr/>
        <a:lstStyle/>
        <a:p>
          <a:endParaRPr lang="es-MX"/>
        </a:p>
      </dgm:t>
    </dgm:pt>
    <dgm:pt modelId="{183B705C-EBF3-4B56-833A-F9CF69FA8786}" type="sibTrans" cxnId="{2FD231B5-9E7D-4E0D-A265-8E4546813359}">
      <dgm:prSet/>
      <dgm:spPr/>
      <dgm:t>
        <a:bodyPr/>
        <a:lstStyle/>
        <a:p>
          <a:endParaRPr lang="es-MX"/>
        </a:p>
      </dgm:t>
    </dgm:pt>
    <dgm:pt modelId="{19BDB957-DA6A-46B6-9A1D-CB069271CB8F}">
      <dgm:prSet phldrT="[Texto]"/>
      <dgm:spPr>
        <a:solidFill>
          <a:srgbClr val="C00000"/>
        </a:solidFill>
      </dgm:spPr>
      <dgm:t>
        <a:bodyPr/>
        <a:lstStyle/>
        <a:p>
          <a:r>
            <a:rPr lang="es-MX" dirty="0" smtClean="0"/>
            <a:t>Conveniencia en tiempo y lugar de la acción del gobierno</a:t>
          </a:r>
          <a:endParaRPr lang="es-MX" dirty="0"/>
        </a:p>
      </dgm:t>
    </dgm:pt>
    <dgm:pt modelId="{9E0D1FEF-0088-4E99-863D-81EA3F7EE836}" type="parTrans" cxnId="{9ACD1D03-1A6C-4B5F-BB1A-D77914DA5366}">
      <dgm:prSet/>
      <dgm:spPr/>
      <dgm:t>
        <a:bodyPr/>
        <a:lstStyle/>
        <a:p>
          <a:endParaRPr lang="es-MX"/>
        </a:p>
      </dgm:t>
    </dgm:pt>
    <dgm:pt modelId="{E637D87E-4894-423C-8AAF-38310BA45839}" type="sibTrans" cxnId="{9ACD1D03-1A6C-4B5F-BB1A-D77914DA5366}">
      <dgm:prSet/>
      <dgm:spPr/>
      <dgm:t>
        <a:bodyPr/>
        <a:lstStyle/>
        <a:p>
          <a:endParaRPr lang="es-MX"/>
        </a:p>
      </dgm:t>
    </dgm:pt>
    <dgm:pt modelId="{4B47FB21-5C76-42DB-A8C1-81D74F78D266}">
      <dgm:prSet phldrT="[Texto]" custT="1"/>
      <dgm:spPr>
        <a:solidFill>
          <a:schemeClr val="bg1">
            <a:lumMod val="75000"/>
          </a:schemeClr>
        </a:solidFill>
      </dgm:spPr>
      <dgm:t>
        <a:bodyPr/>
        <a:lstStyle/>
        <a:p>
          <a:r>
            <a:rPr lang="es-MX" sz="2000" dirty="0" smtClean="0">
              <a:latin typeface="Arial Narrow" panose="020B0606020202030204" pitchFamily="34" charset="0"/>
            </a:rPr>
            <a:t>Precisión y continuidad en la entrega de </a:t>
          </a:r>
          <a:r>
            <a:rPr lang="es-MX" sz="2000" dirty="0" err="1" smtClean="0">
              <a:latin typeface="Arial Narrow" panose="020B0606020202030204" pitchFamily="34" charset="0"/>
            </a:rPr>
            <a:t>Svs</a:t>
          </a:r>
          <a:endParaRPr lang="es-MX" sz="2400" dirty="0">
            <a:latin typeface="Arial Narrow" panose="020B0606020202030204" pitchFamily="34" charset="0"/>
          </a:endParaRPr>
        </a:p>
      </dgm:t>
    </dgm:pt>
    <dgm:pt modelId="{1FC55EF2-2C50-4D01-8278-A1AB4912ED9F}" type="parTrans" cxnId="{58B19F57-2987-4F9A-BE59-D6928CEC4931}">
      <dgm:prSet/>
      <dgm:spPr/>
      <dgm:t>
        <a:bodyPr/>
        <a:lstStyle/>
        <a:p>
          <a:endParaRPr lang="es-MX"/>
        </a:p>
      </dgm:t>
    </dgm:pt>
    <dgm:pt modelId="{971A60EC-7627-4611-9581-6F956F08AD25}" type="sibTrans" cxnId="{58B19F57-2987-4F9A-BE59-D6928CEC4931}">
      <dgm:prSet/>
      <dgm:spPr/>
      <dgm:t>
        <a:bodyPr/>
        <a:lstStyle/>
        <a:p>
          <a:endParaRPr lang="es-MX"/>
        </a:p>
      </dgm:t>
    </dgm:pt>
    <dgm:pt modelId="{0F42D3B1-6FED-47A2-9170-EA08E22E5A45}">
      <dgm:prSet phldrT="[Texto]"/>
      <dgm:spPr>
        <a:solidFill>
          <a:srgbClr val="C00000"/>
        </a:solidFill>
      </dgm:spPr>
      <dgm:t>
        <a:bodyPr/>
        <a:lstStyle/>
        <a:p>
          <a:r>
            <a:rPr lang="es-MX" dirty="0" smtClean="0"/>
            <a:t>Lo adecuado en plazo y calidad de los bienes y servicios en la satisfacción de las necesidades de la población</a:t>
          </a:r>
          <a:endParaRPr lang="es-MX" dirty="0"/>
        </a:p>
      </dgm:t>
    </dgm:pt>
    <dgm:pt modelId="{85EB93ED-0839-4ECA-9C5B-D23158E7025D}" type="parTrans" cxnId="{8D87C79F-B419-4F41-AEE7-CBAA77380EDC}">
      <dgm:prSet/>
      <dgm:spPr/>
      <dgm:t>
        <a:bodyPr/>
        <a:lstStyle/>
        <a:p>
          <a:endParaRPr lang="es-MX"/>
        </a:p>
      </dgm:t>
    </dgm:pt>
    <dgm:pt modelId="{84E71F7B-C3CC-4467-9E7A-AF84A4DE5022}" type="sibTrans" cxnId="{8D87C79F-B419-4F41-AEE7-CBAA77380EDC}">
      <dgm:prSet/>
      <dgm:spPr/>
      <dgm:t>
        <a:bodyPr/>
        <a:lstStyle/>
        <a:p>
          <a:endParaRPr lang="es-MX"/>
        </a:p>
      </dgm:t>
    </dgm:pt>
    <dgm:pt modelId="{BA621FFB-0B79-41FC-987D-393ECED62D76}">
      <dgm:prSet phldrT="[Texto]" custT="1"/>
      <dgm:spPr>
        <a:solidFill>
          <a:schemeClr val="bg1">
            <a:lumMod val="75000"/>
          </a:schemeClr>
        </a:solidFill>
      </dgm:spPr>
      <dgm:t>
        <a:bodyPr/>
        <a:lstStyle/>
        <a:p>
          <a:r>
            <a:rPr lang="es-MX" sz="2400" dirty="0" smtClean="0">
              <a:latin typeface="Arial Narrow" panose="020B0606020202030204" pitchFamily="34" charset="0"/>
            </a:rPr>
            <a:t>Comodidades y cortesía en la atención</a:t>
          </a:r>
          <a:endParaRPr lang="es-MX" sz="2400" dirty="0">
            <a:latin typeface="Arial Narrow" panose="020B0606020202030204" pitchFamily="34" charset="0"/>
          </a:endParaRPr>
        </a:p>
      </dgm:t>
    </dgm:pt>
    <dgm:pt modelId="{DF87BAF1-1887-41AF-B41B-1337EAE0700F}" type="parTrans" cxnId="{2FD58A4F-85B6-4743-8726-D4A403A546FD}">
      <dgm:prSet/>
      <dgm:spPr/>
      <dgm:t>
        <a:bodyPr/>
        <a:lstStyle/>
        <a:p>
          <a:endParaRPr lang="es-MX"/>
        </a:p>
      </dgm:t>
    </dgm:pt>
    <dgm:pt modelId="{1C9C5969-D973-4A5B-AB9A-84B8A238AC47}" type="sibTrans" cxnId="{2FD58A4F-85B6-4743-8726-D4A403A546FD}">
      <dgm:prSet/>
      <dgm:spPr/>
      <dgm:t>
        <a:bodyPr/>
        <a:lstStyle/>
        <a:p>
          <a:endParaRPr lang="es-MX"/>
        </a:p>
      </dgm:t>
    </dgm:pt>
    <dgm:pt modelId="{A31EF8C3-416B-456D-BB78-909BE04FA296}">
      <dgm:prSet phldrT="[Texto]"/>
      <dgm:spPr>
        <a:solidFill>
          <a:srgbClr val="C00000"/>
        </a:solidFill>
      </dgm:spPr>
      <dgm:t>
        <a:bodyPr/>
        <a:lstStyle/>
        <a:p>
          <a:r>
            <a:rPr lang="es-MX" dirty="0" smtClean="0"/>
            <a:t>Medir la actitud y aptitud de los servidores públicos, así como condiciones de áreas de atención y difusión de la información</a:t>
          </a:r>
          <a:endParaRPr lang="es-MX" dirty="0"/>
        </a:p>
      </dgm:t>
    </dgm:pt>
    <dgm:pt modelId="{D819A20E-D3C6-4829-9D60-1F5C8AC98B0E}" type="parTrans" cxnId="{52E45BDB-02EA-4C63-9AF9-2DF831662BE8}">
      <dgm:prSet/>
      <dgm:spPr/>
      <dgm:t>
        <a:bodyPr/>
        <a:lstStyle/>
        <a:p>
          <a:endParaRPr lang="es-MX"/>
        </a:p>
      </dgm:t>
    </dgm:pt>
    <dgm:pt modelId="{1563E944-B882-4D00-B581-6C7594A64C4A}" type="sibTrans" cxnId="{52E45BDB-02EA-4C63-9AF9-2DF831662BE8}">
      <dgm:prSet/>
      <dgm:spPr/>
      <dgm:t>
        <a:bodyPr/>
        <a:lstStyle/>
        <a:p>
          <a:endParaRPr lang="es-MX"/>
        </a:p>
      </dgm:t>
    </dgm:pt>
    <dgm:pt modelId="{1991F5A9-B826-4D8B-AC3C-A64DD9FA6658}">
      <dgm:prSet/>
      <dgm:spPr>
        <a:solidFill>
          <a:schemeClr val="bg1">
            <a:lumMod val="75000"/>
          </a:schemeClr>
        </a:solidFill>
      </dgm:spPr>
      <dgm:t>
        <a:bodyPr/>
        <a:lstStyle/>
        <a:p>
          <a:r>
            <a:rPr lang="es-MX" dirty="0" smtClean="0">
              <a:latin typeface="Arial Narrow" panose="020B0606020202030204" pitchFamily="34" charset="0"/>
            </a:rPr>
            <a:t>Accesibilidad</a:t>
          </a:r>
          <a:endParaRPr lang="es-MX" dirty="0">
            <a:latin typeface="Arial Narrow" panose="020B0606020202030204" pitchFamily="34" charset="0"/>
          </a:endParaRPr>
        </a:p>
      </dgm:t>
    </dgm:pt>
    <dgm:pt modelId="{68AC9D01-C2E1-47AA-ACC0-809789983A6B}" type="parTrans" cxnId="{879A292A-E44D-4348-8C09-B76193FEDD09}">
      <dgm:prSet/>
      <dgm:spPr/>
      <dgm:t>
        <a:bodyPr/>
        <a:lstStyle/>
        <a:p>
          <a:endParaRPr lang="es-MX"/>
        </a:p>
      </dgm:t>
    </dgm:pt>
    <dgm:pt modelId="{4F3145C8-3D78-45F7-91FD-6C09C97148D3}" type="sibTrans" cxnId="{879A292A-E44D-4348-8C09-B76193FEDD09}">
      <dgm:prSet/>
      <dgm:spPr/>
      <dgm:t>
        <a:bodyPr/>
        <a:lstStyle/>
        <a:p>
          <a:endParaRPr lang="es-MX"/>
        </a:p>
      </dgm:t>
    </dgm:pt>
    <dgm:pt modelId="{3D72E2BE-73F0-4B36-9455-6C4AFBF11B8C}" type="pres">
      <dgm:prSet presAssocID="{96C83F8C-DFC0-4BFF-B2B9-8F0CAD33C3E2}" presName="theList" presStyleCnt="0">
        <dgm:presLayoutVars>
          <dgm:dir/>
          <dgm:animLvl val="lvl"/>
          <dgm:resizeHandles val="exact"/>
        </dgm:presLayoutVars>
      </dgm:prSet>
      <dgm:spPr/>
      <dgm:t>
        <a:bodyPr/>
        <a:lstStyle/>
        <a:p>
          <a:endParaRPr lang="es-MX"/>
        </a:p>
      </dgm:t>
    </dgm:pt>
    <dgm:pt modelId="{7B926B2E-6B68-4A3D-A3B6-B0A035668B23}" type="pres">
      <dgm:prSet presAssocID="{E7139DC9-DB12-4169-9F58-F655B9B3214F}" presName="compNode" presStyleCnt="0"/>
      <dgm:spPr/>
    </dgm:pt>
    <dgm:pt modelId="{5C31E4E8-6C22-47B2-ADFB-DE3F38E80DC8}" type="pres">
      <dgm:prSet presAssocID="{E7139DC9-DB12-4169-9F58-F655B9B3214F}" presName="aNode" presStyleLbl="bgShp" presStyleIdx="0" presStyleCnt="4"/>
      <dgm:spPr/>
      <dgm:t>
        <a:bodyPr/>
        <a:lstStyle/>
        <a:p>
          <a:endParaRPr lang="es-MX"/>
        </a:p>
      </dgm:t>
    </dgm:pt>
    <dgm:pt modelId="{6F314EB9-016D-4EE6-B752-1CE109D25948}" type="pres">
      <dgm:prSet presAssocID="{E7139DC9-DB12-4169-9F58-F655B9B3214F}" presName="textNode" presStyleLbl="bgShp" presStyleIdx="0" presStyleCnt="4"/>
      <dgm:spPr/>
      <dgm:t>
        <a:bodyPr/>
        <a:lstStyle/>
        <a:p>
          <a:endParaRPr lang="es-MX"/>
        </a:p>
      </dgm:t>
    </dgm:pt>
    <dgm:pt modelId="{83503B3F-AEDC-496D-9E19-B36C4193029C}" type="pres">
      <dgm:prSet presAssocID="{E7139DC9-DB12-4169-9F58-F655B9B3214F}" presName="compChildNode" presStyleCnt="0"/>
      <dgm:spPr/>
    </dgm:pt>
    <dgm:pt modelId="{1FAF3FE9-88AC-4021-A5ED-7BE904C92CCB}" type="pres">
      <dgm:prSet presAssocID="{E7139DC9-DB12-4169-9F58-F655B9B3214F}" presName="theInnerList" presStyleCnt="0"/>
      <dgm:spPr/>
    </dgm:pt>
    <dgm:pt modelId="{3A647E71-1A8F-4FD3-9C84-E03E16995541}" type="pres">
      <dgm:prSet presAssocID="{19BDB957-DA6A-46B6-9A1D-CB069271CB8F}" presName="childNode" presStyleLbl="node1" presStyleIdx="0" presStyleCnt="3">
        <dgm:presLayoutVars>
          <dgm:bulletEnabled val="1"/>
        </dgm:presLayoutVars>
      </dgm:prSet>
      <dgm:spPr/>
      <dgm:t>
        <a:bodyPr/>
        <a:lstStyle/>
        <a:p>
          <a:endParaRPr lang="es-MX"/>
        </a:p>
      </dgm:t>
    </dgm:pt>
    <dgm:pt modelId="{20E2C58B-00C5-46A5-9BF7-69D3889C921F}" type="pres">
      <dgm:prSet presAssocID="{E7139DC9-DB12-4169-9F58-F655B9B3214F}" presName="aSpace" presStyleCnt="0"/>
      <dgm:spPr/>
    </dgm:pt>
    <dgm:pt modelId="{39B7D49A-939B-40D9-8182-80ABB6302FDF}" type="pres">
      <dgm:prSet presAssocID="{1991F5A9-B826-4D8B-AC3C-A64DD9FA6658}" presName="compNode" presStyleCnt="0"/>
      <dgm:spPr/>
    </dgm:pt>
    <dgm:pt modelId="{135344B2-39A0-461B-B890-E43C2D1DC77A}" type="pres">
      <dgm:prSet presAssocID="{1991F5A9-B826-4D8B-AC3C-A64DD9FA6658}" presName="aNode" presStyleLbl="bgShp" presStyleIdx="1" presStyleCnt="4"/>
      <dgm:spPr/>
      <dgm:t>
        <a:bodyPr/>
        <a:lstStyle/>
        <a:p>
          <a:endParaRPr lang="es-MX"/>
        </a:p>
      </dgm:t>
    </dgm:pt>
    <dgm:pt modelId="{6FDF487A-9309-4221-A1E9-0BC8C9436704}" type="pres">
      <dgm:prSet presAssocID="{1991F5A9-B826-4D8B-AC3C-A64DD9FA6658}" presName="textNode" presStyleLbl="bgShp" presStyleIdx="1" presStyleCnt="4"/>
      <dgm:spPr/>
      <dgm:t>
        <a:bodyPr/>
        <a:lstStyle/>
        <a:p>
          <a:endParaRPr lang="es-MX"/>
        </a:p>
      </dgm:t>
    </dgm:pt>
    <dgm:pt modelId="{7E8D9E4A-2406-4280-A4A4-8481980912A4}" type="pres">
      <dgm:prSet presAssocID="{1991F5A9-B826-4D8B-AC3C-A64DD9FA6658}" presName="compChildNode" presStyleCnt="0"/>
      <dgm:spPr/>
    </dgm:pt>
    <dgm:pt modelId="{44835C41-C59D-4CC6-82B9-495B88F23AD3}" type="pres">
      <dgm:prSet presAssocID="{1991F5A9-B826-4D8B-AC3C-A64DD9FA6658}" presName="theInnerList" presStyleCnt="0"/>
      <dgm:spPr/>
    </dgm:pt>
    <dgm:pt modelId="{FD80FE50-31DB-41CB-B7FB-D7058CD7D04D}" type="pres">
      <dgm:prSet presAssocID="{1991F5A9-B826-4D8B-AC3C-A64DD9FA6658}" presName="aSpace" presStyleCnt="0"/>
      <dgm:spPr/>
    </dgm:pt>
    <dgm:pt modelId="{31607033-7F2A-4A60-A0FC-2AAD5C72AD25}" type="pres">
      <dgm:prSet presAssocID="{4B47FB21-5C76-42DB-A8C1-81D74F78D266}" presName="compNode" presStyleCnt="0"/>
      <dgm:spPr/>
    </dgm:pt>
    <dgm:pt modelId="{56622F3E-0F44-443C-83C5-F114C61AD134}" type="pres">
      <dgm:prSet presAssocID="{4B47FB21-5C76-42DB-A8C1-81D74F78D266}" presName="aNode" presStyleLbl="bgShp" presStyleIdx="2" presStyleCnt="4"/>
      <dgm:spPr/>
      <dgm:t>
        <a:bodyPr/>
        <a:lstStyle/>
        <a:p>
          <a:endParaRPr lang="es-MX"/>
        </a:p>
      </dgm:t>
    </dgm:pt>
    <dgm:pt modelId="{B83062E1-F596-43E1-9A93-BF2AD6DDA66F}" type="pres">
      <dgm:prSet presAssocID="{4B47FB21-5C76-42DB-A8C1-81D74F78D266}" presName="textNode" presStyleLbl="bgShp" presStyleIdx="2" presStyleCnt="4"/>
      <dgm:spPr/>
      <dgm:t>
        <a:bodyPr/>
        <a:lstStyle/>
        <a:p>
          <a:endParaRPr lang="es-MX"/>
        </a:p>
      </dgm:t>
    </dgm:pt>
    <dgm:pt modelId="{4A6838F4-BFF1-4A8D-9CF4-FCC92852DCC0}" type="pres">
      <dgm:prSet presAssocID="{4B47FB21-5C76-42DB-A8C1-81D74F78D266}" presName="compChildNode" presStyleCnt="0"/>
      <dgm:spPr/>
    </dgm:pt>
    <dgm:pt modelId="{34474C91-A324-4B12-BCD7-EB0B01193B64}" type="pres">
      <dgm:prSet presAssocID="{4B47FB21-5C76-42DB-A8C1-81D74F78D266}" presName="theInnerList" presStyleCnt="0"/>
      <dgm:spPr/>
    </dgm:pt>
    <dgm:pt modelId="{F632BE61-0CCD-44EB-BC99-554E40B38C2F}" type="pres">
      <dgm:prSet presAssocID="{0F42D3B1-6FED-47A2-9170-EA08E22E5A45}" presName="childNode" presStyleLbl="node1" presStyleIdx="1" presStyleCnt="3">
        <dgm:presLayoutVars>
          <dgm:bulletEnabled val="1"/>
        </dgm:presLayoutVars>
      </dgm:prSet>
      <dgm:spPr/>
      <dgm:t>
        <a:bodyPr/>
        <a:lstStyle/>
        <a:p>
          <a:endParaRPr lang="es-MX"/>
        </a:p>
      </dgm:t>
    </dgm:pt>
    <dgm:pt modelId="{1BB879E2-37B8-4DD7-9735-974A803E908D}" type="pres">
      <dgm:prSet presAssocID="{4B47FB21-5C76-42DB-A8C1-81D74F78D266}" presName="aSpace" presStyleCnt="0"/>
      <dgm:spPr/>
    </dgm:pt>
    <dgm:pt modelId="{799F6B30-4EDC-4FE0-AB89-6F31AD708E9A}" type="pres">
      <dgm:prSet presAssocID="{BA621FFB-0B79-41FC-987D-393ECED62D76}" presName="compNode" presStyleCnt="0"/>
      <dgm:spPr/>
    </dgm:pt>
    <dgm:pt modelId="{6355E86F-7C2D-4075-9F8B-CFFAB4ABE1F8}" type="pres">
      <dgm:prSet presAssocID="{BA621FFB-0B79-41FC-987D-393ECED62D76}" presName="aNode" presStyleLbl="bgShp" presStyleIdx="3" presStyleCnt="4"/>
      <dgm:spPr/>
      <dgm:t>
        <a:bodyPr/>
        <a:lstStyle/>
        <a:p>
          <a:endParaRPr lang="es-MX"/>
        </a:p>
      </dgm:t>
    </dgm:pt>
    <dgm:pt modelId="{6FF0D5AB-B2D9-4AFD-9509-482F458A6EB2}" type="pres">
      <dgm:prSet presAssocID="{BA621FFB-0B79-41FC-987D-393ECED62D76}" presName="textNode" presStyleLbl="bgShp" presStyleIdx="3" presStyleCnt="4"/>
      <dgm:spPr/>
      <dgm:t>
        <a:bodyPr/>
        <a:lstStyle/>
        <a:p>
          <a:endParaRPr lang="es-MX"/>
        </a:p>
      </dgm:t>
    </dgm:pt>
    <dgm:pt modelId="{CD27A0E2-B46D-408D-BB6E-3702288DAF6D}" type="pres">
      <dgm:prSet presAssocID="{BA621FFB-0B79-41FC-987D-393ECED62D76}" presName="compChildNode" presStyleCnt="0"/>
      <dgm:spPr/>
    </dgm:pt>
    <dgm:pt modelId="{061CE97E-199D-44DC-8A72-3DC3EFB7D2CA}" type="pres">
      <dgm:prSet presAssocID="{BA621FFB-0B79-41FC-987D-393ECED62D76}" presName="theInnerList" presStyleCnt="0"/>
      <dgm:spPr/>
    </dgm:pt>
    <dgm:pt modelId="{29F02C2F-A8CB-4004-8572-430EFE04399E}" type="pres">
      <dgm:prSet presAssocID="{A31EF8C3-416B-456D-BB78-909BE04FA296}" presName="childNode" presStyleLbl="node1" presStyleIdx="2" presStyleCnt="3">
        <dgm:presLayoutVars>
          <dgm:bulletEnabled val="1"/>
        </dgm:presLayoutVars>
      </dgm:prSet>
      <dgm:spPr/>
      <dgm:t>
        <a:bodyPr/>
        <a:lstStyle/>
        <a:p>
          <a:endParaRPr lang="es-MX"/>
        </a:p>
      </dgm:t>
    </dgm:pt>
  </dgm:ptLst>
  <dgm:cxnLst>
    <dgm:cxn modelId="{9ACD1D03-1A6C-4B5F-BB1A-D77914DA5366}" srcId="{E7139DC9-DB12-4169-9F58-F655B9B3214F}" destId="{19BDB957-DA6A-46B6-9A1D-CB069271CB8F}" srcOrd="0" destOrd="0" parTransId="{9E0D1FEF-0088-4E99-863D-81EA3F7EE836}" sibTransId="{E637D87E-4894-423C-8AAF-38310BA45839}"/>
    <dgm:cxn modelId="{2FD58A4F-85B6-4743-8726-D4A403A546FD}" srcId="{96C83F8C-DFC0-4BFF-B2B9-8F0CAD33C3E2}" destId="{BA621FFB-0B79-41FC-987D-393ECED62D76}" srcOrd="3" destOrd="0" parTransId="{DF87BAF1-1887-41AF-B41B-1337EAE0700F}" sibTransId="{1C9C5969-D973-4A5B-AB9A-84B8A238AC47}"/>
    <dgm:cxn modelId="{1CC93E9E-BEDE-471D-BED2-63CB94FA69B7}" type="presOf" srcId="{4B47FB21-5C76-42DB-A8C1-81D74F78D266}" destId="{B83062E1-F596-43E1-9A93-BF2AD6DDA66F}" srcOrd="1" destOrd="0" presId="urn:microsoft.com/office/officeart/2005/8/layout/lProcess2"/>
    <dgm:cxn modelId="{879A292A-E44D-4348-8C09-B76193FEDD09}" srcId="{96C83F8C-DFC0-4BFF-B2B9-8F0CAD33C3E2}" destId="{1991F5A9-B826-4D8B-AC3C-A64DD9FA6658}" srcOrd="1" destOrd="0" parTransId="{68AC9D01-C2E1-47AA-ACC0-809789983A6B}" sibTransId="{4F3145C8-3D78-45F7-91FD-6C09C97148D3}"/>
    <dgm:cxn modelId="{521D5879-43D0-44BF-9D0B-9E37500C7EA6}" type="presOf" srcId="{BA621FFB-0B79-41FC-987D-393ECED62D76}" destId="{6355E86F-7C2D-4075-9F8B-CFFAB4ABE1F8}" srcOrd="0" destOrd="0" presId="urn:microsoft.com/office/officeart/2005/8/layout/lProcess2"/>
    <dgm:cxn modelId="{F4670F22-1CC2-4379-A31D-3DE6E5EAD4A2}" type="presOf" srcId="{1991F5A9-B826-4D8B-AC3C-A64DD9FA6658}" destId="{135344B2-39A0-461B-B890-E43C2D1DC77A}" srcOrd="0" destOrd="0" presId="urn:microsoft.com/office/officeart/2005/8/layout/lProcess2"/>
    <dgm:cxn modelId="{B8DB9F65-40D1-4106-9CC5-1D47B4126644}" type="presOf" srcId="{96C83F8C-DFC0-4BFF-B2B9-8F0CAD33C3E2}" destId="{3D72E2BE-73F0-4B36-9455-6C4AFBF11B8C}" srcOrd="0" destOrd="0" presId="urn:microsoft.com/office/officeart/2005/8/layout/lProcess2"/>
    <dgm:cxn modelId="{2FD231B5-9E7D-4E0D-A265-8E4546813359}" srcId="{96C83F8C-DFC0-4BFF-B2B9-8F0CAD33C3E2}" destId="{E7139DC9-DB12-4169-9F58-F655B9B3214F}" srcOrd="0" destOrd="0" parTransId="{39A8E08F-2D74-4534-B29D-4CDC9972035B}" sibTransId="{183B705C-EBF3-4B56-833A-F9CF69FA8786}"/>
    <dgm:cxn modelId="{97885161-D330-4DBC-86EA-240C4475C3FB}" type="presOf" srcId="{1991F5A9-B826-4D8B-AC3C-A64DD9FA6658}" destId="{6FDF487A-9309-4221-A1E9-0BC8C9436704}" srcOrd="1" destOrd="0" presId="urn:microsoft.com/office/officeart/2005/8/layout/lProcess2"/>
    <dgm:cxn modelId="{8E804CDC-D8EE-4646-A0EC-543CF32CE119}" type="presOf" srcId="{E7139DC9-DB12-4169-9F58-F655B9B3214F}" destId="{6F314EB9-016D-4EE6-B752-1CE109D25948}" srcOrd="1" destOrd="0" presId="urn:microsoft.com/office/officeart/2005/8/layout/lProcess2"/>
    <dgm:cxn modelId="{47A04F42-7F77-4542-B0C7-401F7CF9E6E4}" type="presOf" srcId="{E7139DC9-DB12-4169-9F58-F655B9B3214F}" destId="{5C31E4E8-6C22-47B2-ADFB-DE3F38E80DC8}" srcOrd="0" destOrd="0" presId="urn:microsoft.com/office/officeart/2005/8/layout/lProcess2"/>
    <dgm:cxn modelId="{F2B69855-BFAD-40CA-8706-99CB5CF3460F}" type="presOf" srcId="{BA621FFB-0B79-41FC-987D-393ECED62D76}" destId="{6FF0D5AB-B2D9-4AFD-9509-482F458A6EB2}" srcOrd="1" destOrd="0" presId="urn:microsoft.com/office/officeart/2005/8/layout/lProcess2"/>
    <dgm:cxn modelId="{8D87C79F-B419-4F41-AEE7-CBAA77380EDC}" srcId="{4B47FB21-5C76-42DB-A8C1-81D74F78D266}" destId="{0F42D3B1-6FED-47A2-9170-EA08E22E5A45}" srcOrd="0" destOrd="0" parTransId="{85EB93ED-0839-4ECA-9C5B-D23158E7025D}" sibTransId="{84E71F7B-C3CC-4467-9E7A-AF84A4DE5022}"/>
    <dgm:cxn modelId="{38DC76E2-4843-4B21-91F2-56FEE8D46B8D}" type="presOf" srcId="{0F42D3B1-6FED-47A2-9170-EA08E22E5A45}" destId="{F632BE61-0CCD-44EB-BC99-554E40B38C2F}" srcOrd="0" destOrd="0" presId="urn:microsoft.com/office/officeart/2005/8/layout/lProcess2"/>
    <dgm:cxn modelId="{52E45BDB-02EA-4C63-9AF9-2DF831662BE8}" srcId="{BA621FFB-0B79-41FC-987D-393ECED62D76}" destId="{A31EF8C3-416B-456D-BB78-909BE04FA296}" srcOrd="0" destOrd="0" parTransId="{D819A20E-D3C6-4829-9D60-1F5C8AC98B0E}" sibTransId="{1563E944-B882-4D00-B581-6C7594A64C4A}"/>
    <dgm:cxn modelId="{3726E2AC-FBF5-4A1F-8993-293C47B17F5C}" type="presOf" srcId="{4B47FB21-5C76-42DB-A8C1-81D74F78D266}" destId="{56622F3E-0F44-443C-83C5-F114C61AD134}" srcOrd="0" destOrd="0" presId="urn:microsoft.com/office/officeart/2005/8/layout/lProcess2"/>
    <dgm:cxn modelId="{FE61D293-728B-4591-9702-E85FCDF9B244}" type="presOf" srcId="{A31EF8C3-416B-456D-BB78-909BE04FA296}" destId="{29F02C2F-A8CB-4004-8572-430EFE04399E}" srcOrd="0" destOrd="0" presId="urn:microsoft.com/office/officeart/2005/8/layout/lProcess2"/>
    <dgm:cxn modelId="{58B19F57-2987-4F9A-BE59-D6928CEC4931}" srcId="{96C83F8C-DFC0-4BFF-B2B9-8F0CAD33C3E2}" destId="{4B47FB21-5C76-42DB-A8C1-81D74F78D266}" srcOrd="2" destOrd="0" parTransId="{1FC55EF2-2C50-4D01-8278-A1AB4912ED9F}" sibTransId="{971A60EC-7627-4611-9581-6F956F08AD25}"/>
    <dgm:cxn modelId="{F5FF6587-51B8-4C68-ADE7-1289B0B5DA1A}" type="presOf" srcId="{19BDB957-DA6A-46B6-9A1D-CB069271CB8F}" destId="{3A647E71-1A8F-4FD3-9C84-E03E16995541}" srcOrd="0" destOrd="0" presId="urn:microsoft.com/office/officeart/2005/8/layout/lProcess2"/>
    <dgm:cxn modelId="{4C3B81C6-02B3-4190-BF16-6E7A05DE2976}" type="presParOf" srcId="{3D72E2BE-73F0-4B36-9455-6C4AFBF11B8C}" destId="{7B926B2E-6B68-4A3D-A3B6-B0A035668B23}" srcOrd="0" destOrd="0" presId="urn:microsoft.com/office/officeart/2005/8/layout/lProcess2"/>
    <dgm:cxn modelId="{0823511D-D140-4F87-8B13-69C53F5263FA}" type="presParOf" srcId="{7B926B2E-6B68-4A3D-A3B6-B0A035668B23}" destId="{5C31E4E8-6C22-47B2-ADFB-DE3F38E80DC8}" srcOrd="0" destOrd="0" presId="urn:microsoft.com/office/officeart/2005/8/layout/lProcess2"/>
    <dgm:cxn modelId="{5100A108-0F40-4257-8987-BD533804F49D}" type="presParOf" srcId="{7B926B2E-6B68-4A3D-A3B6-B0A035668B23}" destId="{6F314EB9-016D-4EE6-B752-1CE109D25948}" srcOrd="1" destOrd="0" presId="urn:microsoft.com/office/officeart/2005/8/layout/lProcess2"/>
    <dgm:cxn modelId="{E36B57AF-76CD-429E-8075-B70644A7CAB5}" type="presParOf" srcId="{7B926B2E-6B68-4A3D-A3B6-B0A035668B23}" destId="{83503B3F-AEDC-496D-9E19-B36C4193029C}" srcOrd="2" destOrd="0" presId="urn:microsoft.com/office/officeart/2005/8/layout/lProcess2"/>
    <dgm:cxn modelId="{C7D9179A-4C23-4E31-B8D5-171DEDFE4075}" type="presParOf" srcId="{83503B3F-AEDC-496D-9E19-B36C4193029C}" destId="{1FAF3FE9-88AC-4021-A5ED-7BE904C92CCB}" srcOrd="0" destOrd="0" presId="urn:microsoft.com/office/officeart/2005/8/layout/lProcess2"/>
    <dgm:cxn modelId="{FB54DAEF-9D4B-483A-A1EC-1190BD977CD8}" type="presParOf" srcId="{1FAF3FE9-88AC-4021-A5ED-7BE904C92CCB}" destId="{3A647E71-1A8F-4FD3-9C84-E03E16995541}" srcOrd="0" destOrd="0" presId="urn:microsoft.com/office/officeart/2005/8/layout/lProcess2"/>
    <dgm:cxn modelId="{FC334EE7-488E-4612-9418-8CD15658C52E}" type="presParOf" srcId="{3D72E2BE-73F0-4B36-9455-6C4AFBF11B8C}" destId="{20E2C58B-00C5-46A5-9BF7-69D3889C921F}" srcOrd="1" destOrd="0" presId="urn:microsoft.com/office/officeart/2005/8/layout/lProcess2"/>
    <dgm:cxn modelId="{F1E07F0A-9460-45DE-8E74-45EE5CBA4CFA}" type="presParOf" srcId="{3D72E2BE-73F0-4B36-9455-6C4AFBF11B8C}" destId="{39B7D49A-939B-40D9-8182-80ABB6302FDF}" srcOrd="2" destOrd="0" presId="urn:microsoft.com/office/officeart/2005/8/layout/lProcess2"/>
    <dgm:cxn modelId="{89B181DE-A19E-4C80-885D-74383E47096C}" type="presParOf" srcId="{39B7D49A-939B-40D9-8182-80ABB6302FDF}" destId="{135344B2-39A0-461B-B890-E43C2D1DC77A}" srcOrd="0" destOrd="0" presId="urn:microsoft.com/office/officeart/2005/8/layout/lProcess2"/>
    <dgm:cxn modelId="{7EA72410-6437-497A-9A81-E28E60A41E9C}" type="presParOf" srcId="{39B7D49A-939B-40D9-8182-80ABB6302FDF}" destId="{6FDF487A-9309-4221-A1E9-0BC8C9436704}" srcOrd="1" destOrd="0" presId="urn:microsoft.com/office/officeart/2005/8/layout/lProcess2"/>
    <dgm:cxn modelId="{3ACF1C32-DC27-4CCC-B83C-C7051058B286}" type="presParOf" srcId="{39B7D49A-939B-40D9-8182-80ABB6302FDF}" destId="{7E8D9E4A-2406-4280-A4A4-8481980912A4}" srcOrd="2" destOrd="0" presId="urn:microsoft.com/office/officeart/2005/8/layout/lProcess2"/>
    <dgm:cxn modelId="{9B14294F-7FDE-45D1-AC9F-010AFB3AAA5F}" type="presParOf" srcId="{7E8D9E4A-2406-4280-A4A4-8481980912A4}" destId="{44835C41-C59D-4CC6-82B9-495B88F23AD3}" srcOrd="0" destOrd="0" presId="urn:microsoft.com/office/officeart/2005/8/layout/lProcess2"/>
    <dgm:cxn modelId="{FE7E15B7-691E-4904-B91C-D15123954F4A}" type="presParOf" srcId="{3D72E2BE-73F0-4B36-9455-6C4AFBF11B8C}" destId="{FD80FE50-31DB-41CB-B7FB-D7058CD7D04D}" srcOrd="3" destOrd="0" presId="urn:microsoft.com/office/officeart/2005/8/layout/lProcess2"/>
    <dgm:cxn modelId="{917A735A-4B2B-4F4B-84A2-7C27D96A2482}" type="presParOf" srcId="{3D72E2BE-73F0-4B36-9455-6C4AFBF11B8C}" destId="{31607033-7F2A-4A60-A0FC-2AAD5C72AD25}" srcOrd="4" destOrd="0" presId="urn:microsoft.com/office/officeart/2005/8/layout/lProcess2"/>
    <dgm:cxn modelId="{41F2D762-1789-4FB4-A862-0474385E412D}" type="presParOf" srcId="{31607033-7F2A-4A60-A0FC-2AAD5C72AD25}" destId="{56622F3E-0F44-443C-83C5-F114C61AD134}" srcOrd="0" destOrd="0" presId="urn:microsoft.com/office/officeart/2005/8/layout/lProcess2"/>
    <dgm:cxn modelId="{56A07031-D842-4269-B8C0-B4EAE0C7804E}" type="presParOf" srcId="{31607033-7F2A-4A60-A0FC-2AAD5C72AD25}" destId="{B83062E1-F596-43E1-9A93-BF2AD6DDA66F}" srcOrd="1" destOrd="0" presId="urn:microsoft.com/office/officeart/2005/8/layout/lProcess2"/>
    <dgm:cxn modelId="{B4C18AC8-CB69-462D-87F5-6E2F5EE67372}" type="presParOf" srcId="{31607033-7F2A-4A60-A0FC-2AAD5C72AD25}" destId="{4A6838F4-BFF1-4A8D-9CF4-FCC92852DCC0}" srcOrd="2" destOrd="0" presId="urn:microsoft.com/office/officeart/2005/8/layout/lProcess2"/>
    <dgm:cxn modelId="{E61594A8-4CC9-4EF3-A30E-DC99ACBE0052}" type="presParOf" srcId="{4A6838F4-BFF1-4A8D-9CF4-FCC92852DCC0}" destId="{34474C91-A324-4B12-BCD7-EB0B01193B64}" srcOrd="0" destOrd="0" presId="urn:microsoft.com/office/officeart/2005/8/layout/lProcess2"/>
    <dgm:cxn modelId="{DBC1B335-5930-470A-A961-2AFF564C02A6}" type="presParOf" srcId="{34474C91-A324-4B12-BCD7-EB0B01193B64}" destId="{F632BE61-0CCD-44EB-BC99-554E40B38C2F}" srcOrd="0" destOrd="0" presId="urn:microsoft.com/office/officeart/2005/8/layout/lProcess2"/>
    <dgm:cxn modelId="{CE05547F-C858-4FDD-8A83-3053C3229619}" type="presParOf" srcId="{3D72E2BE-73F0-4B36-9455-6C4AFBF11B8C}" destId="{1BB879E2-37B8-4DD7-9735-974A803E908D}" srcOrd="5" destOrd="0" presId="urn:microsoft.com/office/officeart/2005/8/layout/lProcess2"/>
    <dgm:cxn modelId="{655988AC-A504-4465-926C-89301972F36F}" type="presParOf" srcId="{3D72E2BE-73F0-4B36-9455-6C4AFBF11B8C}" destId="{799F6B30-4EDC-4FE0-AB89-6F31AD708E9A}" srcOrd="6" destOrd="0" presId="urn:microsoft.com/office/officeart/2005/8/layout/lProcess2"/>
    <dgm:cxn modelId="{7EC98FAA-F785-4EDF-BA05-3796FEDA8E7B}" type="presParOf" srcId="{799F6B30-4EDC-4FE0-AB89-6F31AD708E9A}" destId="{6355E86F-7C2D-4075-9F8B-CFFAB4ABE1F8}" srcOrd="0" destOrd="0" presId="urn:microsoft.com/office/officeart/2005/8/layout/lProcess2"/>
    <dgm:cxn modelId="{BD57A5FD-F50A-4B74-90B4-DA65A442BD9B}" type="presParOf" srcId="{799F6B30-4EDC-4FE0-AB89-6F31AD708E9A}" destId="{6FF0D5AB-B2D9-4AFD-9509-482F458A6EB2}" srcOrd="1" destOrd="0" presId="urn:microsoft.com/office/officeart/2005/8/layout/lProcess2"/>
    <dgm:cxn modelId="{3B2B500C-A4C5-44AD-BAF8-5B09D121B310}" type="presParOf" srcId="{799F6B30-4EDC-4FE0-AB89-6F31AD708E9A}" destId="{CD27A0E2-B46D-408D-BB6E-3702288DAF6D}" srcOrd="2" destOrd="0" presId="urn:microsoft.com/office/officeart/2005/8/layout/lProcess2"/>
    <dgm:cxn modelId="{772CD912-5CE9-413A-8EB3-F0C3B3E6DEDE}" type="presParOf" srcId="{CD27A0E2-B46D-408D-BB6E-3702288DAF6D}" destId="{061CE97E-199D-44DC-8A72-3DC3EFB7D2CA}" srcOrd="0" destOrd="0" presId="urn:microsoft.com/office/officeart/2005/8/layout/lProcess2"/>
    <dgm:cxn modelId="{1D77BCE4-BAE5-4EA9-96B4-185106AA8484}" type="presParOf" srcId="{061CE97E-199D-44DC-8A72-3DC3EFB7D2CA}" destId="{29F02C2F-A8CB-4004-8572-430EFE04399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DB8EA3-025F-4C2B-B31C-A63847655CCC}" type="doc">
      <dgm:prSet loTypeId="urn:microsoft.com/office/officeart/2005/8/layout/cycle3" loCatId="cycle" qsTypeId="urn:microsoft.com/office/officeart/2005/8/quickstyle/simple1" qsCatId="simple" csTypeId="urn:microsoft.com/office/officeart/2005/8/colors/accent6_1" csCatId="accent6" phldr="1"/>
      <dgm:spPr/>
      <dgm:t>
        <a:bodyPr/>
        <a:lstStyle/>
        <a:p>
          <a:endParaRPr lang="es-MX"/>
        </a:p>
      </dgm:t>
    </dgm:pt>
    <dgm:pt modelId="{250C62CA-3754-4C3C-8F47-D651C019C47B}">
      <dgm:prSet phldrT="[Texto]"/>
      <dgm:spPr/>
      <dgm:t>
        <a:bodyPr/>
        <a:lstStyle/>
        <a:p>
          <a:pPr algn="ctr"/>
          <a:r>
            <a:rPr lang="es-MX">
              <a:latin typeface="Arial Narrow" pitchFamily="34" charset="0"/>
            </a:rPr>
            <a:t>Formulación</a:t>
          </a:r>
        </a:p>
      </dgm:t>
    </dgm:pt>
    <dgm:pt modelId="{2C227AC0-461F-44D1-9F04-D225A0664147}" type="parTrans" cxnId="{B6074320-47B7-44CA-A04A-E75114DE083B}">
      <dgm:prSet/>
      <dgm:spPr/>
      <dgm:t>
        <a:bodyPr/>
        <a:lstStyle/>
        <a:p>
          <a:pPr algn="ctr"/>
          <a:endParaRPr lang="es-MX">
            <a:latin typeface="Arial Narrow" pitchFamily="34" charset="0"/>
          </a:endParaRPr>
        </a:p>
      </dgm:t>
    </dgm:pt>
    <dgm:pt modelId="{A53D0229-1432-41F6-801D-BEB77ACBBC15}" type="sibTrans" cxnId="{B6074320-47B7-44CA-A04A-E75114DE083B}">
      <dgm:prSet/>
      <dgm:spPr/>
      <dgm:t>
        <a:bodyPr/>
        <a:lstStyle/>
        <a:p>
          <a:pPr algn="ctr"/>
          <a:endParaRPr lang="es-MX">
            <a:latin typeface="Arial Narrow" pitchFamily="34" charset="0"/>
          </a:endParaRPr>
        </a:p>
      </dgm:t>
    </dgm:pt>
    <dgm:pt modelId="{64A6FEDB-DE00-4D67-B3D0-D57621DB5EB1}">
      <dgm:prSet phldrT="[Texto]"/>
      <dgm:spPr/>
      <dgm:t>
        <a:bodyPr/>
        <a:lstStyle/>
        <a:p>
          <a:pPr algn="ctr"/>
          <a:r>
            <a:rPr lang="es-MX">
              <a:latin typeface="Arial Narrow" pitchFamily="34" charset="0"/>
            </a:rPr>
            <a:t>Instrumentación </a:t>
          </a:r>
        </a:p>
      </dgm:t>
    </dgm:pt>
    <dgm:pt modelId="{34B6321E-B60E-47B9-B4B5-ADD714CBDAA5}" type="parTrans" cxnId="{676708DE-7D84-4EFB-90C1-2863E982D37B}">
      <dgm:prSet/>
      <dgm:spPr/>
      <dgm:t>
        <a:bodyPr/>
        <a:lstStyle/>
        <a:p>
          <a:pPr algn="ctr"/>
          <a:endParaRPr lang="es-MX">
            <a:latin typeface="Arial Narrow" pitchFamily="34" charset="0"/>
          </a:endParaRPr>
        </a:p>
      </dgm:t>
    </dgm:pt>
    <dgm:pt modelId="{FED6AC90-4339-4FEC-8FDF-CBF3A09F7BAF}" type="sibTrans" cxnId="{676708DE-7D84-4EFB-90C1-2863E982D37B}">
      <dgm:prSet/>
      <dgm:spPr/>
      <dgm:t>
        <a:bodyPr/>
        <a:lstStyle/>
        <a:p>
          <a:pPr algn="ctr"/>
          <a:endParaRPr lang="es-MX">
            <a:latin typeface="Arial Narrow" pitchFamily="34" charset="0"/>
          </a:endParaRPr>
        </a:p>
      </dgm:t>
    </dgm:pt>
    <dgm:pt modelId="{AFA8A3E6-766E-4228-B67B-8EA614C51FC8}">
      <dgm:prSet phldrT="[Texto]"/>
      <dgm:spPr/>
      <dgm:t>
        <a:bodyPr/>
        <a:lstStyle/>
        <a:p>
          <a:pPr algn="ctr"/>
          <a:r>
            <a:rPr lang="es-MX">
              <a:latin typeface="Arial Narrow" pitchFamily="34" charset="0"/>
            </a:rPr>
            <a:t>Control</a:t>
          </a:r>
        </a:p>
      </dgm:t>
    </dgm:pt>
    <dgm:pt modelId="{B65E4D3B-F17C-4C6D-97F5-96A220F7FDAC}" type="parTrans" cxnId="{AD085124-906D-443E-9CA9-11E1AC54281D}">
      <dgm:prSet/>
      <dgm:spPr/>
      <dgm:t>
        <a:bodyPr/>
        <a:lstStyle/>
        <a:p>
          <a:pPr algn="ctr"/>
          <a:endParaRPr lang="es-MX">
            <a:latin typeface="Arial Narrow" pitchFamily="34" charset="0"/>
          </a:endParaRPr>
        </a:p>
      </dgm:t>
    </dgm:pt>
    <dgm:pt modelId="{03FCCA6F-DCAE-4751-B6BA-172EF8243617}" type="sibTrans" cxnId="{AD085124-906D-443E-9CA9-11E1AC54281D}">
      <dgm:prSet/>
      <dgm:spPr/>
      <dgm:t>
        <a:bodyPr/>
        <a:lstStyle/>
        <a:p>
          <a:pPr algn="ctr"/>
          <a:endParaRPr lang="es-MX">
            <a:latin typeface="Arial Narrow" pitchFamily="34" charset="0"/>
          </a:endParaRPr>
        </a:p>
      </dgm:t>
    </dgm:pt>
    <dgm:pt modelId="{1A5B6A57-98FD-43DD-AAEB-1A8EE6720955}">
      <dgm:prSet phldrT="[Texto]"/>
      <dgm:spPr/>
      <dgm:t>
        <a:bodyPr/>
        <a:lstStyle/>
        <a:p>
          <a:pPr algn="ctr"/>
          <a:r>
            <a:rPr lang="es-MX">
              <a:latin typeface="Arial Narrow" pitchFamily="34" charset="0"/>
            </a:rPr>
            <a:t>Evaluación</a:t>
          </a:r>
        </a:p>
      </dgm:t>
    </dgm:pt>
    <dgm:pt modelId="{F45CC131-526F-4513-A2D2-E176539EF32E}" type="parTrans" cxnId="{83A7E28A-A97F-42D6-B4C4-9E663A3A3D70}">
      <dgm:prSet/>
      <dgm:spPr/>
      <dgm:t>
        <a:bodyPr/>
        <a:lstStyle/>
        <a:p>
          <a:pPr algn="ctr"/>
          <a:endParaRPr lang="es-MX">
            <a:latin typeface="Arial Narrow" pitchFamily="34" charset="0"/>
          </a:endParaRPr>
        </a:p>
      </dgm:t>
    </dgm:pt>
    <dgm:pt modelId="{303F33EC-55CB-471B-8494-98FE617E06CC}" type="sibTrans" cxnId="{83A7E28A-A97F-42D6-B4C4-9E663A3A3D70}">
      <dgm:prSet/>
      <dgm:spPr/>
      <dgm:t>
        <a:bodyPr/>
        <a:lstStyle/>
        <a:p>
          <a:pPr algn="ctr"/>
          <a:endParaRPr lang="es-MX">
            <a:latin typeface="Arial Narrow" pitchFamily="34" charset="0"/>
          </a:endParaRPr>
        </a:p>
      </dgm:t>
    </dgm:pt>
    <dgm:pt modelId="{DB2D858C-01C4-458C-8A87-4A6A9BF687FC}">
      <dgm:prSet/>
      <dgm:spPr/>
      <dgm:t>
        <a:bodyPr/>
        <a:lstStyle/>
        <a:p>
          <a:r>
            <a:rPr lang="es-MX" dirty="0" smtClean="0">
              <a:latin typeface="Arial Narrow" pitchFamily="34" charset="0"/>
            </a:rPr>
            <a:t>Actualización de planes y programas</a:t>
          </a:r>
          <a:endParaRPr lang="es-MX" dirty="0">
            <a:latin typeface="Arial Narrow" pitchFamily="34" charset="0"/>
          </a:endParaRPr>
        </a:p>
      </dgm:t>
    </dgm:pt>
    <dgm:pt modelId="{790C269C-7EA9-4225-A57A-5CC4B85AE968}" type="parTrans" cxnId="{64A00D8F-E4E8-473A-BC99-3D7F63E108EE}">
      <dgm:prSet/>
      <dgm:spPr/>
      <dgm:t>
        <a:bodyPr/>
        <a:lstStyle/>
        <a:p>
          <a:endParaRPr lang="es-MX">
            <a:latin typeface="Arial Narrow" pitchFamily="34" charset="0"/>
          </a:endParaRPr>
        </a:p>
      </dgm:t>
    </dgm:pt>
    <dgm:pt modelId="{B8B28678-C51E-4338-8D89-BC2FD65CB284}" type="sibTrans" cxnId="{64A00D8F-E4E8-473A-BC99-3D7F63E108EE}">
      <dgm:prSet/>
      <dgm:spPr/>
      <dgm:t>
        <a:bodyPr/>
        <a:lstStyle/>
        <a:p>
          <a:endParaRPr lang="es-MX">
            <a:latin typeface="Arial Narrow" pitchFamily="34" charset="0"/>
          </a:endParaRPr>
        </a:p>
      </dgm:t>
    </dgm:pt>
    <dgm:pt modelId="{A062B5AE-B740-4EA8-B66C-D7B5025F7B61}" type="pres">
      <dgm:prSet presAssocID="{58DB8EA3-025F-4C2B-B31C-A63847655CCC}" presName="Name0" presStyleCnt="0">
        <dgm:presLayoutVars>
          <dgm:dir/>
          <dgm:resizeHandles val="exact"/>
        </dgm:presLayoutVars>
      </dgm:prSet>
      <dgm:spPr/>
      <dgm:t>
        <a:bodyPr/>
        <a:lstStyle/>
        <a:p>
          <a:endParaRPr lang="es-MX"/>
        </a:p>
      </dgm:t>
    </dgm:pt>
    <dgm:pt modelId="{E60B6775-965F-4C1E-BEAC-ED595A3C83BC}" type="pres">
      <dgm:prSet presAssocID="{58DB8EA3-025F-4C2B-B31C-A63847655CCC}" presName="cycle" presStyleCnt="0"/>
      <dgm:spPr/>
      <dgm:t>
        <a:bodyPr/>
        <a:lstStyle/>
        <a:p>
          <a:endParaRPr lang="es-MX"/>
        </a:p>
      </dgm:t>
    </dgm:pt>
    <dgm:pt modelId="{4F850326-11F5-48A8-ABCE-F4F5176DEABB}" type="pres">
      <dgm:prSet presAssocID="{250C62CA-3754-4C3C-8F47-D651C019C47B}" presName="nodeFirstNode" presStyleLbl="node1" presStyleIdx="0" presStyleCnt="5" custScaleY="75765">
        <dgm:presLayoutVars>
          <dgm:bulletEnabled val="1"/>
        </dgm:presLayoutVars>
      </dgm:prSet>
      <dgm:spPr/>
      <dgm:t>
        <a:bodyPr/>
        <a:lstStyle/>
        <a:p>
          <a:endParaRPr lang="es-MX"/>
        </a:p>
      </dgm:t>
    </dgm:pt>
    <dgm:pt modelId="{470AB75E-BE7F-41B9-AC88-AAA0C3D494EC}" type="pres">
      <dgm:prSet presAssocID="{A53D0229-1432-41F6-801D-BEB77ACBBC15}" presName="sibTransFirstNode" presStyleLbl="bgShp" presStyleIdx="0" presStyleCnt="1"/>
      <dgm:spPr/>
      <dgm:t>
        <a:bodyPr/>
        <a:lstStyle/>
        <a:p>
          <a:endParaRPr lang="es-MX"/>
        </a:p>
      </dgm:t>
    </dgm:pt>
    <dgm:pt modelId="{4C210EF7-768A-4B79-A583-1D0F79823642}" type="pres">
      <dgm:prSet presAssocID="{64A6FEDB-DE00-4D67-B3D0-D57621DB5EB1}" presName="nodeFollowingNodes" presStyleLbl="node1" presStyleIdx="1" presStyleCnt="5" custScaleY="75765">
        <dgm:presLayoutVars>
          <dgm:bulletEnabled val="1"/>
        </dgm:presLayoutVars>
      </dgm:prSet>
      <dgm:spPr/>
      <dgm:t>
        <a:bodyPr/>
        <a:lstStyle/>
        <a:p>
          <a:endParaRPr lang="es-MX"/>
        </a:p>
      </dgm:t>
    </dgm:pt>
    <dgm:pt modelId="{BE410E11-EF95-4E8F-B320-F0857F6213FF}" type="pres">
      <dgm:prSet presAssocID="{AFA8A3E6-766E-4228-B67B-8EA614C51FC8}" presName="nodeFollowingNodes" presStyleLbl="node1" presStyleIdx="2" presStyleCnt="5" custScaleY="75765">
        <dgm:presLayoutVars>
          <dgm:bulletEnabled val="1"/>
        </dgm:presLayoutVars>
      </dgm:prSet>
      <dgm:spPr/>
      <dgm:t>
        <a:bodyPr/>
        <a:lstStyle/>
        <a:p>
          <a:endParaRPr lang="es-MX"/>
        </a:p>
      </dgm:t>
    </dgm:pt>
    <dgm:pt modelId="{5ED06754-36BA-48FD-ADFB-B79ED10F870B}" type="pres">
      <dgm:prSet presAssocID="{1A5B6A57-98FD-43DD-AAEB-1A8EE6720955}" presName="nodeFollowingNodes" presStyleLbl="node1" presStyleIdx="3" presStyleCnt="5" custScaleY="75765">
        <dgm:presLayoutVars>
          <dgm:bulletEnabled val="1"/>
        </dgm:presLayoutVars>
      </dgm:prSet>
      <dgm:spPr/>
      <dgm:t>
        <a:bodyPr/>
        <a:lstStyle/>
        <a:p>
          <a:endParaRPr lang="es-MX"/>
        </a:p>
      </dgm:t>
    </dgm:pt>
    <dgm:pt modelId="{6E38175E-A8B2-4D69-8BA5-0E9B959FB075}" type="pres">
      <dgm:prSet presAssocID="{DB2D858C-01C4-458C-8A87-4A6A9BF687FC}" presName="nodeFollowingNodes" presStyleLbl="node1" presStyleIdx="4" presStyleCnt="5">
        <dgm:presLayoutVars>
          <dgm:bulletEnabled val="1"/>
        </dgm:presLayoutVars>
      </dgm:prSet>
      <dgm:spPr/>
      <dgm:t>
        <a:bodyPr/>
        <a:lstStyle/>
        <a:p>
          <a:endParaRPr lang="es-MX"/>
        </a:p>
      </dgm:t>
    </dgm:pt>
  </dgm:ptLst>
  <dgm:cxnLst>
    <dgm:cxn modelId="{477C1796-FD93-4049-B0CC-DE904C020D2B}" type="presOf" srcId="{58DB8EA3-025F-4C2B-B31C-A63847655CCC}" destId="{A062B5AE-B740-4EA8-B66C-D7B5025F7B61}" srcOrd="0" destOrd="0" presId="urn:microsoft.com/office/officeart/2005/8/layout/cycle3"/>
    <dgm:cxn modelId="{83A7E28A-A97F-42D6-B4C4-9E663A3A3D70}" srcId="{58DB8EA3-025F-4C2B-B31C-A63847655CCC}" destId="{1A5B6A57-98FD-43DD-AAEB-1A8EE6720955}" srcOrd="3" destOrd="0" parTransId="{F45CC131-526F-4513-A2D2-E176539EF32E}" sibTransId="{303F33EC-55CB-471B-8494-98FE617E06CC}"/>
    <dgm:cxn modelId="{B6074320-47B7-44CA-A04A-E75114DE083B}" srcId="{58DB8EA3-025F-4C2B-B31C-A63847655CCC}" destId="{250C62CA-3754-4C3C-8F47-D651C019C47B}" srcOrd="0" destOrd="0" parTransId="{2C227AC0-461F-44D1-9F04-D225A0664147}" sibTransId="{A53D0229-1432-41F6-801D-BEB77ACBBC15}"/>
    <dgm:cxn modelId="{676708DE-7D84-4EFB-90C1-2863E982D37B}" srcId="{58DB8EA3-025F-4C2B-B31C-A63847655CCC}" destId="{64A6FEDB-DE00-4D67-B3D0-D57621DB5EB1}" srcOrd="1" destOrd="0" parTransId="{34B6321E-B60E-47B9-B4B5-ADD714CBDAA5}" sibTransId="{FED6AC90-4339-4FEC-8FDF-CBF3A09F7BAF}"/>
    <dgm:cxn modelId="{C0CCA3B0-3F64-4038-BFF7-C377309B6529}" type="presOf" srcId="{DB2D858C-01C4-458C-8A87-4A6A9BF687FC}" destId="{6E38175E-A8B2-4D69-8BA5-0E9B959FB075}" srcOrd="0" destOrd="0" presId="urn:microsoft.com/office/officeart/2005/8/layout/cycle3"/>
    <dgm:cxn modelId="{DB63480A-9010-46D8-92CF-70FFAC854A3F}" type="presOf" srcId="{64A6FEDB-DE00-4D67-B3D0-D57621DB5EB1}" destId="{4C210EF7-768A-4B79-A583-1D0F79823642}" srcOrd="0" destOrd="0" presId="urn:microsoft.com/office/officeart/2005/8/layout/cycle3"/>
    <dgm:cxn modelId="{336C12B2-63E2-4D91-9ED0-A251A7A919CE}" type="presOf" srcId="{AFA8A3E6-766E-4228-B67B-8EA614C51FC8}" destId="{BE410E11-EF95-4E8F-B320-F0857F6213FF}" srcOrd="0" destOrd="0" presId="urn:microsoft.com/office/officeart/2005/8/layout/cycle3"/>
    <dgm:cxn modelId="{32B6B596-EFC7-4AE4-A859-300E7D638CBD}" type="presOf" srcId="{A53D0229-1432-41F6-801D-BEB77ACBBC15}" destId="{470AB75E-BE7F-41B9-AC88-AAA0C3D494EC}" srcOrd="0" destOrd="0" presId="urn:microsoft.com/office/officeart/2005/8/layout/cycle3"/>
    <dgm:cxn modelId="{84C1FACD-4083-4436-A903-CD4A955B9629}" type="presOf" srcId="{1A5B6A57-98FD-43DD-AAEB-1A8EE6720955}" destId="{5ED06754-36BA-48FD-ADFB-B79ED10F870B}" srcOrd="0" destOrd="0" presId="urn:microsoft.com/office/officeart/2005/8/layout/cycle3"/>
    <dgm:cxn modelId="{AD085124-906D-443E-9CA9-11E1AC54281D}" srcId="{58DB8EA3-025F-4C2B-B31C-A63847655CCC}" destId="{AFA8A3E6-766E-4228-B67B-8EA614C51FC8}" srcOrd="2" destOrd="0" parTransId="{B65E4D3B-F17C-4C6D-97F5-96A220F7FDAC}" sibTransId="{03FCCA6F-DCAE-4751-B6BA-172EF8243617}"/>
    <dgm:cxn modelId="{64A00D8F-E4E8-473A-BC99-3D7F63E108EE}" srcId="{58DB8EA3-025F-4C2B-B31C-A63847655CCC}" destId="{DB2D858C-01C4-458C-8A87-4A6A9BF687FC}" srcOrd="4" destOrd="0" parTransId="{790C269C-7EA9-4225-A57A-5CC4B85AE968}" sibTransId="{B8B28678-C51E-4338-8D89-BC2FD65CB284}"/>
    <dgm:cxn modelId="{18FFF945-3A5D-481B-91BE-67A82CDF8C82}" type="presOf" srcId="{250C62CA-3754-4C3C-8F47-D651C019C47B}" destId="{4F850326-11F5-48A8-ABCE-F4F5176DEABB}" srcOrd="0" destOrd="0" presId="urn:microsoft.com/office/officeart/2005/8/layout/cycle3"/>
    <dgm:cxn modelId="{16E0F851-4CAA-4D75-AE8C-8181389B166B}" type="presParOf" srcId="{A062B5AE-B740-4EA8-B66C-D7B5025F7B61}" destId="{E60B6775-965F-4C1E-BEAC-ED595A3C83BC}" srcOrd="0" destOrd="0" presId="urn:microsoft.com/office/officeart/2005/8/layout/cycle3"/>
    <dgm:cxn modelId="{D9562A76-155D-4167-9CD9-25E6D7F593F1}" type="presParOf" srcId="{E60B6775-965F-4C1E-BEAC-ED595A3C83BC}" destId="{4F850326-11F5-48A8-ABCE-F4F5176DEABB}" srcOrd="0" destOrd="0" presId="urn:microsoft.com/office/officeart/2005/8/layout/cycle3"/>
    <dgm:cxn modelId="{05DAE347-3700-4EAE-B041-D92F57E3F075}" type="presParOf" srcId="{E60B6775-965F-4C1E-BEAC-ED595A3C83BC}" destId="{470AB75E-BE7F-41B9-AC88-AAA0C3D494EC}" srcOrd="1" destOrd="0" presId="urn:microsoft.com/office/officeart/2005/8/layout/cycle3"/>
    <dgm:cxn modelId="{408C6B48-6E6D-4EC1-9CA8-9998A19A857F}" type="presParOf" srcId="{E60B6775-965F-4C1E-BEAC-ED595A3C83BC}" destId="{4C210EF7-768A-4B79-A583-1D0F79823642}" srcOrd="2" destOrd="0" presId="urn:microsoft.com/office/officeart/2005/8/layout/cycle3"/>
    <dgm:cxn modelId="{003FCC85-6E9D-4AA4-87B3-B3517E2FC4F2}" type="presParOf" srcId="{E60B6775-965F-4C1E-BEAC-ED595A3C83BC}" destId="{BE410E11-EF95-4E8F-B320-F0857F6213FF}" srcOrd="3" destOrd="0" presId="urn:microsoft.com/office/officeart/2005/8/layout/cycle3"/>
    <dgm:cxn modelId="{2D0EBE8F-1BFD-47E6-B92A-30930BE2E782}" type="presParOf" srcId="{E60B6775-965F-4C1E-BEAC-ED595A3C83BC}" destId="{5ED06754-36BA-48FD-ADFB-B79ED10F870B}" srcOrd="4" destOrd="0" presId="urn:microsoft.com/office/officeart/2005/8/layout/cycle3"/>
    <dgm:cxn modelId="{41B7DB5A-75A3-4D79-B3EC-A1A17F083036}" type="presParOf" srcId="{E60B6775-965F-4C1E-BEAC-ED595A3C83BC}" destId="{6E38175E-A8B2-4D69-8BA5-0E9B959FB07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FF9DD1-9AE9-4556-8571-78A883B61D0C}" type="doc">
      <dgm:prSet loTypeId="urn:microsoft.com/office/officeart/2005/8/layout/process1" loCatId="process" qsTypeId="urn:microsoft.com/office/officeart/2005/8/quickstyle/simple1#20" qsCatId="simple" csTypeId="urn:microsoft.com/office/officeart/2005/8/colors/accent6_1" csCatId="accent6" phldr="1"/>
      <dgm:spPr/>
    </dgm:pt>
    <dgm:pt modelId="{830B0467-D111-454D-AE7D-DEE804BB5AF7}">
      <dgm:prSet phldrT="[Texto]"/>
      <dgm:spPr/>
      <dgm:t>
        <a:bodyPr/>
        <a:lstStyle/>
        <a:p>
          <a:r>
            <a:rPr lang="es-MX" b="1" dirty="0" smtClean="0">
              <a:effectLst/>
              <a:latin typeface="Arial Narrow" pitchFamily="34" charset="0"/>
            </a:rPr>
            <a:t>Plan Nacional</a:t>
          </a:r>
          <a:endParaRPr lang="es-MX" b="1" dirty="0">
            <a:effectLst/>
            <a:latin typeface="Arial Narrow" pitchFamily="34" charset="0"/>
          </a:endParaRPr>
        </a:p>
      </dgm:t>
    </dgm:pt>
    <dgm:pt modelId="{29EF4A50-7DE9-49AD-B565-7EFC1C360F61}" type="parTrans" cxnId="{00A8694E-312C-4131-9676-3E4FF9F4C1A9}">
      <dgm:prSet/>
      <dgm:spPr/>
      <dgm:t>
        <a:bodyPr/>
        <a:lstStyle/>
        <a:p>
          <a:endParaRPr lang="es-MX" b="1">
            <a:effectLst/>
            <a:latin typeface="Arial Narrow" pitchFamily="34" charset="0"/>
          </a:endParaRPr>
        </a:p>
      </dgm:t>
    </dgm:pt>
    <dgm:pt modelId="{94F14BD7-686A-4F5C-9B83-161160C3FB16}" type="sibTrans" cxnId="{00A8694E-312C-4131-9676-3E4FF9F4C1A9}">
      <dgm:prSet/>
      <dgm:spPr/>
      <dgm:t>
        <a:bodyPr/>
        <a:lstStyle/>
        <a:p>
          <a:endParaRPr lang="es-MX" b="1">
            <a:effectLst/>
            <a:latin typeface="Arial Narrow" pitchFamily="34" charset="0"/>
          </a:endParaRPr>
        </a:p>
      </dgm:t>
    </dgm:pt>
    <dgm:pt modelId="{0D93F5D6-898E-431F-A3D5-0F56620C0893}">
      <dgm:prSet phldrT="[Texto]"/>
      <dgm:spPr/>
      <dgm:t>
        <a:bodyPr/>
        <a:lstStyle/>
        <a:p>
          <a:r>
            <a:rPr lang="es-MX" b="1" dirty="0" smtClean="0">
              <a:effectLst/>
              <a:latin typeface="Arial Narrow" pitchFamily="34" charset="0"/>
            </a:rPr>
            <a:t>Plan Estatal</a:t>
          </a:r>
          <a:endParaRPr lang="es-MX" b="1" dirty="0">
            <a:effectLst/>
            <a:latin typeface="Arial Narrow" pitchFamily="34" charset="0"/>
          </a:endParaRPr>
        </a:p>
      </dgm:t>
    </dgm:pt>
    <dgm:pt modelId="{7BB08FF6-BA92-44FE-ADCF-52AC21DF4C83}" type="parTrans" cxnId="{2B1A1563-DE10-4546-A314-E68998CACE9A}">
      <dgm:prSet/>
      <dgm:spPr/>
      <dgm:t>
        <a:bodyPr/>
        <a:lstStyle/>
        <a:p>
          <a:endParaRPr lang="es-MX" b="1">
            <a:effectLst/>
            <a:latin typeface="Arial Narrow" pitchFamily="34" charset="0"/>
          </a:endParaRPr>
        </a:p>
      </dgm:t>
    </dgm:pt>
    <dgm:pt modelId="{3259FE08-0F04-47E7-8C7A-530188816746}" type="sibTrans" cxnId="{2B1A1563-DE10-4546-A314-E68998CACE9A}">
      <dgm:prSet/>
      <dgm:spPr/>
      <dgm:t>
        <a:bodyPr/>
        <a:lstStyle/>
        <a:p>
          <a:endParaRPr lang="es-MX" b="1">
            <a:effectLst/>
            <a:latin typeface="Arial Narrow" pitchFamily="34" charset="0"/>
          </a:endParaRPr>
        </a:p>
      </dgm:t>
    </dgm:pt>
    <dgm:pt modelId="{8B079D40-D4A5-4DB0-9124-4AA4F4D48DDD}">
      <dgm:prSet phldrT="[Texto]"/>
      <dgm:spPr/>
      <dgm:t>
        <a:bodyPr/>
        <a:lstStyle/>
        <a:p>
          <a:r>
            <a:rPr lang="es-MX" b="1" dirty="0" smtClean="0">
              <a:effectLst/>
              <a:latin typeface="Arial Narrow" pitchFamily="34" charset="0"/>
            </a:rPr>
            <a:t>Plan Municipal</a:t>
          </a:r>
          <a:endParaRPr lang="es-MX" b="1" dirty="0">
            <a:effectLst/>
            <a:latin typeface="Arial Narrow" pitchFamily="34" charset="0"/>
          </a:endParaRPr>
        </a:p>
      </dgm:t>
    </dgm:pt>
    <dgm:pt modelId="{F247EE22-B417-48A8-ADB7-3510EADB88B7}" type="parTrans" cxnId="{D52FE9A3-8F26-4568-94BA-F8FD38B616CE}">
      <dgm:prSet/>
      <dgm:spPr/>
      <dgm:t>
        <a:bodyPr/>
        <a:lstStyle/>
        <a:p>
          <a:endParaRPr lang="es-MX" b="1">
            <a:effectLst/>
            <a:latin typeface="Arial Narrow" pitchFamily="34" charset="0"/>
          </a:endParaRPr>
        </a:p>
      </dgm:t>
    </dgm:pt>
    <dgm:pt modelId="{E0D5C75D-13F5-4FD4-B8A1-CFA85AB546D0}" type="sibTrans" cxnId="{D52FE9A3-8F26-4568-94BA-F8FD38B616CE}">
      <dgm:prSet/>
      <dgm:spPr/>
      <dgm:t>
        <a:bodyPr/>
        <a:lstStyle/>
        <a:p>
          <a:endParaRPr lang="es-MX" b="1">
            <a:effectLst/>
            <a:latin typeface="Arial Narrow" pitchFamily="34" charset="0"/>
          </a:endParaRPr>
        </a:p>
      </dgm:t>
    </dgm:pt>
    <dgm:pt modelId="{5F2D3A08-0B2B-440A-B496-47931D58FA9C}" type="pres">
      <dgm:prSet presAssocID="{BEFF9DD1-9AE9-4556-8571-78A883B61D0C}" presName="Name0" presStyleCnt="0">
        <dgm:presLayoutVars>
          <dgm:dir/>
          <dgm:resizeHandles val="exact"/>
        </dgm:presLayoutVars>
      </dgm:prSet>
      <dgm:spPr/>
    </dgm:pt>
    <dgm:pt modelId="{517B61EF-2B9C-4374-90A3-9734E0572188}" type="pres">
      <dgm:prSet presAssocID="{830B0467-D111-454D-AE7D-DEE804BB5AF7}" presName="node" presStyleLbl="node1" presStyleIdx="0" presStyleCnt="3">
        <dgm:presLayoutVars>
          <dgm:bulletEnabled val="1"/>
        </dgm:presLayoutVars>
      </dgm:prSet>
      <dgm:spPr/>
      <dgm:t>
        <a:bodyPr/>
        <a:lstStyle/>
        <a:p>
          <a:endParaRPr lang="es-MX"/>
        </a:p>
      </dgm:t>
    </dgm:pt>
    <dgm:pt modelId="{92E35ABB-39AD-42E1-99DE-5319EAA2B6DF}" type="pres">
      <dgm:prSet presAssocID="{94F14BD7-686A-4F5C-9B83-161160C3FB16}" presName="sibTrans" presStyleLbl="sibTrans2D1" presStyleIdx="0" presStyleCnt="2"/>
      <dgm:spPr/>
      <dgm:t>
        <a:bodyPr/>
        <a:lstStyle/>
        <a:p>
          <a:endParaRPr lang="es-MX"/>
        </a:p>
      </dgm:t>
    </dgm:pt>
    <dgm:pt modelId="{596BE072-0322-422F-8789-A47824EB0869}" type="pres">
      <dgm:prSet presAssocID="{94F14BD7-686A-4F5C-9B83-161160C3FB16}" presName="connectorText" presStyleLbl="sibTrans2D1" presStyleIdx="0" presStyleCnt="2"/>
      <dgm:spPr/>
      <dgm:t>
        <a:bodyPr/>
        <a:lstStyle/>
        <a:p>
          <a:endParaRPr lang="es-MX"/>
        </a:p>
      </dgm:t>
    </dgm:pt>
    <dgm:pt modelId="{5B006751-4041-4170-882A-CA9F5174E619}" type="pres">
      <dgm:prSet presAssocID="{0D93F5D6-898E-431F-A3D5-0F56620C0893}" presName="node" presStyleLbl="node1" presStyleIdx="1" presStyleCnt="3">
        <dgm:presLayoutVars>
          <dgm:bulletEnabled val="1"/>
        </dgm:presLayoutVars>
      </dgm:prSet>
      <dgm:spPr/>
      <dgm:t>
        <a:bodyPr/>
        <a:lstStyle/>
        <a:p>
          <a:endParaRPr lang="es-MX"/>
        </a:p>
      </dgm:t>
    </dgm:pt>
    <dgm:pt modelId="{3F85D4E4-7007-41CA-9233-D1F307EF9614}" type="pres">
      <dgm:prSet presAssocID="{3259FE08-0F04-47E7-8C7A-530188816746}" presName="sibTrans" presStyleLbl="sibTrans2D1" presStyleIdx="1" presStyleCnt="2"/>
      <dgm:spPr/>
      <dgm:t>
        <a:bodyPr/>
        <a:lstStyle/>
        <a:p>
          <a:endParaRPr lang="es-MX"/>
        </a:p>
      </dgm:t>
    </dgm:pt>
    <dgm:pt modelId="{1B168900-193A-4845-821D-1CF61FD54D71}" type="pres">
      <dgm:prSet presAssocID="{3259FE08-0F04-47E7-8C7A-530188816746}" presName="connectorText" presStyleLbl="sibTrans2D1" presStyleIdx="1" presStyleCnt="2"/>
      <dgm:spPr/>
      <dgm:t>
        <a:bodyPr/>
        <a:lstStyle/>
        <a:p>
          <a:endParaRPr lang="es-MX"/>
        </a:p>
      </dgm:t>
    </dgm:pt>
    <dgm:pt modelId="{64415232-258F-4BA5-9B1A-499BBB0449B9}" type="pres">
      <dgm:prSet presAssocID="{8B079D40-D4A5-4DB0-9124-4AA4F4D48DDD}" presName="node" presStyleLbl="node1" presStyleIdx="2" presStyleCnt="3">
        <dgm:presLayoutVars>
          <dgm:bulletEnabled val="1"/>
        </dgm:presLayoutVars>
      </dgm:prSet>
      <dgm:spPr/>
      <dgm:t>
        <a:bodyPr/>
        <a:lstStyle/>
        <a:p>
          <a:endParaRPr lang="es-MX"/>
        </a:p>
      </dgm:t>
    </dgm:pt>
  </dgm:ptLst>
  <dgm:cxnLst>
    <dgm:cxn modelId="{E6721D77-D292-4472-A42F-BC73E709F412}" type="presOf" srcId="{94F14BD7-686A-4F5C-9B83-161160C3FB16}" destId="{596BE072-0322-422F-8789-A47824EB0869}" srcOrd="1" destOrd="0" presId="urn:microsoft.com/office/officeart/2005/8/layout/process1"/>
    <dgm:cxn modelId="{4DA05673-8417-4593-AABA-58E67477D04F}" type="presOf" srcId="{94F14BD7-686A-4F5C-9B83-161160C3FB16}" destId="{92E35ABB-39AD-42E1-99DE-5319EAA2B6DF}" srcOrd="0" destOrd="0" presId="urn:microsoft.com/office/officeart/2005/8/layout/process1"/>
    <dgm:cxn modelId="{01AD423F-8C3D-4B48-BE89-EBA9EA184EB5}" type="presOf" srcId="{3259FE08-0F04-47E7-8C7A-530188816746}" destId="{3F85D4E4-7007-41CA-9233-D1F307EF9614}" srcOrd="0" destOrd="0" presId="urn:microsoft.com/office/officeart/2005/8/layout/process1"/>
    <dgm:cxn modelId="{8AB5DCED-87DD-4C72-B07D-741C346A0DB7}" type="presOf" srcId="{BEFF9DD1-9AE9-4556-8571-78A883B61D0C}" destId="{5F2D3A08-0B2B-440A-B496-47931D58FA9C}" srcOrd="0" destOrd="0" presId="urn:microsoft.com/office/officeart/2005/8/layout/process1"/>
    <dgm:cxn modelId="{71C28C2B-D8E7-41D9-95E2-DAFE05F09141}" type="presOf" srcId="{3259FE08-0F04-47E7-8C7A-530188816746}" destId="{1B168900-193A-4845-821D-1CF61FD54D71}" srcOrd="1" destOrd="0" presId="urn:microsoft.com/office/officeart/2005/8/layout/process1"/>
    <dgm:cxn modelId="{00A8694E-312C-4131-9676-3E4FF9F4C1A9}" srcId="{BEFF9DD1-9AE9-4556-8571-78A883B61D0C}" destId="{830B0467-D111-454D-AE7D-DEE804BB5AF7}" srcOrd="0" destOrd="0" parTransId="{29EF4A50-7DE9-49AD-B565-7EFC1C360F61}" sibTransId="{94F14BD7-686A-4F5C-9B83-161160C3FB16}"/>
    <dgm:cxn modelId="{DC76D66E-CF13-4970-A01A-33AAA89166CC}" type="presOf" srcId="{0D93F5D6-898E-431F-A3D5-0F56620C0893}" destId="{5B006751-4041-4170-882A-CA9F5174E619}" srcOrd="0" destOrd="0" presId="urn:microsoft.com/office/officeart/2005/8/layout/process1"/>
    <dgm:cxn modelId="{347A7799-E2CB-4D83-B0CE-7817414215D6}" type="presOf" srcId="{8B079D40-D4A5-4DB0-9124-4AA4F4D48DDD}" destId="{64415232-258F-4BA5-9B1A-499BBB0449B9}" srcOrd="0" destOrd="0" presId="urn:microsoft.com/office/officeart/2005/8/layout/process1"/>
    <dgm:cxn modelId="{D52FE9A3-8F26-4568-94BA-F8FD38B616CE}" srcId="{BEFF9DD1-9AE9-4556-8571-78A883B61D0C}" destId="{8B079D40-D4A5-4DB0-9124-4AA4F4D48DDD}" srcOrd="2" destOrd="0" parTransId="{F247EE22-B417-48A8-ADB7-3510EADB88B7}" sibTransId="{E0D5C75D-13F5-4FD4-B8A1-CFA85AB546D0}"/>
    <dgm:cxn modelId="{2B1A1563-DE10-4546-A314-E68998CACE9A}" srcId="{BEFF9DD1-9AE9-4556-8571-78A883B61D0C}" destId="{0D93F5D6-898E-431F-A3D5-0F56620C0893}" srcOrd="1" destOrd="0" parTransId="{7BB08FF6-BA92-44FE-ADCF-52AC21DF4C83}" sibTransId="{3259FE08-0F04-47E7-8C7A-530188816746}"/>
    <dgm:cxn modelId="{5935FC62-606F-49B9-A2CC-A94E9C8998E7}" type="presOf" srcId="{830B0467-D111-454D-AE7D-DEE804BB5AF7}" destId="{517B61EF-2B9C-4374-90A3-9734E0572188}" srcOrd="0" destOrd="0" presId="urn:microsoft.com/office/officeart/2005/8/layout/process1"/>
    <dgm:cxn modelId="{C8FCD37B-55E5-469C-BFB3-DC9CDAA57B49}" type="presParOf" srcId="{5F2D3A08-0B2B-440A-B496-47931D58FA9C}" destId="{517B61EF-2B9C-4374-90A3-9734E0572188}" srcOrd="0" destOrd="0" presId="urn:microsoft.com/office/officeart/2005/8/layout/process1"/>
    <dgm:cxn modelId="{27180508-C92F-4BE7-B328-55085039E072}" type="presParOf" srcId="{5F2D3A08-0B2B-440A-B496-47931D58FA9C}" destId="{92E35ABB-39AD-42E1-99DE-5319EAA2B6DF}" srcOrd="1" destOrd="0" presId="urn:microsoft.com/office/officeart/2005/8/layout/process1"/>
    <dgm:cxn modelId="{B6C560A5-25C5-4EBD-AB90-BCF62EF3593B}" type="presParOf" srcId="{92E35ABB-39AD-42E1-99DE-5319EAA2B6DF}" destId="{596BE072-0322-422F-8789-A47824EB0869}" srcOrd="0" destOrd="0" presId="urn:microsoft.com/office/officeart/2005/8/layout/process1"/>
    <dgm:cxn modelId="{AE4C025C-6638-4FFA-AF3E-C3B6C9B890C6}" type="presParOf" srcId="{5F2D3A08-0B2B-440A-B496-47931D58FA9C}" destId="{5B006751-4041-4170-882A-CA9F5174E619}" srcOrd="2" destOrd="0" presId="urn:microsoft.com/office/officeart/2005/8/layout/process1"/>
    <dgm:cxn modelId="{D3C47845-2AD4-4671-872D-39C269C8B04E}" type="presParOf" srcId="{5F2D3A08-0B2B-440A-B496-47931D58FA9C}" destId="{3F85D4E4-7007-41CA-9233-D1F307EF9614}" srcOrd="3" destOrd="0" presId="urn:microsoft.com/office/officeart/2005/8/layout/process1"/>
    <dgm:cxn modelId="{78705D83-4BBB-4D02-AEA9-0032F3A6AF19}" type="presParOf" srcId="{3F85D4E4-7007-41CA-9233-D1F307EF9614}" destId="{1B168900-193A-4845-821D-1CF61FD54D71}" srcOrd="0" destOrd="0" presId="urn:microsoft.com/office/officeart/2005/8/layout/process1"/>
    <dgm:cxn modelId="{319D4C65-3DF0-43B0-AA3C-E92348602D51}" type="presParOf" srcId="{5F2D3A08-0B2B-440A-B496-47931D58FA9C}" destId="{64415232-258F-4BA5-9B1A-499BBB0449B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D2A8DF-9B67-4CF0-8B34-57A661867799}" type="doc">
      <dgm:prSet loTypeId="urn:microsoft.com/office/officeart/2005/8/layout/hList7#2" loCatId="list" qsTypeId="urn:microsoft.com/office/officeart/2005/8/quickstyle/simple1#21" qsCatId="simple" csTypeId="urn:microsoft.com/office/officeart/2005/8/colors/colorful2" csCatId="colorful" phldr="1"/>
      <dgm:spPr/>
    </dgm:pt>
    <dgm:pt modelId="{EB3B75AE-65B7-44CE-A12F-08A67EA852F8}">
      <dgm:prSet phldrT="[Texto]" custT="1"/>
      <dgm:spPr/>
      <dgm:t>
        <a:bodyPr/>
        <a:lstStyle/>
        <a:p>
          <a:r>
            <a:rPr lang="es-MX" sz="1200" b="1" dirty="0" smtClean="0">
              <a:latin typeface="Arial Narrow" pitchFamily="34" charset="0"/>
            </a:rPr>
            <a:t>Plan Nacional de Desarrollo</a:t>
          </a:r>
        </a:p>
        <a:p>
          <a:r>
            <a:rPr lang="es-MX" sz="1200" b="1" dirty="0" smtClean="0">
              <a:latin typeface="Arial Narrow" pitchFamily="34" charset="0"/>
            </a:rPr>
            <a:t>Programas sectoriales</a:t>
          </a:r>
        </a:p>
        <a:p>
          <a:r>
            <a:rPr lang="es-MX" sz="1200" b="1" dirty="0" smtClean="0">
              <a:latin typeface="Arial Narrow" pitchFamily="34" charset="0"/>
            </a:rPr>
            <a:t>Programas institucionales</a:t>
          </a:r>
        </a:p>
        <a:p>
          <a:r>
            <a:rPr lang="es-MX" sz="1200" b="1" dirty="0" smtClean="0">
              <a:latin typeface="Arial Narrow" pitchFamily="34" charset="0"/>
            </a:rPr>
            <a:t>Programas Regionales</a:t>
          </a:r>
        </a:p>
        <a:p>
          <a:r>
            <a:rPr lang="es-MX" sz="1200" b="1" dirty="0" smtClean="0">
              <a:latin typeface="Arial Narrow" pitchFamily="34" charset="0"/>
            </a:rPr>
            <a:t>Programas Especiales</a:t>
          </a:r>
        </a:p>
      </dgm:t>
    </dgm:pt>
    <dgm:pt modelId="{FA356436-BAD5-45CD-9F10-038D50C3A8A9}" type="parTrans" cxnId="{98E1264D-2BEB-4799-BE1F-8707AF842ED9}">
      <dgm:prSet/>
      <dgm:spPr/>
      <dgm:t>
        <a:bodyPr/>
        <a:lstStyle/>
        <a:p>
          <a:endParaRPr lang="es-MX" sz="1200" b="1">
            <a:latin typeface="Arial Narrow" pitchFamily="34" charset="0"/>
          </a:endParaRPr>
        </a:p>
      </dgm:t>
    </dgm:pt>
    <dgm:pt modelId="{309EFC8B-A1CD-4004-BEAF-2142E6FF80FB}" type="sibTrans" cxnId="{98E1264D-2BEB-4799-BE1F-8707AF842ED9}">
      <dgm:prSet/>
      <dgm:spPr/>
      <dgm:t>
        <a:bodyPr/>
        <a:lstStyle/>
        <a:p>
          <a:endParaRPr lang="es-MX" sz="1200" b="1">
            <a:latin typeface="Arial Narrow" pitchFamily="34" charset="0"/>
          </a:endParaRPr>
        </a:p>
      </dgm:t>
    </dgm:pt>
    <dgm:pt modelId="{512BFA8F-7C52-423D-967A-CF28E5CA23E7}">
      <dgm:prSet phldrT="[Texto]" custT="1"/>
      <dgm:spPr/>
      <dgm:t>
        <a:bodyPr/>
        <a:lstStyle/>
        <a:p>
          <a:r>
            <a:rPr lang="es-MX" sz="1100" b="1" dirty="0" smtClean="0">
              <a:latin typeface="Arial Narrow" pitchFamily="34" charset="0"/>
            </a:rPr>
            <a:t>Plan Veracruzano de Desarrollo</a:t>
          </a:r>
        </a:p>
        <a:p>
          <a:r>
            <a:rPr lang="es-MX" sz="1100" b="1" dirty="0" smtClean="0">
              <a:latin typeface="Arial Narrow" pitchFamily="34" charset="0"/>
            </a:rPr>
            <a:t>Programas sectoriales</a:t>
          </a:r>
        </a:p>
        <a:p>
          <a:r>
            <a:rPr lang="es-MX" sz="1100" b="1" dirty="0" smtClean="0">
              <a:latin typeface="Arial Narrow" pitchFamily="34" charset="0"/>
            </a:rPr>
            <a:t>Programas regionales</a:t>
          </a:r>
        </a:p>
        <a:p>
          <a:r>
            <a:rPr lang="es-MX" sz="1100" b="1" dirty="0" smtClean="0">
              <a:latin typeface="Arial Narrow" pitchFamily="34" charset="0"/>
            </a:rPr>
            <a:t>Programas de Inversión</a:t>
          </a:r>
        </a:p>
        <a:p>
          <a:r>
            <a:rPr lang="es-MX" sz="1100" b="1" dirty="0" smtClean="0">
              <a:latin typeface="Arial Narrow" pitchFamily="34" charset="0"/>
            </a:rPr>
            <a:t>Programas Institucionales</a:t>
          </a:r>
        </a:p>
        <a:p>
          <a:r>
            <a:rPr lang="es-MX" sz="1100" b="1" dirty="0" smtClean="0">
              <a:latin typeface="Arial Narrow" pitchFamily="34" charset="0"/>
            </a:rPr>
            <a:t>Programas prioritarios</a:t>
          </a:r>
        </a:p>
        <a:p>
          <a:r>
            <a:rPr lang="es-MX" sz="1100" b="1" dirty="0" smtClean="0">
              <a:latin typeface="Arial Narrow" pitchFamily="34" charset="0"/>
            </a:rPr>
            <a:t>Los </a:t>
          </a:r>
          <a:r>
            <a:rPr lang="es-MX" sz="1100" b="1" dirty="0" err="1" smtClean="0">
              <a:latin typeface="Arial Narrow" pitchFamily="34" charset="0"/>
            </a:rPr>
            <a:t>PPs</a:t>
          </a:r>
          <a:r>
            <a:rPr lang="es-MX" sz="1100" b="1" dirty="0" smtClean="0">
              <a:latin typeface="Arial Narrow" pitchFamily="34" charset="0"/>
            </a:rPr>
            <a:t> y las </a:t>
          </a:r>
          <a:r>
            <a:rPr lang="es-MX" sz="1100" b="1" dirty="0" err="1" smtClean="0">
              <a:latin typeface="Arial Narrow" pitchFamily="34" charset="0"/>
            </a:rPr>
            <a:t>AIs</a:t>
          </a:r>
          <a:endParaRPr lang="es-MX" sz="1100" b="1" dirty="0" smtClean="0">
            <a:latin typeface="Arial Narrow" pitchFamily="34" charset="0"/>
          </a:endParaRPr>
        </a:p>
        <a:p>
          <a:r>
            <a:rPr lang="es-MX" sz="1100" b="1" dirty="0" smtClean="0">
              <a:latin typeface="Arial Narrow" pitchFamily="34" charset="0"/>
            </a:rPr>
            <a:t>Presupuesto por programas del Estado</a:t>
          </a:r>
        </a:p>
        <a:p>
          <a:r>
            <a:rPr lang="es-MX" sz="1100" b="1" dirty="0" smtClean="0">
              <a:latin typeface="Arial Narrow" pitchFamily="34" charset="0"/>
            </a:rPr>
            <a:t>Convenios de coordinación</a:t>
          </a:r>
        </a:p>
        <a:p>
          <a:r>
            <a:rPr lang="es-MX" sz="1100" b="1" dirty="0" smtClean="0">
              <a:latin typeface="Arial Narrow" pitchFamily="34" charset="0"/>
            </a:rPr>
            <a:t>Programas de Desarrollo Metropolitano</a:t>
          </a:r>
        </a:p>
      </dgm:t>
    </dgm:pt>
    <dgm:pt modelId="{303ABBF5-3074-4CCF-9629-EB9F7E64D5D3}" type="parTrans" cxnId="{AE6555BF-E6A6-4FCA-AB9A-CBBA5C553777}">
      <dgm:prSet/>
      <dgm:spPr/>
      <dgm:t>
        <a:bodyPr/>
        <a:lstStyle/>
        <a:p>
          <a:endParaRPr lang="es-MX" sz="1200" b="1">
            <a:latin typeface="Arial Narrow" pitchFamily="34" charset="0"/>
          </a:endParaRPr>
        </a:p>
      </dgm:t>
    </dgm:pt>
    <dgm:pt modelId="{61B0C604-5B55-4960-932C-D691F4E6ACE4}" type="sibTrans" cxnId="{AE6555BF-E6A6-4FCA-AB9A-CBBA5C553777}">
      <dgm:prSet/>
      <dgm:spPr/>
      <dgm:t>
        <a:bodyPr/>
        <a:lstStyle/>
        <a:p>
          <a:endParaRPr lang="es-MX" sz="1200" b="1">
            <a:latin typeface="Arial Narrow" pitchFamily="34" charset="0"/>
          </a:endParaRPr>
        </a:p>
      </dgm:t>
    </dgm:pt>
    <dgm:pt modelId="{79A82E57-DEE2-4D98-B262-16D4FA74C5E5}">
      <dgm:prSet phldrT="[Texto]" custT="1"/>
      <dgm:spPr/>
      <dgm:t>
        <a:bodyPr/>
        <a:lstStyle/>
        <a:p>
          <a:r>
            <a:rPr lang="es-MX" sz="1200" b="1" dirty="0" smtClean="0">
              <a:latin typeface="Arial Narrow" pitchFamily="34" charset="0"/>
            </a:rPr>
            <a:t>Plan Municipal de Desarrollo</a:t>
          </a:r>
        </a:p>
        <a:p>
          <a:r>
            <a:rPr lang="es-MX" sz="1200" b="1" dirty="0" smtClean="0">
              <a:latin typeface="Arial Narrow" pitchFamily="34" charset="0"/>
            </a:rPr>
            <a:t>Programas derivados del Plan Municipal</a:t>
          </a:r>
        </a:p>
        <a:p>
          <a:r>
            <a:rPr lang="es-MX" sz="1200" b="1" dirty="0" smtClean="0">
              <a:latin typeface="Arial Narrow" pitchFamily="34" charset="0"/>
            </a:rPr>
            <a:t>Los </a:t>
          </a:r>
          <a:r>
            <a:rPr lang="es-MX" sz="1200" b="1" dirty="0" err="1" smtClean="0">
              <a:latin typeface="Arial Narrow" pitchFamily="34" charset="0"/>
            </a:rPr>
            <a:t>PPs</a:t>
          </a:r>
          <a:r>
            <a:rPr lang="es-MX" sz="1200" b="1" dirty="0" smtClean="0">
              <a:latin typeface="Arial Narrow" pitchFamily="34" charset="0"/>
            </a:rPr>
            <a:t> y las </a:t>
          </a:r>
          <a:r>
            <a:rPr lang="es-MX" sz="1200" b="1" dirty="0" err="1" smtClean="0">
              <a:latin typeface="Arial Narrow" pitchFamily="34" charset="0"/>
            </a:rPr>
            <a:t>AIs</a:t>
          </a:r>
          <a:r>
            <a:rPr lang="es-MX" sz="1200" b="1" dirty="0" smtClean="0">
              <a:latin typeface="Arial Narrow" pitchFamily="34" charset="0"/>
            </a:rPr>
            <a:t> </a:t>
          </a:r>
        </a:p>
        <a:p>
          <a:r>
            <a:rPr lang="es-MX" sz="1200" b="1" dirty="0" smtClean="0">
              <a:latin typeface="Arial Narrow" pitchFamily="34" charset="0"/>
            </a:rPr>
            <a:t>Convenios de Coordinación</a:t>
          </a:r>
        </a:p>
        <a:p>
          <a:r>
            <a:rPr lang="es-MX" sz="1200" b="1" dirty="0" smtClean="0">
              <a:latin typeface="Arial Narrow" pitchFamily="34" charset="0"/>
            </a:rPr>
            <a:t>Programas para el establecimiento de otras expresiones geográficas para el comercio nacional e internacional </a:t>
          </a:r>
          <a:endParaRPr lang="es-MX" sz="1200" b="1" dirty="0">
            <a:latin typeface="Arial Narrow" pitchFamily="34" charset="0"/>
          </a:endParaRPr>
        </a:p>
      </dgm:t>
    </dgm:pt>
    <dgm:pt modelId="{4C03C95D-0C6B-4274-A759-BF3D3F4C0AA0}" type="parTrans" cxnId="{C944AB6C-B583-442C-AF0C-CE5EF6C5236D}">
      <dgm:prSet/>
      <dgm:spPr/>
      <dgm:t>
        <a:bodyPr/>
        <a:lstStyle/>
        <a:p>
          <a:endParaRPr lang="es-MX" sz="1200" b="1">
            <a:latin typeface="Arial Narrow" pitchFamily="34" charset="0"/>
          </a:endParaRPr>
        </a:p>
      </dgm:t>
    </dgm:pt>
    <dgm:pt modelId="{FF7271FB-83E5-4EC3-B8F9-02122AE7AD53}" type="sibTrans" cxnId="{C944AB6C-B583-442C-AF0C-CE5EF6C5236D}">
      <dgm:prSet/>
      <dgm:spPr/>
      <dgm:t>
        <a:bodyPr/>
        <a:lstStyle/>
        <a:p>
          <a:endParaRPr lang="es-MX" sz="1200" b="1">
            <a:latin typeface="Arial Narrow" pitchFamily="34" charset="0"/>
          </a:endParaRPr>
        </a:p>
      </dgm:t>
    </dgm:pt>
    <dgm:pt modelId="{C0E40E2C-EA44-4331-8933-7CA4A2E2C61D}" type="pres">
      <dgm:prSet presAssocID="{58D2A8DF-9B67-4CF0-8B34-57A661867799}" presName="Name0" presStyleCnt="0">
        <dgm:presLayoutVars>
          <dgm:dir/>
          <dgm:resizeHandles val="exact"/>
        </dgm:presLayoutVars>
      </dgm:prSet>
      <dgm:spPr/>
    </dgm:pt>
    <dgm:pt modelId="{37C4A394-E964-4902-9393-9C9E84B5A90E}" type="pres">
      <dgm:prSet presAssocID="{58D2A8DF-9B67-4CF0-8B34-57A661867799}" presName="fgShape" presStyleLbl="fgShp" presStyleIdx="0" presStyleCnt="1" custLinFactNeighborY="83333"/>
      <dgm:spPr/>
    </dgm:pt>
    <dgm:pt modelId="{01B13B38-4A09-4F3E-B5EA-128059D1F466}" type="pres">
      <dgm:prSet presAssocID="{58D2A8DF-9B67-4CF0-8B34-57A661867799}" presName="linComp" presStyleCnt="0"/>
      <dgm:spPr/>
    </dgm:pt>
    <dgm:pt modelId="{447C8365-6440-4EA9-9149-7D6FD194634E}" type="pres">
      <dgm:prSet presAssocID="{EB3B75AE-65B7-44CE-A12F-08A67EA852F8}" presName="compNode" presStyleCnt="0"/>
      <dgm:spPr/>
    </dgm:pt>
    <dgm:pt modelId="{EB2EE65C-6401-43E4-8B1E-BB7040A27851}" type="pres">
      <dgm:prSet presAssocID="{EB3B75AE-65B7-44CE-A12F-08A67EA852F8}" presName="bkgdShape" presStyleLbl="node1" presStyleIdx="0" presStyleCnt="3"/>
      <dgm:spPr/>
      <dgm:t>
        <a:bodyPr/>
        <a:lstStyle/>
        <a:p>
          <a:endParaRPr lang="es-MX"/>
        </a:p>
      </dgm:t>
    </dgm:pt>
    <dgm:pt modelId="{7EB2E764-554F-4C66-AD44-3B7CB52DE4A8}" type="pres">
      <dgm:prSet presAssocID="{EB3B75AE-65B7-44CE-A12F-08A67EA852F8}" presName="nodeTx" presStyleLbl="node1" presStyleIdx="0" presStyleCnt="3">
        <dgm:presLayoutVars>
          <dgm:bulletEnabled val="1"/>
        </dgm:presLayoutVars>
      </dgm:prSet>
      <dgm:spPr/>
      <dgm:t>
        <a:bodyPr/>
        <a:lstStyle/>
        <a:p>
          <a:endParaRPr lang="es-MX"/>
        </a:p>
      </dgm:t>
    </dgm:pt>
    <dgm:pt modelId="{F8B0A135-FB7B-4861-A326-B4C69EF3182B}" type="pres">
      <dgm:prSet presAssocID="{EB3B75AE-65B7-44CE-A12F-08A67EA852F8}" presName="invisiNode" presStyleLbl="node1" presStyleIdx="0" presStyleCnt="3"/>
      <dgm:spPr/>
    </dgm:pt>
    <dgm:pt modelId="{76079872-5909-4129-846F-9B1082507849}" type="pres">
      <dgm:prSet presAssocID="{EB3B75AE-65B7-44CE-A12F-08A67EA852F8}" presName="imagNode" presStyleLbl="fgImgPlace1" presStyleIdx="0" presStyleCnt="3"/>
      <dgm:spPr>
        <a:blipFill rotWithShape="0">
          <a:blip xmlns:r="http://schemas.openxmlformats.org/officeDocument/2006/relationships" r:embed="rId1"/>
          <a:stretch>
            <a:fillRect/>
          </a:stretch>
        </a:blipFill>
      </dgm:spPr>
    </dgm:pt>
    <dgm:pt modelId="{408F0EF2-5800-4096-9430-E4D051967883}" type="pres">
      <dgm:prSet presAssocID="{309EFC8B-A1CD-4004-BEAF-2142E6FF80FB}" presName="sibTrans" presStyleLbl="sibTrans2D1" presStyleIdx="0" presStyleCnt="0"/>
      <dgm:spPr/>
      <dgm:t>
        <a:bodyPr/>
        <a:lstStyle/>
        <a:p>
          <a:endParaRPr lang="es-MX"/>
        </a:p>
      </dgm:t>
    </dgm:pt>
    <dgm:pt modelId="{0B246ECE-A847-453B-86BE-08C9CA7083CA}" type="pres">
      <dgm:prSet presAssocID="{512BFA8F-7C52-423D-967A-CF28E5CA23E7}" presName="compNode" presStyleCnt="0"/>
      <dgm:spPr/>
    </dgm:pt>
    <dgm:pt modelId="{23131758-2C69-4588-8168-4188D1885A42}" type="pres">
      <dgm:prSet presAssocID="{512BFA8F-7C52-423D-967A-CF28E5CA23E7}" presName="bkgdShape" presStyleLbl="node1" presStyleIdx="1" presStyleCnt="3"/>
      <dgm:spPr/>
      <dgm:t>
        <a:bodyPr/>
        <a:lstStyle/>
        <a:p>
          <a:endParaRPr lang="es-MX"/>
        </a:p>
      </dgm:t>
    </dgm:pt>
    <dgm:pt modelId="{62B5F04E-E548-45B8-A0CC-8DFBB6B526D6}" type="pres">
      <dgm:prSet presAssocID="{512BFA8F-7C52-423D-967A-CF28E5CA23E7}" presName="nodeTx" presStyleLbl="node1" presStyleIdx="1" presStyleCnt="3">
        <dgm:presLayoutVars>
          <dgm:bulletEnabled val="1"/>
        </dgm:presLayoutVars>
      </dgm:prSet>
      <dgm:spPr/>
      <dgm:t>
        <a:bodyPr/>
        <a:lstStyle/>
        <a:p>
          <a:endParaRPr lang="es-MX"/>
        </a:p>
      </dgm:t>
    </dgm:pt>
    <dgm:pt modelId="{7D1E27AE-0A49-4688-8A21-EF40703D853A}" type="pres">
      <dgm:prSet presAssocID="{512BFA8F-7C52-423D-967A-CF28E5CA23E7}" presName="invisiNode" presStyleLbl="node1" presStyleIdx="1" presStyleCnt="3"/>
      <dgm:spPr/>
    </dgm:pt>
    <dgm:pt modelId="{F1521E05-9A1E-44C5-AEB1-E25F95D23CDC}" type="pres">
      <dgm:prSet presAssocID="{512BFA8F-7C52-423D-967A-CF28E5CA23E7}" presName="imagNode" presStyleLbl="fgImgPlace1" presStyleIdx="1" presStyleCnt="3"/>
      <dgm:spPr>
        <a:blipFill rotWithShape="0">
          <a:blip xmlns:r="http://schemas.openxmlformats.org/officeDocument/2006/relationships" r:embed="rId2"/>
          <a:stretch>
            <a:fillRect/>
          </a:stretch>
        </a:blipFill>
      </dgm:spPr>
    </dgm:pt>
    <dgm:pt modelId="{A1A18CC9-5373-41BC-92C3-B88600ED119A}" type="pres">
      <dgm:prSet presAssocID="{61B0C604-5B55-4960-932C-D691F4E6ACE4}" presName="sibTrans" presStyleLbl="sibTrans2D1" presStyleIdx="0" presStyleCnt="0"/>
      <dgm:spPr/>
      <dgm:t>
        <a:bodyPr/>
        <a:lstStyle/>
        <a:p>
          <a:endParaRPr lang="es-MX"/>
        </a:p>
      </dgm:t>
    </dgm:pt>
    <dgm:pt modelId="{09C71EBB-EE9E-40F4-9B56-C0CC45DAA81D}" type="pres">
      <dgm:prSet presAssocID="{79A82E57-DEE2-4D98-B262-16D4FA74C5E5}" presName="compNode" presStyleCnt="0"/>
      <dgm:spPr/>
    </dgm:pt>
    <dgm:pt modelId="{1F6C1750-7A7D-4D33-8A0F-BD5CD3FDF38A}" type="pres">
      <dgm:prSet presAssocID="{79A82E57-DEE2-4D98-B262-16D4FA74C5E5}" presName="bkgdShape" presStyleLbl="node1" presStyleIdx="2" presStyleCnt="3"/>
      <dgm:spPr/>
      <dgm:t>
        <a:bodyPr/>
        <a:lstStyle/>
        <a:p>
          <a:endParaRPr lang="es-MX"/>
        </a:p>
      </dgm:t>
    </dgm:pt>
    <dgm:pt modelId="{9D67627F-428C-4A3F-A4C8-FCF8CB9C20CD}" type="pres">
      <dgm:prSet presAssocID="{79A82E57-DEE2-4D98-B262-16D4FA74C5E5}" presName="nodeTx" presStyleLbl="node1" presStyleIdx="2" presStyleCnt="3">
        <dgm:presLayoutVars>
          <dgm:bulletEnabled val="1"/>
        </dgm:presLayoutVars>
      </dgm:prSet>
      <dgm:spPr/>
      <dgm:t>
        <a:bodyPr/>
        <a:lstStyle/>
        <a:p>
          <a:endParaRPr lang="es-MX"/>
        </a:p>
      </dgm:t>
    </dgm:pt>
    <dgm:pt modelId="{ACB9BE0B-0BCD-4A78-8AD3-C15C28F96D52}" type="pres">
      <dgm:prSet presAssocID="{79A82E57-DEE2-4D98-B262-16D4FA74C5E5}" presName="invisiNode" presStyleLbl="node1" presStyleIdx="2" presStyleCnt="3"/>
      <dgm:spPr/>
    </dgm:pt>
    <dgm:pt modelId="{CFE8C42F-6A65-475A-9B84-43877A0EDA7F}" type="pres">
      <dgm:prSet presAssocID="{79A82E57-DEE2-4D98-B262-16D4FA74C5E5}" presName="imagNode" presStyleLbl="fgImgPlace1" presStyleIdx="2" presStyleCnt="3"/>
      <dgm:spPr>
        <a:blipFill rotWithShape="0">
          <a:blip xmlns:r="http://schemas.openxmlformats.org/officeDocument/2006/relationships" r:embed="rId3"/>
          <a:stretch>
            <a:fillRect/>
          </a:stretch>
        </a:blipFill>
      </dgm:spPr>
    </dgm:pt>
  </dgm:ptLst>
  <dgm:cxnLst>
    <dgm:cxn modelId="{65FFBE5C-22AE-4A4F-B383-6B179D46F985}" type="presOf" srcId="{79A82E57-DEE2-4D98-B262-16D4FA74C5E5}" destId="{9D67627F-428C-4A3F-A4C8-FCF8CB9C20CD}" srcOrd="1" destOrd="0" presId="urn:microsoft.com/office/officeart/2005/8/layout/hList7#2"/>
    <dgm:cxn modelId="{7AB2DF25-402A-4E53-8D40-F1AAC68190DA}" type="presOf" srcId="{79A82E57-DEE2-4D98-B262-16D4FA74C5E5}" destId="{1F6C1750-7A7D-4D33-8A0F-BD5CD3FDF38A}" srcOrd="0" destOrd="0" presId="urn:microsoft.com/office/officeart/2005/8/layout/hList7#2"/>
    <dgm:cxn modelId="{EB3DAD14-87FB-413D-8468-9BF2328841F9}" type="presOf" srcId="{EB3B75AE-65B7-44CE-A12F-08A67EA852F8}" destId="{7EB2E764-554F-4C66-AD44-3B7CB52DE4A8}" srcOrd="1" destOrd="0" presId="urn:microsoft.com/office/officeart/2005/8/layout/hList7#2"/>
    <dgm:cxn modelId="{C944AB6C-B583-442C-AF0C-CE5EF6C5236D}" srcId="{58D2A8DF-9B67-4CF0-8B34-57A661867799}" destId="{79A82E57-DEE2-4D98-B262-16D4FA74C5E5}" srcOrd="2" destOrd="0" parTransId="{4C03C95D-0C6B-4274-A759-BF3D3F4C0AA0}" sibTransId="{FF7271FB-83E5-4EC3-B8F9-02122AE7AD53}"/>
    <dgm:cxn modelId="{AE6555BF-E6A6-4FCA-AB9A-CBBA5C553777}" srcId="{58D2A8DF-9B67-4CF0-8B34-57A661867799}" destId="{512BFA8F-7C52-423D-967A-CF28E5CA23E7}" srcOrd="1" destOrd="0" parTransId="{303ABBF5-3074-4CCF-9629-EB9F7E64D5D3}" sibTransId="{61B0C604-5B55-4960-932C-D691F4E6ACE4}"/>
    <dgm:cxn modelId="{8794157C-6E52-44A4-8708-EAA967BC61C6}" type="presOf" srcId="{EB3B75AE-65B7-44CE-A12F-08A67EA852F8}" destId="{EB2EE65C-6401-43E4-8B1E-BB7040A27851}" srcOrd="0" destOrd="0" presId="urn:microsoft.com/office/officeart/2005/8/layout/hList7#2"/>
    <dgm:cxn modelId="{BC253E2B-8E25-4C1D-BD76-0AACBE0442A4}" type="presOf" srcId="{309EFC8B-A1CD-4004-BEAF-2142E6FF80FB}" destId="{408F0EF2-5800-4096-9430-E4D051967883}" srcOrd="0" destOrd="0" presId="urn:microsoft.com/office/officeart/2005/8/layout/hList7#2"/>
    <dgm:cxn modelId="{98E1264D-2BEB-4799-BE1F-8707AF842ED9}" srcId="{58D2A8DF-9B67-4CF0-8B34-57A661867799}" destId="{EB3B75AE-65B7-44CE-A12F-08A67EA852F8}" srcOrd="0" destOrd="0" parTransId="{FA356436-BAD5-45CD-9F10-038D50C3A8A9}" sibTransId="{309EFC8B-A1CD-4004-BEAF-2142E6FF80FB}"/>
    <dgm:cxn modelId="{F3EBEE32-AFC3-4607-8B96-26215DF62AC0}" type="presOf" srcId="{58D2A8DF-9B67-4CF0-8B34-57A661867799}" destId="{C0E40E2C-EA44-4331-8933-7CA4A2E2C61D}" srcOrd="0" destOrd="0" presId="urn:microsoft.com/office/officeart/2005/8/layout/hList7#2"/>
    <dgm:cxn modelId="{F5567148-5704-436A-B6E7-635E7E57BFD1}" type="presOf" srcId="{61B0C604-5B55-4960-932C-D691F4E6ACE4}" destId="{A1A18CC9-5373-41BC-92C3-B88600ED119A}" srcOrd="0" destOrd="0" presId="urn:microsoft.com/office/officeart/2005/8/layout/hList7#2"/>
    <dgm:cxn modelId="{7D21B870-696D-4FF1-94CB-50C6D00C2C80}" type="presOf" srcId="{512BFA8F-7C52-423D-967A-CF28E5CA23E7}" destId="{23131758-2C69-4588-8168-4188D1885A42}" srcOrd="0" destOrd="0" presId="urn:microsoft.com/office/officeart/2005/8/layout/hList7#2"/>
    <dgm:cxn modelId="{32EB5C48-D46A-4042-A9B5-BBBC9C63A3AB}" type="presOf" srcId="{512BFA8F-7C52-423D-967A-CF28E5CA23E7}" destId="{62B5F04E-E548-45B8-A0CC-8DFBB6B526D6}" srcOrd="1" destOrd="0" presId="urn:microsoft.com/office/officeart/2005/8/layout/hList7#2"/>
    <dgm:cxn modelId="{2E2885E5-B7FD-4FE8-AEFF-730CC335BE2B}" type="presParOf" srcId="{C0E40E2C-EA44-4331-8933-7CA4A2E2C61D}" destId="{37C4A394-E964-4902-9393-9C9E84B5A90E}" srcOrd="0" destOrd="0" presId="urn:microsoft.com/office/officeart/2005/8/layout/hList7#2"/>
    <dgm:cxn modelId="{FF95F88A-B5E2-4B83-A6F1-94056597406D}" type="presParOf" srcId="{C0E40E2C-EA44-4331-8933-7CA4A2E2C61D}" destId="{01B13B38-4A09-4F3E-B5EA-128059D1F466}" srcOrd="1" destOrd="0" presId="urn:microsoft.com/office/officeart/2005/8/layout/hList7#2"/>
    <dgm:cxn modelId="{E1C16C0C-B42C-4AD2-8B19-22E72D7B99A7}" type="presParOf" srcId="{01B13B38-4A09-4F3E-B5EA-128059D1F466}" destId="{447C8365-6440-4EA9-9149-7D6FD194634E}" srcOrd="0" destOrd="0" presId="urn:microsoft.com/office/officeart/2005/8/layout/hList7#2"/>
    <dgm:cxn modelId="{5DC2FA07-C86E-4F7E-92DF-D90035A9098C}" type="presParOf" srcId="{447C8365-6440-4EA9-9149-7D6FD194634E}" destId="{EB2EE65C-6401-43E4-8B1E-BB7040A27851}" srcOrd="0" destOrd="0" presId="urn:microsoft.com/office/officeart/2005/8/layout/hList7#2"/>
    <dgm:cxn modelId="{7F167E8B-907E-44ED-BDEB-09C598DCB1BB}" type="presParOf" srcId="{447C8365-6440-4EA9-9149-7D6FD194634E}" destId="{7EB2E764-554F-4C66-AD44-3B7CB52DE4A8}" srcOrd="1" destOrd="0" presId="urn:microsoft.com/office/officeart/2005/8/layout/hList7#2"/>
    <dgm:cxn modelId="{5431CA52-7268-425B-867D-37EE9A9EBCE6}" type="presParOf" srcId="{447C8365-6440-4EA9-9149-7D6FD194634E}" destId="{F8B0A135-FB7B-4861-A326-B4C69EF3182B}" srcOrd="2" destOrd="0" presId="urn:microsoft.com/office/officeart/2005/8/layout/hList7#2"/>
    <dgm:cxn modelId="{C8FE0DBD-0CAB-4543-8833-69D5E8BDC92D}" type="presParOf" srcId="{447C8365-6440-4EA9-9149-7D6FD194634E}" destId="{76079872-5909-4129-846F-9B1082507849}" srcOrd="3" destOrd="0" presId="urn:microsoft.com/office/officeart/2005/8/layout/hList7#2"/>
    <dgm:cxn modelId="{E54D23AB-5B31-4951-BBCB-0BE5E025D208}" type="presParOf" srcId="{01B13B38-4A09-4F3E-B5EA-128059D1F466}" destId="{408F0EF2-5800-4096-9430-E4D051967883}" srcOrd="1" destOrd="0" presId="urn:microsoft.com/office/officeart/2005/8/layout/hList7#2"/>
    <dgm:cxn modelId="{A3AD222C-5E46-4D4A-8459-6021808F2A75}" type="presParOf" srcId="{01B13B38-4A09-4F3E-B5EA-128059D1F466}" destId="{0B246ECE-A847-453B-86BE-08C9CA7083CA}" srcOrd="2" destOrd="0" presId="urn:microsoft.com/office/officeart/2005/8/layout/hList7#2"/>
    <dgm:cxn modelId="{B79B1EB6-D44A-4426-BBB7-F85521765009}" type="presParOf" srcId="{0B246ECE-A847-453B-86BE-08C9CA7083CA}" destId="{23131758-2C69-4588-8168-4188D1885A42}" srcOrd="0" destOrd="0" presId="urn:microsoft.com/office/officeart/2005/8/layout/hList7#2"/>
    <dgm:cxn modelId="{D714D158-A44D-464F-836A-4A4818DDE146}" type="presParOf" srcId="{0B246ECE-A847-453B-86BE-08C9CA7083CA}" destId="{62B5F04E-E548-45B8-A0CC-8DFBB6B526D6}" srcOrd="1" destOrd="0" presId="urn:microsoft.com/office/officeart/2005/8/layout/hList7#2"/>
    <dgm:cxn modelId="{5496E400-C2ED-496A-AD53-ED5C7E5C9B24}" type="presParOf" srcId="{0B246ECE-A847-453B-86BE-08C9CA7083CA}" destId="{7D1E27AE-0A49-4688-8A21-EF40703D853A}" srcOrd="2" destOrd="0" presId="urn:microsoft.com/office/officeart/2005/8/layout/hList7#2"/>
    <dgm:cxn modelId="{659973F7-0912-48EB-8439-2ED4349A32A1}" type="presParOf" srcId="{0B246ECE-A847-453B-86BE-08C9CA7083CA}" destId="{F1521E05-9A1E-44C5-AEB1-E25F95D23CDC}" srcOrd="3" destOrd="0" presId="urn:microsoft.com/office/officeart/2005/8/layout/hList7#2"/>
    <dgm:cxn modelId="{991A26A2-0962-4783-A0AB-E7F306F9B925}" type="presParOf" srcId="{01B13B38-4A09-4F3E-B5EA-128059D1F466}" destId="{A1A18CC9-5373-41BC-92C3-B88600ED119A}" srcOrd="3" destOrd="0" presId="urn:microsoft.com/office/officeart/2005/8/layout/hList7#2"/>
    <dgm:cxn modelId="{337CBF3F-5D6A-4819-88DA-2B808A0B6B63}" type="presParOf" srcId="{01B13B38-4A09-4F3E-B5EA-128059D1F466}" destId="{09C71EBB-EE9E-40F4-9B56-C0CC45DAA81D}" srcOrd="4" destOrd="0" presId="urn:microsoft.com/office/officeart/2005/8/layout/hList7#2"/>
    <dgm:cxn modelId="{6B10A1A8-2843-4435-88BB-EC285DAEAF10}" type="presParOf" srcId="{09C71EBB-EE9E-40F4-9B56-C0CC45DAA81D}" destId="{1F6C1750-7A7D-4D33-8A0F-BD5CD3FDF38A}" srcOrd="0" destOrd="0" presId="urn:microsoft.com/office/officeart/2005/8/layout/hList7#2"/>
    <dgm:cxn modelId="{EE0BEB04-4833-45C3-8620-E07205B3AED2}" type="presParOf" srcId="{09C71EBB-EE9E-40F4-9B56-C0CC45DAA81D}" destId="{9D67627F-428C-4A3F-A4C8-FCF8CB9C20CD}" srcOrd="1" destOrd="0" presId="urn:microsoft.com/office/officeart/2005/8/layout/hList7#2"/>
    <dgm:cxn modelId="{95A066FD-FA49-47FD-AEF9-D294C084C925}" type="presParOf" srcId="{09C71EBB-EE9E-40F4-9B56-C0CC45DAA81D}" destId="{ACB9BE0B-0BCD-4A78-8AD3-C15C28F96D52}" srcOrd="2" destOrd="0" presId="urn:microsoft.com/office/officeart/2005/8/layout/hList7#2"/>
    <dgm:cxn modelId="{C3AB6FA0-6B94-4099-8574-4D4916E4ADDD}" type="presParOf" srcId="{09C71EBB-EE9E-40F4-9B56-C0CC45DAA81D}" destId="{CFE8C42F-6A65-475A-9B84-43877A0EDA7F}"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571206-FB28-4842-9BCA-563AB79C4672}" type="doc">
      <dgm:prSet loTypeId="urn:microsoft.com/office/officeart/2005/8/layout/hProcess4" loCatId="process" qsTypeId="urn:microsoft.com/office/officeart/2005/8/quickstyle/simple1#22" qsCatId="simple" csTypeId="urn:microsoft.com/office/officeart/2005/8/colors/colorful1" csCatId="colorful" phldr="1"/>
      <dgm:spPr/>
      <dgm:t>
        <a:bodyPr/>
        <a:lstStyle/>
        <a:p>
          <a:endParaRPr lang="es-MX"/>
        </a:p>
      </dgm:t>
    </dgm:pt>
    <dgm:pt modelId="{71639DBE-E8F0-4D97-9694-D83E6596817D}">
      <dgm:prSet phldrT="[Texto]"/>
      <dgm:spPr/>
      <dgm:t>
        <a:bodyPr/>
        <a:lstStyle/>
        <a:p>
          <a:r>
            <a:rPr lang="es-ES" dirty="0" smtClean="0">
              <a:latin typeface="Arial Narrow" pitchFamily="34" charset="0"/>
            </a:rPr>
            <a:t>Instrumentación</a:t>
          </a:r>
          <a:endParaRPr lang="es-MX" dirty="0">
            <a:latin typeface="Arial Narrow" pitchFamily="34" charset="0"/>
          </a:endParaRPr>
        </a:p>
      </dgm:t>
    </dgm:pt>
    <dgm:pt modelId="{43FCCA2F-A5DD-4DC8-807B-B45C3742D225}" type="parTrans" cxnId="{34B1400B-EA28-4AEF-81DF-E28978F6F096}">
      <dgm:prSet/>
      <dgm:spPr/>
      <dgm:t>
        <a:bodyPr/>
        <a:lstStyle/>
        <a:p>
          <a:endParaRPr lang="es-MX">
            <a:latin typeface="Arial Narrow" pitchFamily="34" charset="0"/>
          </a:endParaRPr>
        </a:p>
      </dgm:t>
    </dgm:pt>
    <dgm:pt modelId="{19DF7C39-1397-45A6-9C5F-351EBB332C46}" type="sibTrans" cxnId="{34B1400B-EA28-4AEF-81DF-E28978F6F096}">
      <dgm:prSet/>
      <dgm:spPr/>
      <dgm:t>
        <a:bodyPr/>
        <a:lstStyle/>
        <a:p>
          <a:endParaRPr lang="es-MX">
            <a:latin typeface="Arial Narrow" pitchFamily="34" charset="0"/>
          </a:endParaRPr>
        </a:p>
      </dgm:t>
    </dgm:pt>
    <dgm:pt modelId="{F19E93B1-12E0-491F-8AB2-2BF57E1E1ED8}">
      <dgm:prSet phldrT="[Texto]"/>
      <dgm:spPr/>
      <dgm:t>
        <a:bodyPr/>
        <a:lstStyle/>
        <a:p>
          <a:r>
            <a:rPr lang="es-ES" dirty="0" smtClean="0">
              <a:latin typeface="Arial Narrow" pitchFamily="34" charset="0"/>
            </a:rPr>
            <a:t>Llevar a la práctica lo establecido en el Plan y sus Programas</a:t>
          </a:r>
          <a:endParaRPr lang="es-MX" dirty="0">
            <a:latin typeface="Arial Narrow" pitchFamily="34" charset="0"/>
          </a:endParaRPr>
        </a:p>
      </dgm:t>
    </dgm:pt>
    <dgm:pt modelId="{1AF98B6E-EB3A-4CCE-BCF2-6D9ABE2E16BB}" type="parTrans" cxnId="{E8E151E8-A327-4D28-9C3D-BBB1BC874C61}">
      <dgm:prSet/>
      <dgm:spPr/>
      <dgm:t>
        <a:bodyPr/>
        <a:lstStyle/>
        <a:p>
          <a:endParaRPr lang="es-MX">
            <a:latin typeface="Arial Narrow" pitchFamily="34" charset="0"/>
          </a:endParaRPr>
        </a:p>
      </dgm:t>
    </dgm:pt>
    <dgm:pt modelId="{E364702F-AB54-434F-8E66-96864906F62F}" type="sibTrans" cxnId="{E8E151E8-A327-4D28-9C3D-BBB1BC874C61}">
      <dgm:prSet/>
      <dgm:spPr/>
      <dgm:t>
        <a:bodyPr/>
        <a:lstStyle/>
        <a:p>
          <a:endParaRPr lang="es-MX">
            <a:latin typeface="Arial Narrow" pitchFamily="34" charset="0"/>
          </a:endParaRPr>
        </a:p>
      </dgm:t>
    </dgm:pt>
    <dgm:pt modelId="{9A40C7E0-9258-4F9A-B639-5B38A688FB85}">
      <dgm:prSet phldrT="[Texto]"/>
      <dgm:spPr/>
      <dgm:t>
        <a:bodyPr/>
        <a:lstStyle/>
        <a:p>
          <a:r>
            <a:rPr lang="es-ES" dirty="0" smtClean="0">
              <a:latin typeface="Arial Narrow" pitchFamily="34" charset="0"/>
            </a:rPr>
            <a:t>Control</a:t>
          </a:r>
          <a:endParaRPr lang="es-MX" dirty="0">
            <a:latin typeface="Arial Narrow" pitchFamily="34" charset="0"/>
          </a:endParaRPr>
        </a:p>
      </dgm:t>
    </dgm:pt>
    <dgm:pt modelId="{B5DF3C5A-E173-4313-877D-1C3D6FFF36D1}" type="parTrans" cxnId="{73F83452-E8B5-4748-920E-4C7FE4A88E3E}">
      <dgm:prSet/>
      <dgm:spPr/>
      <dgm:t>
        <a:bodyPr/>
        <a:lstStyle/>
        <a:p>
          <a:endParaRPr lang="es-MX">
            <a:latin typeface="Arial Narrow" pitchFamily="34" charset="0"/>
          </a:endParaRPr>
        </a:p>
      </dgm:t>
    </dgm:pt>
    <dgm:pt modelId="{C4AF33F5-464E-48D0-B675-312F6485449A}" type="sibTrans" cxnId="{73F83452-E8B5-4748-920E-4C7FE4A88E3E}">
      <dgm:prSet/>
      <dgm:spPr/>
      <dgm:t>
        <a:bodyPr/>
        <a:lstStyle/>
        <a:p>
          <a:endParaRPr lang="es-MX">
            <a:latin typeface="Arial Narrow" pitchFamily="34" charset="0"/>
          </a:endParaRPr>
        </a:p>
      </dgm:t>
    </dgm:pt>
    <dgm:pt modelId="{A42E9A24-5189-4CFD-BEEF-DC507566D627}">
      <dgm:prSet phldrT="[Texto]"/>
      <dgm:spPr/>
      <dgm:t>
        <a:bodyPr/>
        <a:lstStyle/>
        <a:p>
          <a:r>
            <a:rPr lang="es-ES" dirty="0" smtClean="0">
              <a:latin typeface="Arial Narrow" pitchFamily="34" charset="0"/>
            </a:rPr>
            <a:t>Verificación del cumplimiento de la normatividad aplicable</a:t>
          </a:r>
          <a:endParaRPr lang="es-MX" dirty="0">
            <a:latin typeface="Arial Narrow" pitchFamily="34" charset="0"/>
          </a:endParaRPr>
        </a:p>
      </dgm:t>
    </dgm:pt>
    <dgm:pt modelId="{B248BF98-8C60-477C-BCED-A8A3BBD65F7D}" type="parTrans" cxnId="{F09B6245-6B8B-46B5-B39D-A02063749161}">
      <dgm:prSet/>
      <dgm:spPr/>
      <dgm:t>
        <a:bodyPr/>
        <a:lstStyle/>
        <a:p>
          <a:endParaRPr lang="es-MX">
            <a:latin typeface="Arial Narrow" pitchFamily="34" charset="0"/>
          </a:endParaRPr>
        </a:p>
      </dgm:t>
    </dgm:pt>
    <dgm:pt modelId="{2E130571-EE98-403B-9F7D-ED45F8B6AA49}" type="sibTrans" cxnId="{F09B6245-6B8B-46B5-B39D-A02063749161}">
      <dgm:prSet/>
      <dgm:spPr/>
      <dgm:t>
        <a:bodyPr/>
        <a:lstStyle/>
        <a:p>
          <a:endParaRPr lang="es-MX">
            <a:latin typeface="Arial Narrow" pitchFamily="34" charset="0"/>
          </a:endParaRPr>
        </a:p>
      </dgm:t>
    </dgm:pt>
    <dgm:pt modelId="{8A505C93-5A49-49D2-995C-AEB238DC0952}">
      <dgm:prSet phldrT="[Texto]"/>
      <dgm:spPr/>
      <dgm:t>
        <a:bodyPr/>
        <a:lstStyle/>
        <a:p>
          <a:r>
            <a:rPr lang="es-ES" dirty="0" smtClean="0">
              <a:latin typeface="Arial Narrow" pitchFamily="34" charset="0"/>
            </a:rPr>
            <a:t>Evaluación</a:t>
          </a:r>
          <a:endParaRPr lang="es-MX" dirty="0">
            <a:latin typeface="Arial Narrow" pitchFamily="34" charset="0"/>
          </a:endParaRPr>
        </a:p>
      </dgm:t>
    </dgm:pt>
    <dgm:pt modelId="{7DAEE026-C436-4499-8B6D-6CA8CF8F8E87}" type="parTrans" cxnId="{DB743C91-B72C-4220-B196-262DEB1A3D0E}">
      <dgm:prSet/>
      <dgm:spPr/>
      <dgm:t>
        <a:bodyPr/>
        <a:lstStyle/>
        <a:p>
          <a:endParaRPr lang="es-MX">
            <a:latin typeface="Arial Narrow" pitchFamily="34" charset="0"/>
          </a:endParaRPr>
        </a:p>
      </dgm:t>
    </dgm:pt>
    <dgm:pt modelId="{C13E1B3D-BCD7-4C85-BEB7-9AED3C1BD259}" type="sibTrans" cxnId="{DB743C91-B72C-4220-B196-262DEB1A3D0E}">
      <dgm:prSet/>
      <dgm:spPr/>
      <dgm:t>
        <a:bodyPr/>
        <a:lstStyle/>
        <a:p>
          <a:endParaRPr lang="es-MX">
            <a:latin typeface="Arial Narrow" pitchFamily="34" charset="0"/>
          </a:endParaRPr>
        </a:p>
      </dgm:t>
    </dgm:pt>
    <dgm:pt modelId="{DD60E1A8-B293-4E02-9C8B-400E75CCC203}">
      <dgm:prSet phldrT="[Texto]"/>
      <dgm:spPr/>
      <dgm:t>
        <a:bodyPr/>
        <a:lstStyle/>
        <a:p>
          <a:r>
            <a:rPr lang="es-ES_tradnl" b="0" dirty="0" smtClean="0">
              <a:latin typeface="Arial Narrow" pitchFamily="34" charset="0"/>
            </a:rPr>
            <a:t>Comparación de los resultados con un criterio valorativo</a:t>
          </a:r>
          <a:endParaRPr lang="es-MX" b="0" dirty="0">
            <a:latin typeface="Arial Narrow" pitchFamily="34" charset="0"/>
          </a:endParaRPr>
        </a:p>
      </dgm:t>
    </dgm:pt>
    <dgm:pt modelId="{06C04E7E-589A-4B40-AA39-D3D308888508}" type="parTrans" cxnId="{C1C0A9F2-1685-465B-B321-CB0F0BD8F6DA}">
      <dgm:prSet/>
      <dgm:spPr/>
      <dgm:t>
        <a:bodyPr/>
        <a:lstStyle/>
        <a:p>
          <a:endParaRPr lang="es-MX">
            <a:latin typeface="Arial Narrow" pitchFamily="34" charset="0"/>
          </a:endParaRPr>
        </a:p>
      </dgm:t>
    </dgm:pt>
    <dgm:pt modelId="{78EB2657-8922-4CA8-88DC-A7FC7382EF55}" type="sibTrans" cxnId="{C1C0A9F2-1685-465B-B321-CB0F0BD8F6DA}">
      <dgm:prSet/>
      <dgm:spPr/>
      <dgm:t>
        <a:bodyPr/>
        <a:lstStyle/>
        <a:p>
          <a:endParaRPr lang="es-MX">
            <a:latin typeface="Arial Narrow" pitchFamily="34" charset="0"/>
          </a:endParaRPr>
        </a:p>
      </dgm:t>
    </dgm:pt>
    <dgm:pt modelId="{A72BA38A-0A5A-4933-9317-6A00750F6B85}" type="pres">
      <dgm:prSet presAssocID="{0E571206-FB28-4842-9BCA-563AB79C4672}" presName="Name0" presStyleCnt="0">
        <dgm:presLayoutVars>
          <dgm:dir/>
          <dgm:animLvl val="lvl"/>
          <dgm:resizeHandles val="exact"/>
        </dgm:presLayoutVars>
      </dgm:prSet>
      <dgm:spPr/>
      <dgm:t>
        <a:bodyPr/>
        <a:lstStyle/>
        <a:p>
          <a:endParaRPr lang="es-MX"/>
        </a:p>
      </dgm:t>
    </dgm:pt>
    <dgm:pt modelId="{C6FA7BBB-C307-4AE4-8865-FDC631E1E41F}" type="pres">
      <dgm:prSet presAssocID="{0E571206-FB28-4842-9BCA-563AB79C4672}" presName="tSp" presStyleCnt="0"/>
      <dgm:spPr/>
      <dgm:t>
        <a:bodyPr/>
        <a:lstStyle/>
        <a:p>
          <a:endParaRPr lang="es-MX"/>
        </a:p>
      </dgm:t>
    </dgm:pt>
    <dgm:pt modelId="{5601EF70-728B-4C13-A531-F503C7C0DFB5}" type="pres">
      <dgm:prSet presAssocID="{0E571206-FB28-4842-9BCA-563AB79C4672}" presName="bSp" presStyleCnt="0"/>
      <dgm:spPr/>
      <dgm:t>
        <a:bodyPr/>
        <a:lstStyle/>
        <a:p>
          <a:endParaRPr lang="es-MX"/>
        </a:p>
      </dgm:t>
    </dgm:pt>
    <dgm:pt modelId="{E79819C1-FAF8-4602-9C80-552209176499}" type="pres">
      <dgm:prSet presAssocID="{0E571206-FB28-4842-9BCA-563AB79C4672}" presName="process" presStyleCnt="0"/>
      <dgm:spPr/>
      <dgm:t>
        <a:bodyPr/>
        <a:lstStyle/>
        <a:p>
          <a:endParaRPr lang="es-MX"/>
        </a:p>
      </dgm:t>
    </dgm:pt>
    <dgm:pt modelId="{A78718C0-46F8-434C-B378-B250FDED759D}" type="pres">
      <dgm:prSet presAssocID="{71639DBE-E8F0-4D97-9694-D83E6596817D}" presName="composite1" presStyleCnt="0"/>
      <dgm:spPr/>
      <dgm:t>
        <a:bodyPr/>
        <a:lstStyle/>
        <a:p>
          <a:endParaRPr lang="es-MX"/>
        </a:p>
      </dgm:t>
    </dgm:pt>
    <dgm:pt modelId="{139A2EDB-CA59-4E4A-9D49-820052EBA533}" type="pres">
      <dgm:prSet presAssocID="{71639DBE-E8F0-4D97-9694-D83E6596817D}" presName="dummyNode1" presStyleLbl="node1" presStyleIdx="0" presStyleCnt="3"/>
      <dgm:spPr/>
      <dgm:t>
        <a:bodyPr/>
        <a:lstStyle/>
        <a:p>
          <a:endParaRPr lang="es-MX"/>
        </a:p>
      </dgm:t>
    </dgm:pt>
    <dgm:pt modelId="{C64DABA4-27BD-4E65-A3F3-1853CBA3F4A4}" type="pres">
      <dgm:prSet presAssocID="{71639DBE-E8F0-4D97-9694-D83E6596817D}" presName="childNode1" presStyleLbl="bgAcc1" presStyleIdx="0" presStyleCnt="3">
        <dgm:presLayoutVars>
          <dgm:bulletEnabled val="1"/>
        </dgm:presLayoutVars>
      </dgm:prSet>
      <dgm:spPr/>
      <dgm:t>
        <a:bodyPr/>
        <a:lstStyle/>
        <a:p>
          <a:endParaRPr lang="es-MX"/>
        </a:p>
      </dgm:t>
    </dgm:pt>
    <dgm:pt modelId="{05124A33-443D-4A64-AD07-B1492BCCC681}" type="pres">
      <dgm:prSet presAssocID="{71639DBE-E8F0-4D97-9694-D83E6596817D}" presName="childNode1tx" presStyleLbl="bgAcc1" presStyleIdx="0" presStyleCnt="3">
        <dgm:presLayoutVars>
          <dgm:bulletEnabled val="1"/>
        </dgm:presLayoutVars>
      </dgm:prSet>
      <dgm:spPr/>
      <dgm:t>
        <a:bodyPr/>
        <a:lstStyle/>
        <a:p>
          <a:endParaRPr lang="es-MX"/>
        </a:p>
      </dgm:t>
    </dgm:pt>
    <dgm:pt modelId="{1827F4AD-E887-4977-A33B-1F82791EB6A3}" type="pres">
      <dgm:prSet presAssocID="{71639DBE-E8F0-4D97-9694-D83E6596817D}" presName="parentNode1" presStyleLbl="node1" presStyleIdx="0" presStyleCnt="3">
        <dgm:presLayoutVars>
          <dgm:chMax val="1"/>
          <dgm:bulletEnabled val="1"/>
        </dgm:presLayoutVars>
      </dgm:prSet>
      <dgm:spPr/>
      <dgm:t>
        <a:bodyPr/>
        <a:lstStyle/>
        <a:p>
          <a:endParaRPr lang="es-MX"/>
        </a:p>
      </dgm:t>
    </dgm:pt>
    <dgm:pt modelId="{31A23663-A8EB-4DA6-B1E5-E9A282B8CC12}" type="pres">
      <dgm:prSet presAssocID="{71639DBE-E8F0-4D97-9694-D83E6596817D}" presName="connSite1" presStyleCnt="0"/>
      <dgm:spPr/>
      <dgm:t>
        <a:bodyPr/>
        <a:lstStyle/>
        <a:p>
          <a:endParaRPr lang="es-MX"/>
        </a:p>
      </dgm:t>
    </dgm:pt>
    <dgm:pt modelId="{7267C96F-AA8E-4390-BD50-85F4EB83FCB9}" type="pres">
      <dgm:prSet presAssocID="{19DF7C39-1397-45A6-9C5F-351EBB332C46}" presName="Name9" presStyleLbl="sibTrans2D1" presStyleIdx="0" presStyleCnt="2"/>
      <dgm:spPr/>
      <dgm:t>
        <a:bodyPr/>
        <a:lstStyle/>
        <a:p>
          <a:endParaRPr lang="es-MX"/>
        </a:p>
      </dgm:t>
    </dgm:pt>
    <dgm:pt modelId="{C7AD58F2-E2AC-4455-88CF-31A8EB416606}" type="pres">
      <dgm:prSet presAssocID="{9A40C7E0-9258-4F9A-B639-5B38A688FB85}" presName="composite2" presStyleCnt="0"/>
      <dgm:spPr/>
      <dgm:t>
        <a:bodyPr/>
        <a:lstStyle/>
        <a:p>
          <a:endParaRPr lang="es-MX"/>
        </a:p>
      </dgm:t>
    </dgm:pt>
    <dgm:pt modelId="{8DC91F2A-764B-465E-A942-96E8399858C6}" type="pres">
      <dgm:prSet presAssocID="{9A40C7E0-9258-4F9A-B639-5B38A688FB85}" presName="dummyNode2" presStyleLbl="node1" presStyleIdx="0" presStyleCnt="3"/>
      <dgm:spPr/>
      <dgm:t>
        <a:bodyPr/>
        <a:lstStyle/>
        <a:p>
          <a:endParaRPr lang="es-MX"/>
        </a:p>
      </dgm:t>
    </dgm:pt>
    <dgm:pt modelId="{F5EA1DE6-F5CF-4F27-9054-28E58C0D7224}" type="pres">
      <dgm:prSet presAssocID="{9A40C7E0-9258-4F9A-B639-5B38A688FB85}" presName="childNode2" presStyleLbl="bgAcc1" presStyleIdx="1" presStyleCnt="3">
        <dgm:presLayoutVars>
          <dgm:bulletEnabled val="1"/>
        </dgm:presLayoutVars>
      </dgm:prSet>
      <dgm:spPr/>
      <dgm:t>
        <a:bodyPr/>
        <a:lstStyle/>
        <a:p>
          <a:endParaRPr lang="es-MX"/>
        </a:p>
      </dgm:t>
    </dgm:pt>
    <dgm:pt modelId="{5D79EB85-8177-48B5-8532-C8D360A6E18B}" type="pres">
      <dgm:prSet presAssocID="{9A40C7E0-9258-4F9A-B639-5B38A688FB85}" presName="childNode2tx" presStyleLbl="bgAcc1" presStyleIdx="1" presStyleCnt="3">
        <dgm:presLayoutVars>
          <dgm:bulletEnabled val="1"/>
        </dgm:presLayoutVars>
      </dgm:prSet>
      <dgm:spPr/>
      <dgm:t>
        <a:bodyPr/>
        <a:lstStyle/>
        <a:p>
          <a:endParaRPr lang="es-MX"/>
        </a:p>
      </dgm:t>
    </dgm:pt>
    <dgm:pt modelId="{542863C9-85C6-45AF-A048-6919015094E6}" type="pres">
      <dgm:prSet presAssocID="{9A40C7E0-9258-4F9A-B639-5B38A688FB85}" presName="parentNode2" presStyleLbl="node1" presStyleIdx="1" presStyleCnt="3">
        <dgm:presLayoutVars>
          <dgm:chMax val="0"/>
          <dgm:bulletEnabled val="1"/>
        </dgm:presLayoutVars>
      </dgm:prSet>
      <dgm:spPr/>
      <dgm:t>
        <a:bodyPr/>
        <a:lstStyle/>
        <a:p>
          <a:endParaRPr lang="es-MX"/>
        </a:p>
      </dgm:t>
    </dgm:pt>
    <dgm:pt modelId="{165E8F05-8E62-4BB2-A3FD-BC623E8AD2DD}" type="pres">
      <dgm:prSet presAssocID="{9A40C7E0-9258-4F9A-B639-5B38A688FB85}" presName="connSite2" presStyleCnt="0"/>
      <dgm:spPr/>
      <dgm:t>
        <a:bodyPr/>
        <a:lstStyle/>
        <a:p>
          <a:endParaRPr lang="es-MX"/>
        </a:p>
      </dgm:t>
    </dgm:pt>
    <dgm:pt modelId="{2AF0CB34-6158-43DE-9AFC-3813DA156463}" type="pres">
      <dgm:prSet presAssocID="{C4AF33F5-464E-48D0-B675-312F6485449A}" presName="Name18" presStyleLbl="sibTrans2D1" presStyleIdx="1" presStyleCnt="2"/>
      <dgm:spPr/>
      <dgm:t>
        <a:bodyPr/>
        <a:lstStyle/>
        <a:p>
          <a:endParaRPr lang="es-MX"/>
        </a:p>
      </dgm:t>
    </dgm:pt>
    <dgm:pt modelId="{A0B4E0A0-F7E8-44B3-A474-BBAA2BE8A2A5}" type="pres">
      <dgm:prSet presAssocID="{8A505C93-5A49-49D2-995C-AEB238DC0952}" presName="composite1" presStyleCnt="0"/>
      <dgm:spPr/>
      <dgm:t>
        <a:bodyPr/>
        <a:lstStyle/>
        <a:p>
          <a:endParaRPr lang="es-MX"/>
        </a:p>
      </dgm:t>
    </dgm:pt>
    <dgm:pt modelId="{D18A0A0F-9476-42BB-B598-8C01984E9911}" type="pres">
      <dgm:prSet presAssocID="{8A505C93-5A49-49D2-995C-AEB238DC0952}" presName="dummyNode1" presStyleLbl="node1" presStyleIdx="1" presStyleCnt="3"/>
      <dgm:spPr/>
      <dgm:t>
        <a:bodyPr/>
        <a:lstStyle/>
        <a:p>
          <a:endParaRPr lang="es-MX"/>
        </a:p>
      </dgm:t>
    </dgm:pt>
    <dgm:pt modelId="{13F1D711-3741-40B7-A05B-5F1737A22AB5}" type="pres">
      <dgm:prSet presAssocID="{8A505C93-5A49-49D2-995C-AEB238DC0952}" presName="childNode1" presStyleLbl="bgAcc1" presStyleIdx="2" presStyleCnt="3">
        <dgm:presLayoutVars>
          <dgm:bulletEnabled val="1"/>
        </dgm:presLayoutVars>
      </dgm:prSet>
      <dgm:spPr/>
      <dgm:t>
        <a:bodyPr/>
        <a:lstStyle/>
        <a:p>
          <a:endParaRPr lang="es-MX"/>
        </a:p>
      </dgm:t>
    </dgm:pt>
    <dgm:pt modelId="{4444AB1A-2B70-43C7-852F-E6FE5A81D3B4}" type="pres">
      <dgm:prSet presAssocID="{8A505C93-5A49-49D2-995C-AEB238DC0952}" presName="childNode1tx" presStyleLbl="bgAcc1" presStyleIdx="2" presStyleCnt="3">
        <dgm:presLayoutVars>
          <dgm:bulletEnabled val="1"/>
        </dgm:presLayoutVars>
      </dgm:prSet>
      <dgm:spPr/>
      <dgm:t>
        <a:bodyPr/>
        <a:lstStyle/>
        <a:p>
          <a:endParaRPr lang="es-MX"/>
        </a:p>
      </dgm:t>
    </dgm:pt>
    <dgm:pt modelId="{773AB17B-5F66-4377-94AA-251522445C65}" type="pres">
      <dgm:prSet presAssocID="{8A505C93-5A49-49D2-995C-AEB238DC0952}" presName="parentNode1" presStyleLbl="node1" presStyleIdx="2" presStyleCnt="3">
        <dgm:presLayoutVars>
          <dgm:chMax val="1"/>
          <dgm:bulletEnabled val="1"/>
        </dgm:presLayoutVars>
      </dgm:prSet>
      <dgm:spPr/>
      <dgm:t>
        <a:bodyPr/>
        <a:lstStyle/>
        <a:p>
          <a:endParaRPr lang="es-MX"/>
        </a:p>
      </dgm:t>
    </dgm:pt>
    <dgm:pt modelId="{AFA9CB84-E692-4F6E-A20D-BA47C81CC96E}" type="pres">
      <dgm:prSet presAssocID="{8A505C93-5A49-49D2-995C-AEB238DC0952}" presName="connSite1" presStyleCnt="0"/>
      <dgm:spPr/>
      <dgm:t>
        <a:bodyPr/>
        <a:lstStyle/>
        <a:p>
          <a:endParaRPr lang="es-MX"/>
        </a:p>
      </dgm:t>
    </dgm:pt>
  </dgm:ptLst>
  <dgm:cxnLst>
    <dgm:cxn modelId="{E618A4B6-8464-4670-935C-32D3AF6DFEB7}" type="presOf" srcId="{A42E9A24-5189-4CFD-BEEF-DC507566D627}" destId="{F5EA1DE6-F5CF-4F27-9054-28E58C0D7224}" srcOrd="0" destOrd="0" presId="urn:microsoft.com/office/officeart/2005/8/layout/hProcess4"/>
    <dgm:cxn modelId="{EFD366F3-6362-4018-BC70-51E1490DD743}" type="presOf" srcId="{DD60E1A8-B293-4E02-9C8B-400E75CCC203}" destId="{4444AB1A-2B70-43C7-852F-E6FE5A81D3B4}" srcOrd="1" destOrd="0" presId="urn:microsoft.com/office/officeart/2005/8/layout/hProcess4"/>
    <dgm:cxn modelId="{34B1400B-EA28-4AEF-81DF-E28978F6F096}" srcId="{0E571206-FB28-4842-9BCA-563AB79C4672}" destId="{71639DBE-E8F0-4D97-9694-D83E6596817D}" srcOrd="0" destOrd="0" parTransId="{43FCCA2F-A5DD-4DC8-807B-B45C3742D225}" sibTransId="{19DF7C39-1397-45A6-9C5F-351EBB332C46}"/>
    <dgm:cxn modelId="{73F83452-E8B5-4748-920E-4C7FE4A88E3E}" srcId="{0E571206-FB28-4842-9BCA-563AB79C4672}" destId="{9A40C7E0-9258-4F9A-B639-5B38A688FB85}" srcOrd="1" destOrd="0" parTransId="{B5DF3C5A-E173-4313-877D-1C3D6FFF36D1}" sibTransId="{C4AF33F5-464E-48D0-B675-312F6485449A}"/>
    <dgm:cxn modelId="{FA15ADAA-8A6A-438A-9003-221978634648}" type="presOf" srcId="{9A40C7E0-9258-4F9A-B639-5B38A688FB85}" destId="{542863C9-85C6-45AF-A048-6919015094E6}" srcOrd="0" destOrd="0" presId="urn:microsoft.com/office/officeart/2005/8/layout/hProcess4"/>
    <dgm:cxn modelId="{E8E151E8-A327-4D28-9C3D-BBB1BC874C61}" srcId="{71639DBE-E8F0-4D97-9694-D83E6596817D}" destId="{F19E93B1-12E0-491F-8AB2-2BF57E1E1ED8}" srcOrd="0" destOrd="0" parTransId="{1AF98B6E-EB3A-4CCE-BCF2-6D9ABE2E16BB}" sibTransId="{E364702F-AB54-434F-8E66-96864906F62F}"/>
    <dgm:cxn modelId="{326B5677-1583-4CCA-95D3-B45941F0E4FA}" type="presOf" srcId="{DD60E1A8-B293-4E02-9C8B-400E75CCC203}" destId="{13F1D711-3741-40B7-A05B-5F1737A22AB5}" srcOrd="0" destOrd="0" presId="urn:microsoft.com/office/officeart/2005/8/layout/hProcess4"/>
    <dgm:cxn modelId="{F403EF47-10C8-40E0-93F9-300E7613B412}" type="presOf" srcId="{A42E9A24-5189-4CFD-BEEF-DC507566D627}" destId="{5D79EB85-8177-48B5-8532-C8D360A6E18B}" srcOrd="1" destOrd="0" presId="urn:microsoft.com/office/officeart/2005/8/layout/hProcess4"/>
    <dgm:cxn modelId="{8A166521-7264-4B77-8B8A-837671310C0C}" type="presOf" srcId="{71639DBE-E8F0-4D97-9694-D83E6596817D}" destId="{1827F4AD-E887-4977-A33B-1F82791EB6A3}" srcOrd="0" destOrd="0" presId="urn:microsoft.com/office/officeart/2005/8/layout/hProcess4"/>
    <dgm:cxn modelId="{97005295-70AD-44EF-8108-E1D63350A90D}" type="presOf" srcId="{C4AF33F5-464E-48D0-B675-312F6485449A}" destId="{2AF0CB34-6158-43DE-9AFC-3813DA156463}" srcOrd="0" destOrd="0" presId="urn:microsoft.com/office/officeart/2005/8/layout/hProcess4"/>
    <dgm:cxn modelId="{CC4AB482-C7B6-4DEE-B559-E7469C7B31E0}" type="presOf" srcId="{19DF7C39-1397-45A6-9C5F-351EBB332C46}" destId="{7267C96F-AA8E-4390-BD50-85F4EB83FCB9}" srcOrd="0" destOrd="0" presId="urn:microsoft.com/office/officeart/2005/8/layout/hProcess4"/>
    <dgm:cxn modelId="{DB743C91-B72C-4220-B196-262DEB1A3D0E}" srcId="{0E571206-FB28-4842-9BCA-563AB79C4672}" destId="{8A505C93-5A49-49D2-995C-AEB238DC0952}" srcOrd="2" destOrd="0" parTransId="{7DAEE026-C436-4499-8B6D-6CA8CF8F8E87}" sibTransId="{C13E1B3D-BCD7-4C85-BEB7-9AED3C1BD259}"/>
    <dgm:cxn modelId="{5404A49A-8802-4760-904D-F8A8F57281E9}" type="presOf" srcId="{F19E93B1-12E0-491F-8AB2-2BF57E1E1ED8}" destId="{05124A33-443D-4A64-AD07-B1492BCCC681}" srcOrd="1" destOrd="0" presId="urn:microsoft.com/office/officeart/2005/8/layout/hProcess4"/>
    <dgm:cxn modelId="{C1C0A9F2-1685-465B-B321-CB0F0BD8F6DA}" srcId="{8A505C93-5A49-49D2-995C-AEB238DC0952}" destId="{DD60E1A8-B293-4E02-9C8B-400E75CCC203}" srcOrd="0" destOrd="0" parTransId="{06C04E7E-589A-4B40-AA39-D3D308888508}" sibTransId="{78EB2657-8922-4CA8-88DC-A7FC7382EF55}"/>
    <dgm:cxn modelId="{21490F7A-8B66-4C0F-B527-149F65A322A4}" type="presOf" srcId="{F19E93B1-12E0-491F-8AB2-2BF57E1E1ED8}" destId="{C64DABA4-27BD-4E65-A3F3-1853CBA3F4A4}" srcOrd="0" destOrd="0" presId="urn:microsoft.com/office/officeart/2005/8/layout/hProcess4"/>
    <dgm:cxn modelId="{79E1A604-391C-402F-BE97-9FF7A97CF941}" type="presOf" srcId="{0E571206-FB28-4842-9BCA-563AB79C4672}" destId="{A72BA38A-0A5A-4933-9317-6A00750F6B85}" srcOrd="0" destOrd="0" presId="urn:microsoft.com/office/officeart/2005/8/layout/hProcess4"/>
    <dgm:cxn modelId="{F09B6245-6B8B-46B5-B39D-A02063749161}" srcId="{9A40C7E0-9258-4F9A-B639-5B38A688FB85}" destId="{A42E9A24-5189-4CFD-BEEF-DC507566D627}" srcOrd="0" destOrd="0" parTransId="{B248BF98-8C60-477C-BCED-A8A3BBD65F7D}" sibTransId="{2E130571-EE98-403B-9F7D-ED45F8B6AA49}"/>
    <dgm:cxn modelId="{61D81E5F-02BB-46E0-BA05-129BA791E51A}" type="presOf" srcId="{8A505C93-5A49-49D2-995C-AEB238DC0952}" destId="{773AB17B-5F66-4377-94AA-251522445C65}" srcOrd="0" destOrd="0" presId="urn:microsoft.com/office/officeart/2005/8/layout/hProcess4"/>
    <dgm:cxn modelId="{E4E872BF-F812-408C-8F3F-B998F71CFA62}" type="presParOf" srcId="{A72BA38A-0A5A-4933-9317-6A00750F6B85}" destId="{C6FA7BBB-C307-4AE4-8865-FDC631E1E41F}" srcOrd="0" destOrd="0" presId="urn:microsoft.com/office/officeart/2005/8/layout/hProcess4"/>
    <dgm:cxn modelId="{003FA132-9CE1-4308-8341-8F60C11D5B88}" type="presParOf" srcId="{A72BA38A-0A5A-4933-9317-6A00750F6B85}" destId="{5601EF70-728B-4C13-A531-F503C7C0DFB5}" srcOrd="1" destOrd="0" presId="urn:microsoft.com/office/officeart/2005/8/layout/hProcess4"/>
    <dgm:cxn modelId="{E39DDBF0-AD60-478B-BD49-7483425D901A}" type="presParOf" srcId="{A72BA38A-0A5A-4933-9317-6A00750F6B85}" destId="{E79819C1-FAF8-4602-9C80-552209176499}" srcOrd="2" destOrd="0" presId="urn:microsoft.com/office/officeart/2005/8/layout/hProcess4"/>
    <dgm:cxn modelId="{BA1E5490-B044-40A5-8756-B6FE4E71A152}" type="presParOf" srcId="{E79819C1-FAF8-4602-9C80-552209176499}" destId="{A78718C0-46F8-434C-B378-B250FDED759D}" srcOrd="0" destOrd="0" presId="urn:microsoft.com/office/officeart/2005/8/layout/hProcess4"/>
    <dgm:cxn modelId="{2FA252FA-BE06-4E6C-B941-7A93C59667BF}" type="presParOf" srcId="{A78718C0-46F8-434C-B378-B250FDED759D}" destId="{139A2EDB-CA59-4E4A-9D49-820052EBA533}" srcOrd="0" destOrd="0" presId="urn:microsoft.com/office/officeart/2005/8/layout/hProcess4"/>
    <dgm:cxn modelId="{BAA6066E-37EC-44ED-937B-3D48DC49DE9F}" type="presParOf" srcId="{A78718C0-46F8-434C-B378-B250FDED759D}" destId="{C64DABA4-27BD-4E65-A3F3-1853CBA3F4A4}" srcOrd="1" destOrd="0" presId="urn:microsoft.com/office/officeart/2005/8/layout/hProcess4"/>
    <dgm:cxn modelId="{EA2DD18A-3285-4ED1-A1FD-EDD82FBD279A}" type="presParOf" srcId="{A78718C0-46F8-434C-B378-B250FDED759D}" destId="{05124A33-443D-4A64-AD07-B1492BCCC681}" srcOrd="2" destOrd="0" presId="urn:microsoft.com/office/officeart/2005/8/layout/hProcess4"/>
    <dgm:cxn modelId="{521270A1-18B0-4C0E-9E65-DE711BD08568}" type="presParOf" srcId="{A78718C0-46F8-434C-B378-B250FDED759D}" destId="{1827F4AD-E887-4977-A33B-1F82791EB6A3}" srcOrd="3" destOrd="0" presId="urn:microsoft.com/office/officeart/2005/8/layout/hProcess4"/>
    <dgm:cxn modelId="{324977F8-3E31-4824-9315-7161DE13A471}" type="presParOf" srcId="{A78718C0-46F8-434C-B378-B250FDED759D}" destId="{31A23663-A8EB-4DA6-B1E5-E9A282B8CC12}" srcOrd="4" destOrd="0" presId="urn:microsoft.com/office/officeart/2005/8/layout/hProcess4"/>
    <dgm:cxn modelId="{85ABBE10-2151-4ECB-869E-8A513F1011D6}" type="presParOf" srcId="{E79819C1-FAF8-4602-9C80-552209176499}" destId="{7267C96F-AA8E-4390-BD50-85F4EB83FCB9}" srcOrd="1" destOrd="0" presId="urn:microsoft.com/office/officeart/2005/8/layout/hProcess4"/>
    <dgm:cxn modelId="{62AAF856-CD96-4454-9238-4ECFF3180789}" type="presParOf" srcId="{E79819C1-FAF8-4602-9C80-552209176499}" destId="{C7AD58F2-E2AC-4455-88CF-31A8EB416606}" srcOrd="2" destOrd="0" presId="urn:microsoft.com/office/officeart/2005/8/layout/hProcess4"/>
    <dgm:cxn modelId="{8080584C-C205-495D-B32A-89B9E858A9E3}" type="presParOf" srcId="{C7AD58F2-E2AC-4455-88CF-31A8EB416606}" destId="{8DC91F2A-764B-465E-A942-96E8399858C6}" srcOrd="0" destOrd="0" presId="urn:microsoft.com/office/officeart/2005/8/layout/hProcess4"/>
    <dgm:cxn modelId="{F03BF128-063E-4DB2-9565-98D3EA9E24B7}" type="presParOf" srcId="{C7AD58F2-E2AC-4455-88CF-31A8EB416606}" destId="{F5EA1DE6-F5CF-4F27-9054-28E58C0D7224}" srcOrd="1" destOrd="0" presId="urn:microsoft.com/office/officeart/2005/8/layout/hProcess4"/>
    <dgm:cxn modelId="{92FBEA50-93ED-47C8-8C72-D44BDBC57A6E}" type="presParOf" srcId="{C7AD58F2-E2AC-4455-88CF-31A8EB416606}" destId="{5D79EB85-8177-48B5-8532-C8D360A6E18B}" srcOrd="2" destOrd="0" presId="urn:microsoft.com/office/officeart/2005/8/layout/hProcess4"/>
    <dgm:cxn modelId="{F838CF5E-3D37-4243-B8B5-0F0E88A77F10}" type="presParOf" srcId="{C7AD58F2-E2AC-4455-88CF-31A8EB416606}" destId="{542863C9-85C6-45AF-A048-6919015094E6}" srcOrd="3" destOrd="0" presId="urn:microsoft.com/office/officeart/2005/8/layout/hProcess4"/>
    <dgm:cxn modelId="{0D8CC0C2-B9E8-492C-A14F-0F841FD9CEDD}" type="presParOf" srcId="{C7AD58F2-E2AC-4455-88CF-31A8EB416606}" destId="{165E8F05-8E62-4BB2-A3FD-BC623E8AD2DD}" srcOrd="4" destOrd="0" presId="urn:microsoft.com/office/officeart/2005/8/layout/hProcess4"/>
    <dgm:cxn modelId="{3EFF3262-FC72-489F-9A82-270AF0BD8C74}" type="presParOf" srcId="{E79819C1-FAF8-4602-9C80-552209176499}" destId="{2AF0CB34-6158-43DE-9AFC-3813DA156463}" srcOrd="3" destOrd="0" presId="urn:microsoft.com/office/officeart/2005/8/layout/hProcess4"/>
    <dgm:cxn modelId="{0F5285E3-2127-4E77-8FAE-DF79045B57FB}" type="presParOf" srcId="{E79819C1-FAF8-4602-9C80-552209176499}" destId="{A0B4E0A0-F7E8-44B3-A474-BBAA2BE8A2A5}" srcOrd="4" destOrd="0" presId="urn:microsoft.com/office/officeart/2005/8/layout/hProcess4"/>
    <dgm:cxn modelId="{7834351A-18AF-427E-8490-1D8B9DA02EDE}" type="presParOf" srcId="{A0B4E0A0-F7E8-44B3-A474-BBAA2BE8A2A5}" destId="{D18A0A0F-9476-42BB-B598-8C01984E9911}" srcOrd="0" destOrd="0" presId="urn:microsoft.com/office/officeart/2005/8/layout/hProcess4"/>
    <dgm:cxn modelId="{ACAD525F-B84E-43E5-A340-33F2600BB3CC}" type="presParOf" srcId="{A0B4E0A0-F7E8-44B3-A474-BBAA2BE8A2A5}" destId="{13F1D711-3741-40B7-A05B-5F1737A22AB5}" srcOrd="1" destOrd="0" presId="urn:microsoft.com/office/officeart/2005/8/layout/hProcess4"/>
    <dgm:cxn modelId="{560DFBD7-948E-45D1-97AF-5AEF8A7DAB99}" type="presParOf" srcId="{A0B4E0A0-F7E8-44B3-A474-BBAA2BE8A2A5}" destId="{4444AB1A-2B70-43C7-852F-E6FE5A81D3B4}" srcOrd="2" destOrd="0" presId="urn:microsoft.com/office/officeart/2005/8/layout/hProcess4"/>
    <dgm:cxn modelId="{57471B5D-6334-40FF-B4A3-01942239C3FE}" type="presParOf" srcId="{A0B4E0A0-F7E8-44B3-A474-BBAA2BE8A2A5}" destId="{773AB17B-5F66-4377-94AA-251522445C65}" srcOrd="3" destOrd="0" presId="urn:microsoft.com/office/officeart/2005/8/layout/hProcess4"/>
    <dgm:cxn modelId="{53EBE9AD-61CA-4A17-A05C-ADF700FADDB7}" type="presParOf" srcId="{A0B4E0A0-F7E8-44B3-A474-BBAA2BE8A2A5}" destId="{AFA9CB84-E692-4F6E-A20D-BA47C81CC96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2DF3C8-2D64-49D3-8721-A7414C909848}" type="doc">
      <dgm:prSet loTypeId="urn:microsoft.com/office/officeart/2005/8/layout/process1" loCatId="process" qsTypeId="urn:microsoft.com/office/officeart/2005/8/quickstyle/simple1" qsCatId="simple" csTypeId="urn:microsoft.com/office/officeart/2005/8/colors/accent6_1" csCatId="accent6" phldr="1"/>
      <dgm:spPr/>
    </dgm:pt>
    <dgm:pt modelId="{7EA41588-8547-410F-A87C-DB9C1C3E9CC5}">
      <dgm:prSet phldrT="[Texto]"/>
      <dgm:spPr/>
      <dgm:t>
        <a:bodyPr/>
        <a:lstStyle/>
        <a:p>
          <a:r>
            <a:rPr lang="es-MX" dirty="0" smtClean="0">
              <a:latin typeface="Arial Narrow" pitchFamily="34" charset="0"/>
            </a:rPr>
            <a:t>Objetivos</a:t>
          </a:r>
          <a:endParaRPr lang="es-MX" dirty="0">
            <a:latin typeface="Arial Narrow" pitchFamily="34" charset="0"/>
          </a:endParaRPr>
        </a:p>
      </dgm:t>
    </dgm:pt>
    <dgm:pt modelId="{139BF5B6-24EE-4D4D-B0C9-3340D88497F0}" type="parTrans" cxnId="{CFEE5FE1-CD66-4F20-A545-12F25028AE17}">
      <dgm:prSet/>
      <dgm:spPr/>
      <dgm:t>
        <a:bodyPr/>
        <a:lstStyle/>
        <a:p>
          <a:endParaRPr lang="es-MX">
            <a:latin typeface="Arial Narrow" pitchFamily="34" charset="0"/>
          </a:endParaRPr>
        </a:p>
      </dgm:t>
    </dgm:pt>
    <dgm:pt modelId="{E37F147A-C24D-4B1C-879B-83CD6464FDF4}" type="sibTrans" cxnId="{CFEE5FE1-CD66-4F20-A545-12F25028AE17}">
      <dgm:prSet/>
      <dgm:spPr/>
      <dgm:t>
        <a:bodyPr/>
        <a:lstStyle/>
        <a:p>
          <a:endParaRPr lang="es-MX">
            <a:latin typeface="Arial Narrow" pitchFamily="34" charset="0"/>
          </a:endParaRPr>
        </a:p>
      </dgm:t>
    </dgm:pt>
    <dgm:pt modelId="{D87C4FD9-3A89-4ACE-9C2C-9B4625CC7DB9}">
      <dgm:prSet phldrT="[Texto]"/>
      <dgm:spPr/>
      <dgm:t>
        <a:bodyPr/>
        <a:lstStyle/>
        <a:p>
          <a:r>
            <a:rPr lang="es-MX" dirty="0" smtClean="0">
              <a:latin typeface="Arial Narrow" pitchFamily="34" charset="0"/>
            </a:rPr>
            <a:t>Estrategias</a:t>
          </a:r>
          <a:endParaRPr lang="es-MX" dirty="0">
            <a:latin typeface="Arial Narrow" pitchFamily="34" charset="0"/>
          </a:endParaRPr>
        </a:p>
      </dgm:t>
    </dgm:pt>
    <dgm:pt modelId="{C64E94CF-C566-4BCA-AF2A-6F5EDDC406EE}" type="parTrans" cxnId="{76DF090C-8971-47B3-9A3E-9B62242D5F91}">
      <dgm:prSet/>
      <dgm:spPr/>
      <dgm:t>
        <a:bodyPr/>
        <a:lstStyle/>
        <a:p>
          <a:endParaRPr lang="es-MX">
            <a:latin typeface="Arial Narrow" pitchFamily="34" charset="0"/>
          </a:endParaRPr>
        </a:p>
      </dgm:t>
    </dgm:pt>
    <dgm:pt modelId="{C79AFED9-5A5C-4CFD-855C-FB905D7C80DC}" type="sibTrans" cxnId="{76DF090C-8971-47B3-9A3E-9B62242D5F91}">
      <dgm:prSet/>
      <dgm:spPr/>
      <dgm:t>
        <a:bodyPr/>
        <a:lstStyle/>
        <a:p>
          <a:endParaRPr lang="es-MX">
            <a:latin typeface="Arial Narrow" pitchFamily="34" charset="0"/>
          </a:endParaRPr>
        </a:p>
      </dgm:t>
    </dgm:pt>
    <dgm:pt modelId="{3AC84A0C-91F3-4577-A68E-FCCC37D7A940}">
      <dgm:prSet phldrT="[Texto]"/>
      <dgm:spPr/>
      <dgm:t>
        <a:bodyPr/>
        <a:lstStyle/>
        <a:p>
          <a:r>
            <a:rPr lang="es-MX" dirty="0" smtClean="0">
              <a:latin typeface="Arial Narrow" pitchFamily="34" charset="0"/>
            </a:rPr>
            <a:t>Líneas de Acción</a:t>
          </a:r>
          <a:endParaRPr lang="es-MX" dirty="0">
            <a:latin typeface="Arial Narrow" pitchFamily="34" charset="0"/>
          </a:endParaRPr>
        </a:p>
      </dgm:t>
    </dgm:pt>
    <dgm:pt modelId="{B07867B8-00E1-4F14-BE8A-2E09C144E802}" type="parTrans" cxnId="{2EBB7596-90D4-4651-8896-0D2932FA243A}">
      <dgm:prSet/>
      <dgm:spPr/>
      <dgm:t>
        <a:bodyPr/>
        <a:lstStyle/>
        <a:p>
          <a:endParaRPr lang="es-MX">
            <a:latin typeface="Arial Narrow" pitchFamily="34" charset="0"/>
          </a:endParaRPr>
        </a:p>
      </dgm:t>
    </dgm:pt>
    <dgm:pt modelId="{7B1C8147-0987-456D-9243-BAE64BCEF73C}" type="sibTrans" cxnId="{2EBB7596-90D4-4651-8896-0D2932FA243A}">
      <dgm:prSet/>
      <dgm:spPr/>
      <dgm:t>
        <a:bodyPr/>
        <a:lstStyle/>
        <a:p>
          <a:endParaRPr lang="es-MX">
            <a:latin typeface="Arial Narrow" pitchFamily="34" charset="0"/>
          </a:endParaRPr>
        </a:p>
      </dgm:t>
    </dgm:pt>
    <dgm:pt modelId="{85307A19-3213-4BD7-87AA-2845965E6ED1}" type="pres">
      <dgm:prSet presAssocID="{4B2DF3C8-2D64-49D3-8721-A7414C909848}" presName="Name0" presStyleCnt="0">
        <dgm:presLayoutVars>
          <dgm:dir/>
          <dgm:resizeHandles val="exact"/>
        </dgm:presLayoutVars>
      </dgm:prSet>
      <dgm:spPr/>
    </dgm:pt>
    <dgm:pt modelId="{1A0DF6F7-91B4-418B-81D3-2B8A6337FF93}" type="pres">
      <dgm:prSet presAssocID="{7EA41588-8547-410F-A87C-DB9C1C3E9CC5}" presName="node" presStyleLbl="node1" presStyleIdx="0" presStyleCnt="3">
        <dgm:presLayoutVars>
          <dgm:bulletEnabled val="1"/>
        </dgm:presLayoutVars>
      </dgm:prSet>
      <dgm:spPr/>
      <dgm:t>
        <a:bodyPr/>
        <a:lstStyle/>
        <a:p>
          <a:endParaRPr lang="es-MX"/>
        </a:p>
      </dgm:t>
    </dgm:pt>
    <dgm:pt modelId="{C92F0550-AEB4-436B-9840-2918A69B2036}" type="pres">
      <dgm:prSet presAssocID="{E37F147A-C24D-4B1C-879B-83CD6464FDF4}" presName="sibTrans" presStyleLbl="sibTrans2D1" presStyleIdx="0" presStyleCnt="2"/>
      <dgm:spPr/>
      <dgm:t>
        <a:bodyPr/>
        <a:lstStyle/>
        <a:p>
          <a:endParaRPr lang="es-MX"/>
        </a:p>
      </dgm:t>
    </dgm:pt>
    <dgm:pt modelId="{9E714A18-8B75-49B4-AE9B-13B8B48BCC63}" type="pres">
      <dgm:prSet presAssocID="{E37F147A-C24D-4B1C-879B-83CD6464FDF4}" presName="connectorText" presStyleLbl="sibTrans2D1" presStyleIdx="0" presStyleCnt="2"/>
      <dgm:spPr/>
      <dgm:t>
        <a:bodyPr/>
        <a:lstStyle/>
        <a:p>
          <a:endParaRPr lang="es-MX"/>
        </a:p>
      </dgm:t>
    </dgm:pt>
    <dgm:pt modelId="{3C543674-52BA-4430-9A13-0746E99639D4}" type="pres">
      <dgm:prSet presAssocID="{D87C4FD9-3A89-4ACE-9C2C-9B4625CC7DB9}" presName="node" presStyleLbl="node1" presStyleIdx="1" presStyleCnt="3">
        <dgm:presLayoutVars>
          <dgm:bulletEnabled val="1"/>
        </dgm:presLayoutVars>
      </dgm:prSet>
      <dgm:spPr/>
      <dgm:t>
        <a:bodyPr/>
        <a:lstStyle/>
        <a:p>
          <a:endParaRPr lang="es-MX"/>
        </a:p>
      </dgm:t>
    </dgm:pt>
    <dgm:pt modelId="{4EBB5946-E664-43F7-8F3C-5A86FBA09AF2}" type="pres">
      <dgm:prSet presAssocID="{C79AFED9-5A5C-4CFD-855C-FB905D7C80DC}" presName="sibTrans" presStyleLbl="sibTrans2D1" presStyleIdx="1" presStyleCnt="2"/>
      <dgm:spPr/>
      <dgm:t>
        <a:bodyPr/>
        <a:lstStyle/>
        <a:p>
          <a:endParaRPr lang="es-MX"/>
        </a:p>
      </dgm:t>
    </dgm:pt>
    <dgm:pt modelId="{169D095F-8396-4839-8DB1-6D59C55CEAD5}" type="pres">
      <dgm:prSet presAssocID="{C79AFED9-5A5C-4CFD-855C-FB905D7C80DC}" presName="connectorText" presStyleLbl="sibTrans2D1" presStyleIdx="1" presStyleCnt="2"/>
      <dgm:spPr/>
      <dgm:t>
        <a:bodyPr/>
        <a:lstStyle/>
        <a:p>
          <a:endParaRPr lang="es-MX"/>
        </a:p>
      </dgm:t>
    </dgm:pt>
    <dgm:pt modelId="{518932B3-BDCE-487B-A1B5-34C0693B5476}" type="pres">
      <dgm:prSet presAssocID="{3AC84A0C-91F3-4577-A68E-FCCC37D7A940}" presName="node" presStyleLbl="node1" presStyleIdx="2" presStyleCnt="3">
        <dgm:presLayoutVars>
          <dgm:bulletEnabled val="1"/>
        </dgm:presLayoutVars>
      </dgm:prSet>
      <dgm:spPr/>
      <dgm:t>
        <a:bodyPr/>
        <a:lstStyle/>
        <a:p>
          <a:endParaRPr lang="es-MX"/>
        </a:p>
      </dgm:t>
    </dgm:pt>
  </dgm:ptLst>
  <dgm:cxnLst>
    <dgm:cxn modelId="{F3A2C7CB-D753-4033-B33A-B521A0770886}" type="presOf" srcId="{C79AFED9-5A5C-4CFD-855C-FB905D7C80DC}" destId="{4EBB5946-E664-43F7-8F3C-5A86FBA09AF2}" srcOrd="0" destOrd="0" presId="urn:microsoft.com/office/officeart/2005/8/layout/process1"/>
    <dgm:cxn modelId="{CFEE5FE1-CD66-4F20-A545-12F25028AE17}" srcId="{4B2DF3C8-2D64-49D3-8721-A7414C909848}" destId="{7EA41588-8547-410F-A87C-DB9C1C3E9CC5}" srcOrd="0" destOrd="0" parTransId="{139BF5B6-24EE-4D4D-B0C9-3340D88497F0}" sibTransId="{E37F147A-C24D-4B1C-879B-83CD6464FDF4}"/>
    <dgm:cxn modelId="{47248BA2-4CED-40B0-A99F-3643C5FB6AFE}" type="presOf" srcId="{C79AFED9-5A5C-4CFD-855C-FB905D7C80DC}" destId="{169D095F-8396-4839-8DB1-6D59C55CEAD5}" srcOrd="1" destOrd="0" presId="urn:microsoft.com/office/officeart/2005/8/layout/process1"/>
    <dgm:cxn modelId="{FC374268-168A-421F-BB61-C7878054BC49}" type="presOf" srcId="{7EA41588-8547-410F-A87C-DB9C1C3E9CC5}" destId="{1A0DF6F7-91B4-418B-81D3-2B8A6337FF93}" srcOrd="0" destOrd="0" presId="urn:microsoft.com/office/officeart/2005/8/layout/process1"/>
    <dgm:cxn modelId="{76DF090C-8971-47B3-9A3E-9B62242D5F91}" srcId="{4B2DF3C8-2D64-49D3-8721-A7414C909848}" destId="{D87C4FD9-3A89-4ACE-9C2C-9B4625CC7DB9}" srcOrd="1" destOrd="0" parTransId="{C64E94CF-C566-4BCA-AF2A-6F5EDDC406EE}" sibTransId="{C79AFED9-5A5C-4CFD-855C-FB905D7C80DC}"/>
    <dgm:cxn modelId="{7998A1C3-F1A2-4856-98F3-D26E98B1EE91}" type="presOf" srcId="{E37F147A-C24D-4B1C-879B-83CD6464FDF4}" destId="{9E714A18-8B75-49B4-AE9B-13B8B48BCC63}" srcOrd="1" destOrd="0" presId="urn:microsoft.com/office/officeart/2005/8/layout/process1"/>
    <dgm:cxn modelId="{49729E00-8179-48E1-8C77-24710A700F24}" type="presOf" srcId="{D87C4FD9-3A89-4ACE-9C2C-9B4625CC7DB9}" destId="{3C543674-52BA-4430-9A13-0746E99639D4}" srcOrd="0" destOrd="0" presId="urn:microsoft.com/office/officeart/2005/8/layout/process1"/>
    <dgm:cxn modelId="{8F988B72-2A18-42A5-989D-A7B93B2702B2}" type="presOf" srcId="{4B2DF3C8-2D64-49D3-8721-A7414C909848}" destId="{85307A19-3213-4BD7-87AA-2845965E6ED1}" srcOrd="0" destOrd="0" presId="urn:microsoft.com/office/officeart/2005/8/layout/process1"/>
    <dgm:cxn modelId="{2EBB7596-90D4-4651-8896-0D2932FA243A}" srcId="{4B2DF3C8-2D64-49D3-8721-A7414C909848}" destId="{3AC84A0C-91F3-4577-A68E-FCCC37D7A940}" srcOrd="2" destOrd="0" parTransId="{B07867B8-00E1-4F14-BE8A-2E09C144E802}" sibTransId="{7B1C8147-0987-456D-9243-BAE64BCEF73C}"/>
    <dgm:cxn modelId="{D3BFCD2A-FACB-4D43-B11E-D127EF097B28}" type="presOf" srcId="{3AC84A0C-91F3-4577-A68E-FCCC37D7A940}" destId="{518932B3-BDCE-487B-A1B5-34C0693B5476}" srcOrd="0" destOrd="0" presId="urn:microsoft.com/office/officeart/2005/8/layout/process1"/>
    <dgm:cxn modelId="{111F2BE2-1D29-4A86-A0D3-3E1A9DF72381}" type="presOf" srcId="{E37F147A-C24D-4B1C-879B-83CD6464FDF4}" destId="{C92F0550-AEB4-436B-9840-2918A69B2036}" srcOrd="0" destOrd="0" presId="urn:microsoft.com/office/officeart/2005/8/layout/process1"/>
    <dgm:cxn modelId="{3B2BD543-6192-4C67-87AB-7C5D748093EC}" type="presParOf" srcId="{85307A19-3213-4BD7-87AA-2845965E6ED1}" destId="{1A0DF6F7-91B4-418B-81D3-2B8A6337FF93}" srcOrd="0" destOrd="0" presId="urn:microsoft.com/office/officeart/2005/8/layout/process1"/>
    <dgm:cxn modelId="{F52616FE-586D-450D-B79A-8D0D02D615EA}" type="presParOf" srcId="{85307A19-3213-4BD7-87AA-2845965E6ED1}" destId="{C92F0550-AEB4-436B-9840-2918A69B2036}" srcOrd="1" destOrd="0" presId="urn:microsoft.com/office/officeart/2005/8/layout/process1"/>
    <dgm:cxn modelId="{4CB075D1-C6CE-4F2A-8E0A-E23A6AB8402B}" type="presParOf" srcId="{C92F0550-AEB4-436B-9840-2918A69B2036}" destId="{9E714A18-8B75-49B4-AE9B-13B8B48BCC63}" srcOrd="0" destOrd="0" presId="urn:microsoft.com/office/officeart/2005/8/layout/process1"/>
    <dgm:cxn modelId="{E4534358-704F-46B7-88C0-8BEC7EE3BE79}" type="presParOf" srcId="{85307A19-3213-4BD7-87AA-2845965E6ED1}" destId="{3C543674-52BA-4430-9A13-0746E99639D4}" srcOrd="2" destOrd="0" presId="urn:microsoft.com/office/officeart/2005/8/layout/process1"/>
    <dgm:cxn modelId="{5C540C35-C359-4148-94AB-4BC4C08A9B59}" type="presParOf" srcId="{85307A19-3213-4BD7-87AA-2845965E6ED1}" destId="{4EBB5946-E664-43F7-8F3C-5A86FBA09AF2}" srcOrd="3" destOrd="0" presId="urn:microsoft.com/office/officeart/2005/8/layout/process1"/>
    <dgm:cxn modelId="{0107DEE9-A1FA-44C5-901A-2EE88FB98E76}" type="presParOf" srcId="{4EBB5946-E664-43F7-8F3C-5A86FBA09AF2}" destId="{169D095F-8396-4839-8DB1-6D59C55CEAD5}" srcOrd="0" destOrd="0" presId="urn:microsoft.com/office/officeart/2005/8/layout/process1"/>
    <dgm:cxn modelId="{74CF0B4F-3AA9-424E-9D79-95EF409BDF61}" type="presParOf" srcId="{85307A19-3213-4BD7-87AA-2845965E6ED1}" destId="{518932B3-BDCE-487B-A1B5-34C0693B54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01D812-C335-4764-8119-AB2923B12904}" type="doc">
      <dgm:prSet loTypeId="urn:microsoft.com/office/officeart/2005/8/layout/pyramid2" loCatId="pyramid" qsTypeId="urn:microsoft.com/office/officeart/2005/8/quickstyle/simple1" qsCatId="simple" csTypeId="urn:microsoft.com/office/officeart/2005/8/colors/colorful5" csCatId="colorful" phldr="1"/>
      <dgm:spPr/>
    </dgm:pt>
    <dgm:pt modelId="{8EEFCB43-7281-483C-9BB8-8771A0242D81}">
      <dgm:prSet phldrT="[Texto]"/>
      <dgm:spPr>
        <a:ln>
          <a:solidFill>
            <a:schemeClr val="accent6">
              <a:lumMod val="50000"/>
            </a:schemeClr>
          </a:solidFill>
        </a:ln>
      </dgm:spPr>
      <dgm:t>
        <a:bodyPr/>
        <a:lstStyle/>
        <a:p>
          <a:r>
            <a:rPr lang="es-MX" dirty="0" smtClean="0"/>
            <a:t>Estratégicos</a:t>
          </a:r>
          <a:endParaRPr lang="es-MX" dirty="0"/>
        </a:p>
      </dgm:t>
    </dgm:pt>
    <dgm:pt modelId="{88E8E7AF-E769-455C-ABC9-2C02A0596143}" type="parTrans" cxnId="{B8715E67-24FE-4B29-AFBD-6168F3CCEDAA}">
      <dgm:prSet/>
      <dgm:spPr/>
      <dgm:t>
        <a:bodyPr/>
        <a:lstStyle/>
        <a:p>
          <a:endParaRPr lang="es-MX"/>
        </a:p>
      </dgm:t>
    </dgm:pt>
    <dgm:pt modelId="{025C7D0F-659E-4EA7-ABCC-F5EC7EF523EA}" type="sibTrans" cxnId="{B8715E67-24FE-4B29-AFBD-6168F3CCEDAA}">
      <dgm:prSet/>
      <dgm:spPr/>
      <dgm:t>
        <a:bodyPr/>
        <a:lstStyle/>
        <a:p>
          <a:endParaRPr lang="es-MX"/>
        </a:p>
      </dgm:t>
    </dgm:pt>
    <dgm:pt modelId="{D736B771-D05B-4A58-9573-1EDD3DB37F64}">
      <dgm:prSet phldrT="[Texto]"/>
      <dgm:spPr>
        <a:ln>
          <a:solidFill>
            <a:schemeClr val="accent3">
              <a:lumMod val="50000"/>
            </a:schemeClr>
          </a:solidFill>
        </a:ln>
      </dgm:spPr>
      <dgm:t>
        <a:bodyPr/>
        <a:lstStyle/>
        <a:p>
          <a:r>
            <a:rPr lang="es-MX" dirty="0" smtClean="0"/>
            <a:t>Operativos</a:t>
          </a:r>
          <a:endParaRPr lang="es-MX" dirty="0"/>
        </a:p>
      </dgm:t>
    </dgm:pt>
    <dgm:pt modelId="{3D18ED74-CDC6-4AF5-AAEC-E5543B5413D7}" type="parTrans" cxnId="{FB8E408D-0747-474B-A73C-F25F0D99EABC}">
      <dgm:prSet/>
      <dgm:spPr/>
      <dgm:t>
        <a:bodyPr/>
        <a:lstStyle/>
        <a:p>
          <a:endParaRPr lang="es-MX"/>
        </a:p>
      </dgm:t>
    </dgm:pt>
    <dgm:pt modelId="{476DD25E-4D86-41B2-A071-FC3CE894DFE4}" type="sibTrans" cxnId="{FB8E408D-0747-474B-A73C-F25F0D99EABC}">
      <dgm:prSet/>
      <dgm:spPr/>
      <dgm:t>
        <a:bodyPr/>
        <a:lstStyle/>
        <a:p>
          <a:endParaRPr lang="es-MX"/>
        </a:p>
      </dgm:t>
    </dgm:pt>
    <dgm:pt modelId="{413925D4-E66C-42EE-9789-BAA65BEE53A9}" type="pres">
      <dgm:prSet presAssocID="{BA01D812-C335-4764-8119-AB2923B12904}" presName="compositeShape" presStyleCnt="0">
        <dgm:presLayoutVars>
          <dgm:dir/>
          <dgm:resizeHandles/>
        </dgm:presLayoutVars>
      </dgm:prSet>
      <dgm:spPr/>
    </dgm:pt>
    <dgm:pt modelId="{CF952C61-A5CE-4AF5-B301-35E039E01368}" type="pres">
      <dgm:prSet presAssocID="{BA01D812-C335-4764-8119-AB2923B12904}" presName="pyramid" presStyleLbl="node1" presStyleIdx="0" presStyleCnt="1"/>
      <dgm:spPr>
        <a:solidFill>
          <a:schemeClr val="accent6">
            <a:lumMod val="75000"/>
          </a:schemeClr>
        </a:solidFill>
      </dgm:spPr>
    </dgm:pt>
    <dgm:pt modelId="{2D052BD0-76F6-43D6-BD5A-45B6D6C7F1DD}" type="pres">
      <dgm:prSet presAssocID="{BA01D812-C335-4764-8119-AB2923B12904}" presName="theList" presStyleCnt="0"/>
      <dgm:spPr/>
    </dgm:pt>
    <dgm:pt modelId="{1DAE9E4D-D3A8-4D13-AEAD-F99BEA258001}" type="pres">
      <dgm:prSet presAssocID="{8EEFCB43-7281-483C-9BB8-8771A0242D81}" presName="aNode" presStyleLbl="fgAcc1" presStyleIdx="0" presStyleCnt="2">
        <dgm:presLayoutVars>
          <dgm:bulletEnabled val="1"/>
        </dgm:presLayoutVars>
      </dgm:prSet>
      <dgm:spPr/>
      <dgm:t>
        <a:bodyPr/>
        <a:lstStyle/>
        <a:p>
          <a:endParaRPr lang="es-MX"/>
        </a:p>
      </dgm:t>
    </dgm:pt>
    <dgm:pt modelId="{E0FBD67A-234E-4D83-B8D7-9964F757F48F}" type="pres">
      <dgm:prSet presAssocID="{8EEFCB43-7281-483C-9BB8-8771A0242D81}" presName="aSpace" presStyleCnt="0"/>
      <dgm:spPr/>
    </dgm:pt>
    <dgm:pt modelId="{62E4B56C-5FA6-45E2-8617-21896295BBA9}" type="pres">
      <dgm:prSet presAssocID="{D736B771-D05B-4A58-9573-1EDD3DB37F64}" presName="aNode" presStyleLbl="fgAcc1" presStyleIdx="1" presStyleCnt="2">
        <dgm:presLayoutVars>
          <dgm:bulletEnabled val="1"/>
        </dgm:presLayoutVars>
      </dgm:prSet>
      <dgm:spPr/>
      <dgm:t>
        <a:bodyPr/>
        <a:lstStyle/>
        <a:p>
          <a:endParaRPr lang="es-MX"/>
        </a:p>
      </dgm:t>
    </dgm:pt>
    <dgm:pt modelId="{FF53A18A-4E68-4F39-8A15-CB8CA6F5CEB7}" type="pres">
      <dgm:prSet presAssocID="{D736B771-D05B-4A58-9573-1EDD3DB37F64}" presName="aSpace" presStyleCnt="0"/>
      <dgm:spPr/>
    </dgm:pt>
  </dgm:ptLst>
  <dgm:cxnLst>
    <dgm:cxn modelId="{43368D10-5AB6-4F73-A8ED-1990958F4453}" type="presOf" srcId="{BA01D812-C335-4764-8119-AB2923B12904}" destId="{413925D4-E66C-42EE-9789-BAA65BEE53A9}" srcOrd="0" destOrd="0" presId="urn:microsoft.com/office/officeart/2005/8/layout/pyramid2"/>
    <dgm:cxn modelId="{FB8E408D-0747-474B-A73C-F25F0D99EABC}" srcId="{BA01D812-C335-4764-8119-AB2923B12904}" destId="{D736B771-D05B-4A58-9573-1EDD3DB37F64}" srcOrd="1" destOrd="0" parTransId="{3D18ED74-CDC6-4AF5-AAEC-E5543B5413D7}" sibTransId="{476DD25E-4D86-41B2-A071-FC3CE894DFE4}"/>
    <dgm:cxn modelId="{C1DFA999-9C89-4FA3-AF97-183F1A680102}" type="presOf" srcId="{8EEFCB43-7281-483C-9BB8-8771A0242D81}" destId="{1DAE9E4D-D3A8-4D13-AEAD-F99BEA258001}" srcOrd="0" destOrd="0" presId="urn:microsoft.com/office/officeart/2005/8/layout/pyramid2"/>
    <dgm:cxn modelId="{B8715E67-24FE-4B29-AFBD-6168F3CCEDAA}" srcId="{BA01D812-C335-4764-8119-AB2923B12904}" destId="{8EEFCB43-7281-483C-9BB8-8771A0242D81}" srcOrd="0" destOrd="0" parTransId="{88E8E7AF-E769-455C-ABC9-2C02A0596143}" sibTransId="{025C7D0F-659E-4EA7-ABCC-F5EC7EF523EA}"/>
    <dgm:cxn modelId="{D9143024-D14F-474B-85F6-815CA003A38D}" type="presOf" srcId="{D736B771-D05B-4A58-9573-1EDD3DB37F64}" destId="{62E4B56C-5FA6-45E2-8617-21896295BBA9}" srcOrd="0" destOrd="0" presId="urn:microsoft.com/office/officeart/2005/8/layout/pyramid2"/>
    <dgm:cxn modelId="{FC1A9BE2-F4BB-4B44-B5B1-5192648359D6}" type="presParOf" srcId="{413925D4-E66C-42EE-9789-BAA65BEE53A9}" destId="{CF952C61-A5CE-4AF5-B301-35E039E01368}" srcOrd="0" destOrd="0" presId="urn:microsoft.com/office/officeart/2005/8/layout/pyramid2"/>
    <dgm:cxn modelId="{0D6B1545-F92C-44F7-B0A4-EB89D8500959}" type="presParOf" srcId="{413925D4-E66C-42EE-9789-BAA65BEE53A9}" destId="{2D052BD0-76F6-43D6-BD5A-45B6D6C7F1DD}" srcOrd="1" destOrd="0" presId="urn:microsoft.com/office/officeart/2005/8/layout/pyramid2"/>
    <dgm:cxn modelId="{CCF4AA06-2838-46FD-89C7-6AD703D6940F}" type="presParOf" srcId="{2D052BD0-76F6-43D6-BD5A-45B6D6C7F1DD}" destId="{1DAE9E4D-D3A8-4D13-AEAD-F99BEA258001}" srcOrd="0" destOrd="0" presId="urn:microsoft.com/office/officeart/2005/8/layout/pyramid2"/>
    <dgm:cxn modelId="{CECE77D1-1F85-45AA-B6B9-3D42634EE5A7}" type="presParOf" srcId="{2D052BD0-76F6-43D6-BD5A-45B6D6C7F1DD}" destId="{E0FBD67A-234E-4D83-B8D7-9964F757F48F}" srcOrd="1" destOrd="0" presId="urn:microsoft.com/office/officeart/2005/8/layout/pyramid2"/>
    <dgm:cxn modelId="{0FEB77A5-3B24-43DB-8B2A-7A88C5818DA5}" type="presParOf" srcId="{2D052BD0-76F6-43D6-BD5A-45B6D6C7F1DD}" destId="{62E4B56C-5FA6-45E2-8617-21896295BBA9}" srcOrd="2" destOrd="0" presId="urn:microsoft.com/office/officeart/2005/8/layout/pyramid2"/>
    <dgm:cxn modelId="{44407252-63A2-43C1-B82D-0501CDEA2004}" type="presParOf" srcId="{2D052BD0-76F6-43D6-BD5A-45B6D6C7F1DD}" destId="{FF53A18A-4E68-4F39-8A15-CB8CA6F5CEB7}"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818B32-7CD9-4946-B826-06316114F2F7}" type="doc">
      <dgm:prSet loTypeId="urn:microsoft.com/office/officeart/2005/8/layout/bProcess3" loCatId="process" qsTypeId="urn:microsoft.com/office/officeart/2005/8/quickstyle/simple3" qsCatId="simple" csTypeId="urn:microsoft.com/office/officeart/2005/8/colors/accent0_1" csCatId="mainScheme" phldr="1"/>
      <dgm:spPr/>
      <dgm:t>
        <a:bodyPr/>
        <a:lstStyle/>
        <a:p>
          <a:endParaRPr lang="es-MX"/>
        </a:p>
      </dgm:t>
    </dgm:pt>
    <dgm:pt modelId="{84A2FA81-C499-43A6-A285-9768D706158C}">
      <dgm:prSet phldrT="[Texto]"/>
      <dgm:spPr/>
      <dgm:t>
        <a:bodyPr/>
        <a:lstStyle/>
        <a:p>
          <a:r>
            <a:rPr lang="es-MX" dirty="0" smtClean="0">
              <a:latin typeface="Arial Narrow" pitchFamily="34" charset="0"/>
            </a:rPr>
            <a:t>Identificación del Problema</a:t>
          </a:r>
          <a:endParaRPr lang="es-MX" dirty="0">
            <a:latin typeface="Arial Narrow" pitchFamily="34" charset="0"/>
          </a:endParaRPr>
        </a:p>
      </dgm:t>
    </dgm:pt>
    <dgm:pt modelId="{4040BBC0-FE95-479E-963F-567828D524BA}" type="parTrans" cxnId="{7C8FC1F5-8857-4733-B9BA-23C7ECF2DB8A}">
      <dgm:prSet/>
      <dgm:spPr/>
      <dgm:t>
        <a:bodyPr/>
        <a:lstStyle/>
        <a:p>
          <a:endParaRPr lang="es-MX">
            <a:latin typeface="Arial Narrow" pitchFamily="34" charset="0"/>
          </a:endParaRPr>
        </a:p>
      </dgm:t>
    </dgm:pt>
    <dgm:pt modelId="{E41A9020-C4E8-4A8A-816E-BC2BA5B3E716}" type="sibTrans" cxnId="{7C8FC1F5-8857-4733-B9BA-23C7ECF2DB8A}">
      <dgm:prSet/>
      <dgm:spPr>
        <a:solidFill>
          <a:schemeClr val="accent3">
            <a:lumMod val="60000"/>
            <a:lumOff val="40000"/>
          </a:schemeClr>
        </a:solidFill>
        <a:ln>
          <a:solidFill>
            <a:schemeClr val="accent6">
              <a:lumMod val="75000"/>
            </a:schemeClr>
          </a:solidFill>
        </a:ln>
      </dgm:spPr>
      <dgm:t>
        <a:bodyPr/>
        <a:lstStyle/>
        <a:p>
          <a:endParaRPr lang="es-MX">
            <a:latin typeface="Arial Narrow" pitchFamily="34" charset="0"/>
          </a:endParaRPr>
        </a:p>
      </dgm:t>
    </dgm:pt>
    <dgm:pt modelId="{658CB9A6-3123-4EED-8CE3-01304583EE53}">
      <dgm:prSet phldrT="[Texto]"/>
      <dgm:spPr/>
      <dgm:t>
        <a:bodyPr/>
        <a:lstStyle/>
        <a:p>
          <a:r>
            <a:rPr lang="es-MX" dirty="0" smtClean="0">
              <a:latin typeface="Arial Narrow" pitchFamily="34" charset="0"/>
            </a:rPr>
            <a:t>Análisis de Causas y Efectos</a:t>
          </a:r>
          <a:endParaRPr lang="es-MX" dirty="0">
            <a:latin typeface="Arial Narrow" pitchFamily="34" charset="0"/>
          </a:endParaRPr>
        </a:p>
      </dgm:t>
    </dgm:pt>
    <dgm:pt modelId="{90491A2E-8EBA-45DC-9495-D0D7716186AD}" type="parTrans" cxnId="{C362167F-ABC8-4C54-9D1B-3F0C67BB4BF5}">
      <dgm:prSet/>
      <dgm:spPr/>
      <dgm:t>
        <a:bodyPr/>
        <a:lstStyle/>
        <a:p>
          <a:endParaRPr lang="es-MX">
            <a:latin typeface="Arial Narrow" pitchFamily="34" charset="0"/>
          </a:endParaRPr>
        </a:p>
      </dgm:t>
    </dgm:pt>
    <dgm:pt modelId="{ECF5714B-47C4-466C-8B63-05C13F70EE47}" type="sibTrans" cxnId="{C362167F-ABC8-4C54-9D1B-3F0C67BB4BF5}">
      <dgm:prSet/>
      <dgm:spPr>
        <a:solidFill>
          <a:schemeClr val="accent3">
            <a:lumMod val="60000"/>
            <a:lumOff val="40000"/>
          </a:schemeClr>
        </a:solidFill>
        <a:ln>
          <a:solidFill>
            <a:schemeClr val="accent6">
              <a:lumMod val="75000"/>
            </a:schemeClr>
          </a:solidFill>
        </a:ln>
      </dgm:spPr>
      <dgm:t>
        <a:bodyPr/>
        <a:lstStyle/>
        <a:p>
          <a:endParaRPr lang="es-MX">
            <a:latin typeface="Arial Narrow" pitchFamily="34" charset="0"/>
          </a:endParaRPr>
        </a:p>
      </dgm:t>
    </dgm:pt>
    <dgm:pt modelId="{18ADD8FE-AA7B-4A35-A268-CF674DCBE3A1}">
      <dgm:prSet phldrT="[Texto]"/>
      <dgm:spPr/>
      <dgm:t>
        <a:bodyPr/>
        <a:lstStyle/>
        <a:p>
          <a:r>
            <a:rPr lang="es-MX" dirty="0" smtClean="0">
              <a:latin typeface="Arial Narrow" pitchFamily="34" charset="0"/>
            </a:rPr>
            <a:t>Determinación de Objetivos</a:t>
          </a:r>
          <a:endParaRPr lang="es-MX" dirty="0">
            <a:latin typeface="Arial Narrow" pitchFamily="34" charset="0"/>
          </a:endParaRPr>
        </a:p>
      </dgm:t>
    </dgm:pt>
    <dgm:pt modelId="{BE3E4D77-060A-45CD-A394-0B38EBE0E97C}" type="parTrans" cxnId="{9F28C906-90D7-48A7-BF58-E5F9EFCEA0CB}">
      <dgm:prSet/>
      <dgm:spPr/>
      <dgm:t>
        <a:bodyPr/>
        <a:lstStyle/>
        <a:p>
          <a:endParaRPr lang="es-MX">
            <a:latin typeface="Arial Narrow" pitchFamily="34" charset="0"/>
          </a:endParaRPr>
        </a:p>
      </dgm:t>
    </dgm:pt>
    <dgm:pt modelId="{B1992FF6-998B-4588-93FC-C2DE776FF22E}" type="sibTrans" cxnId="{9F28C906-90D7-48A7-BF58-E5F9EFCEA0CB}">
      <dgm:prSet/>
      <dgm:spPr>
        <a:solidFill>
          <a:schemeClr val="accent3">
            <a:lumMod val="60000"/>
            <a:lumOff val="40000"/>
          </a:schemeClr>
        </a:solidFill>
        <a:ln>
          <a:solidFill>
            <a:schemeClr val="accent6">
              <a:lumMod val="75000"/>
            </a:schemeClr>
          </a:solidFill>
        </a:ln>
      </dgm:spPr>
      <dgm:t>
        <a:bodyPr/>
        <a:lstStyle/>
        <a:p>
          <a:endParaRPr lang="es-MX">
            <a:latin typeface="Arial Narrow" pitchFamily="34" charset="0"/>
          </a:endParaRPr>
        </a:p>
      </dgm:t>
    </dgm:pt>
    <dgm:pt modelId="{F8E71C5D-E5F4-4590-B969-8406103FA1BA}">
      <dgm:prSet phldrT="[Texto]"/>
      <dgm:spPr/>
      <dgm:t>
        <a:bodyPr/>
        <a:lstStyle/>
        <a:p>
          <a:r>
            <a:rPr lang="es-MX" dirty="0" smtClean="0">
              <a:latin typeface="Arial Narrow" pitchFamily="34" charset="0"/>
            </a:rPr>
            <a:t>Construcción de </a:t>
          </a:r>
          <a:r>
            <a:rPr lang="es-MX" b="1" dirty="0" smtClean="0">
              <a:latin typeface="Arial Narrow" pitchFamily="34" charset="0"/>
            </a:rPr>
            <a:t>Indicadores de Desempeño</a:t>
          </a:r>
          <a:endParaRPr lang="es-MX" b="1" dirty="0">
            <a:latin typeface="Arial Narrow" pitchFamily="34" charset="0"/>
          </a:endParaRPr>
        </a:p>
      </dgm:t>
    </dgm:pt>
    <dgm:pt modelId="{C18EC7B5-760D-4498-9BF8-C9B1C7D4DC7E}" type="parTrans" cxnId="{DFA22384-7ABB-408B-85C7-0C7DF22E1BF2}">
      <dgm:prSet/>
      <dgm:spPr/>
      <dgm:t>
        <a:bodyPr/>
        <a:lstStyle/>
        <a:p>
          <a:endParaRPr lang="es-MX">
            <a:latin typeface="Arial Narrow" pitchFamily="34" charset="0"/>
          </a:endParaRPr>
        </a:p>
      </dgm:t>
    </dgm:pt>
    <dgm:pt modelId="{FBD08E66-CFC3-4725-B0D9-27884DC5BFC0}" type="sibTrans" cxnId="{DFA22384-7ABB-408B-85C7-0C7DF22E1BF2}">
      <dgm:prSet/>
      <dgm:spPr>
        <a:solidFill>
          <a:schemeClr val="accent3">
            <a:lumMod val="60000"/>
            <a:lumOff val="40000"/>
          </a:schemeClr>
        </a:solidFill>
        <a:ln>
          <a:solidFill>
            <a:schemeClr val="accent6">
              <a:lumMod val="75000"/>
            </a:schemeClr>
          </a:solidFill>
        </a:ln>
      </dgm:spPr>
      <dgm:t>
        <a:bodyPr/>
        <a:lstStyle/>
        <a:p>
          <a:endParaRPr lang="es-MX">
            <a:latin typeface="Arial Narrow" pitchFamily="34" charset="0"/>
          </a:endParaRPr>
        </a:p>
      </dgm:t>
    </dgm:pt>
    <dgm:pt modelId="{1550AAFA-0873-45D3-9424-6F14C646E20F}">
      <dgm:prSet phldrT="[Texto]"/>
      <dgm:spPr/>
      <dgm:t>
        <a:bodyPr/>
        <a:lstStyle/>
        <a:p>
          <a:r>
            <a:rPr lang="es-MX" dirty="0" smtClean="0">
              <a:latin typeface="Arial Narrow" pitchFamily="34" charset="0"/>
            </a:rPr>
            <a:t>Establecimiento de Metas</a:t>
          </a:r>
          <a:endParaRPr lang="es-MX" dirty="0">
            <a:latin typeface="Arial Narrow" pitchFamily="34" charset="0"/>
          </a:endParaRPr>
        </a:p>
      </dgm:t>
    </dgm:pt>
    <dgm:pt modelId="{F65B8D53-605F-4866-9E2C-55DF3E5DC9D7}" type="parTrans" cxnId="{BC6B79CA-95D8-4EDD-8A8F-C05C290BD8BD}">
      <dgm:prSet/>
      <dgm:spPr/>
      <dgm:t>
        <a:bodyPr/>
        <a:lstStyle/>
        <a:p>
          <a:endParaRPr lang="es-MX">
            <a:latin typeface="Arial Narrow" pitchFamily="34" charset="0"/>
          </a:endParaRPr>
        </a:p>
      </dgm:t>
    </dgm:pt>
    <dgm:pt modelId="{8AC08B46-0E7F-4C5F-B907-4AA1119405E1}" type="sibTrans" cxnId="{BC6B79CA-95D8-4EDD-8A8F-C05C290BD8BD}">
      <dgm:prSet/>
      <dgm:spPr/>
      <dgm:t>
        <a:bodyPr/>
        <a:lstStyle/>
        <a:p>
          <a:endParaRPr lang="es-MX">
            <a:latin typeface="Arial Narrow" pitchFamily="34" charset="0"/>
          </a:endParaRPr>
        </a:p>
      </dgm:t>
    </dgm:pt>
    <dgm:pt modelId="{32A1985F-9DD8-471A-8751-E80A09F125B1}" type="pres">
      <dgm:prSet presAssocID="{19818B32-7CD9-4946-B826-06316114F2F7}" presName="Name0" presStyleCnt="0">
        <dgm:presLayoutVars>
          <dgm:dir/>
          <dgm:resizeHandles val="exact"/>
        </dgm:presLayoutVars>
      </dgm:prSet>
      <dgm:spPr/>
      <dgm:t>
        <a:bodyPr/>
        <a:lstStyle/>
        <a:p>
          <a:endParaRPr lang="es-MX"/>
        </a:p>
      </dgm:t>
    </dgm:pt>
    <dgm:pt modelId="{8BE757A8-E161-4DED-80B6-A98CDF50FDAB}" type="pres">
      <dgm:prSet presAssocID="{84A2FA81-C499-43A6-A285-9768D706158C}" presName="node" presStyleLbl="node1" presStyleIdx="0" presStyleCnt="5">
        <dgm:presLayoutVars>
          <dgm:bulletEnabled val="1"/>
        </dgm:presLayoutVars>
      </dgm:prSet>
      <dgm:spPr/>
      <dgm:t>
        <a:bodyPr/>
        <a:lstStyle/>
        <a:p>
          <a:endParaRPr lang="es-MX"/>
        </a:p>
      </dgm:t>
    </dgm:pt>
    <dgm:pt modelId="{4F3DE7B7-C377-4C81-830B-82A13F86FB1F}" type="pres">
      <dgm:prSet presAssocID="{E41A9020-C4E8-4A8A-816E-BC2BA5B3E716}" presName="sibTrans" presStyleLbl="sibTrans1D1" presStyleIdx="0" presStyleCnt="4"/>
      <dgm:spPr/>
      <dgm:t>
        <a:bodyPr/>
        <a:lstStyle/>
        <a:p>
          <a:endParaRPr lang="es-MX"/>
        </a:p>
      </dgm:t>
    </dgm:pt>
    <dgm:pt modelId="{A5C3F4BE-4656-45F0-B573-EE821A552EF0}" type="pres">
      <dgm:prSet presAssocID="{E41A9020-C4E8-4A8A-816E-BC2BA5B3E716}" presName="connectorText" presStyleLbl="sibTrans1D1" presStyleIdx="0" presStyleCnt="4"/>
      <dgm:spPr/>
      <dgm:t>
        <a:bodyPr/>
        <a:lstStyle/>
        <a:p>
          <a:endParaRPr lang="es-MX"/>
        </a:p>
      </dgm:t>
    </dgm:pt>
    <dgm:pt modelId="{2D576E5D-A3C1-4B3A-A589-439CB3A994F5}" type="pres">
      <dgm:prSet presAssocID="{658CB9A6-3123-4EED-8CE3-01304583EE53}" presName="node" presStyleLbl="node1" presStyleIdx="1" presStyleCnt="5">
        <dgm:presLayoutVars>
          <dgm:bulletEnabled val="1"/>
        </dgm:presLayoutVars>
      </dgm:prSet>
      <dgm:spPr/>
      <dgm:t>
        <a:bodyPr/>
        <a:lstStyle/>
        <a:p>
          <a:endParaRPr lang="es-MX"/>
        </a:p>
      </dgm:t>
    </dgm:pt>
    <dgm:pt modelId="{DDD0DEA7-9A5E-4848-811C-B10AD5FB6AD0}" type="pres">
      <dgm:prSet presAssocID="{ECF5714B-47C4-466C-8B63-05C13F70EE47}" presName="sibTrans" presStyleLbl="sibTrans1D1" presStyleIdx="1" presStyleCnt="4"/>
      <dgm:spPr/>
      <dgm:t>
        <a:bodyPr/>
        <a:lstStyle/>
        <a:p>
          <a:endParaRPr lang="es-MX"/>
        </a:p>
      </dgm:t>
    </dgm:pt>
    <dgm:pt modelId="{DC770137-E259-43D9-9722-E4BCAFF9DC01}" type="pres">
      <dgm:prSet presAssocID="{ECF5714B-47C4-466C-8B63-05C13F70EE47}" presName="connectorText" presStyleLbl="sibTrans1D1" presStyleIdx="1" presStyleCnt="4"/>
      <dgm:spPr/>
      <dgm:t>
        <a:bodyPr/>
        <a:lstStyle/>
        <a:p>
          <a:endParaRPr lang="es-MX"/>
        </a:p>
      </dgm:t>
    </dgm:pt>
    <dgm:pt modelId="{95F9C9C8-CDC7-4B5E-B5FD-72B08F9724B6}" type="pres">
      <dgm:prSet presAssocID="{18ADD8FE-AA7B-4A35-A268-CF674DCBE3A1}" presName="node" presStyleLbl="node1" presStyleIdx="2" presStyleCnt="5">
        <dgm:presLayoutVars>
          <dgm:bulletEnabled val="1"/>
        </dgm:presLayoutVars>
      </dgm:prSet>
      <dgm:spPr/>
      <dgm:t>
        <a:bodyPr/>
        <a:lstStyle/>
        <a:p>
          <a:endParaRPr lang="es-MX"/>
        </a:p>
      </dgm:t>
    </dgm:pt>
    <dgm:pt modelId="{0917E993-703E-493A-9933-357E4FB02A4E}" type="pres">
      <dgm:prSet presAssocID="{B1992FF6-998B-4588-93FC-C2DE776FF22E}" presName="sibTrans" presStyleLbl="sibTrans1D1" presStyleIdx="2" presStyleCnt="4"/>
      <dgm:spPr/>
      <dgm:t>
        <a:bodyPr/>
        <a:lstStyle/>
        <a:p>
          <a:endParaRPr lang="es-MX"/>
        </a:p>
      </dgm:t>
    </dgm:pt>
    <dgm:pt modelId="{DC074CAB-7A87-41F1-B6D3-B9F75F8C21DA}" type="pres">
      <dgm:prSet presAssocID="{B1992FF6-998B-4588-93FC-C2DE776FF22E}" presName="connectorText" presStyleLbl="sibTrans1D1" presStyleIdx="2" presStyleCnt="4"/>
      <dgm:spPr/>
      <dgm:t>
        <a:bodyPr/>
        <a:lstStyle/>
        <a:p>
          <a:endParaRPr lang="es-MX"/>
        </a:p>
      </dgm:t>
    </dgm:pt>
    <dgm:pt modelId="{771D53A8-A17C-4797-AA9E-AF005E7A8883}" type="pres">
      <dgm:prSet presAssocID="{F8E71C5D-E5F4-4590-B969-8406103FA1BA}" presName="node" presStyleLbl="node1" presStyleIdx="3" presStyleCnt="5">
        <dgm:presLayoutVars>
          <dgm:bulletEnabled val="1"/>
        </dgm:presLayoutVars>
      </dgm:prSet>
      <dgm:spPr/>
      <dgm:t>
        <a:bodyPr/>
        <a:lstStyle/>
        <a:p>
          <a:endParaRPr lang="es-MX"/>
        </a:p>
      </dgm:t>
    </dgm:pt>
    <dgm:pt modelId="{39BA1C58-9AA3-49F5-A5DC-5304882CA5C3}" type="pres">
      <dgm:prSet presAssocID="{FBD08E66-CFC3-4725-B0D9-27884DC5BFC0}" presName="sibTrans" presStyleLbl="sibTrans1D1" presStyleIdx="3" presStyleCnt="4"/>
      <dgm:spPr/>
      <dgm:t>
        <a:bodyPr/>
        <a:lstStyle/>
        <a:p>
          <a:endParaRPr lang="es-MX"/>
        </a:p>
      </dgm:t>
    </dgm:pt>
    <dgm:pt modelId="{35B409D8-B34B-4209-9448-197E8FE99E0F}" type="pres">
      <dgm:prSet presAssocID="{FBD08E66-CFC3-4725-B0D9-27884DC5BFC0}" presName="connectorText" presStyleLbl="sibTrans1D1" presStyleIdx="3" presStyleCnt="4"/>
      <dgm:spPr/>
      <dgm:t>
        <a:bodyPr/>
        <a:lstStyle/>
        <a:p>
          <a:endParaRPr lang="es-MX"/>
        </a:p>
      </dgm:t>
    </dgm:pt>
    <dgm:pt modelId="{A2353116-A69F-4641-AE9A-7081AE042011}" type="pres">
      <dgm:prSet presAssocID="{1550AAFA-0873-45D3-9424-6F14C646E20F}" presName="node" presStyleLbl="node1" presStyleIdx="4" presStyleCnt="5">
        <dgm:presLayoutVars>
          <dgm:bulletEnabled val="1"/>
        </dgm:presLayoutVars>
      </dgm:prSet>
      <dgm:spPr/>
      <dgm:t>
        <a:bodyPr/>
        <a:lstStyle/>
        <a:p>
          <a:endParaRPr lang="es-MX"/>
        </a:p>
      </dgm:t>
    </dgm:pt>
  </dgm:ptLst>
  <dgm:cxnLst>
    <dgm:cxn modelId="{DFA22384-7ABB-408B-85C7-0C7DF22E1BF2}" srcId="{19818B32-7CD9-4946-B826-06316114F2F7}" destId="{F8E71C5D-E5F4-4590-B969-8406103FA1BA}" srcOrd="3" destOrd="0" parTransId="{C18EC7B5-760D-4498-9BF8-C9B1C7D4DC7E}" sibTransId="{FBD08E66-CFC3-4725-B0D9-27884DC5BFC0}"/>
    <dgm:cxn modelId="{BC6B79CA-95D8-4EDD-8A8F-C05C290BD8BD}" srcId="{19818B32-7CD9-4946-B826-06316114F2F7}" destId="{1550AAFA-0873-45D3-9424-6F14C646E20F}" srcOrd="4" destOrd="0" parTransId="{F65B8D53-605F-4866-9E2C-55DF3E5DC9D7}" sibTransId="{8AC08B46-0E7F-4C5F-B907-4AA1119405E1}"/>
    <dgm:cxn modelId="{70F235A8-DB68-425C-9FDB-68C4E696803E}" type="presOf" srcId="{B1992FF6-998B-4588-93FC-C2DE776FF22E}" destId="{0917E993-703E-493A-9933-357E4FB02A4E}" srcOrd="0" destOrd="0" presId="urn:microsoft.com/office/officeart/2005/8/layout/bProcess3"/>
    <dgm:cxn modelId="{B1D71FC2-FF52-484A-9323-13EADEBDA8BA}" type="presOf" srcId="{ECF5714B-47C4-466C-8B63-05C13F70EE47}" destId="{DC770137-E259-43D9-9722-E4BCAFF9DC01}" srcOrd="1" destOrd="0" presId="urn:microsoft.com/office/officeart/2005/8/layout/bProcess3"/>
    <dgm:cxn modelId="{20965155-1FC3-4112-99B1-B1B0616AA31C}" type="presOf" srcId="{F8E71C5D-E5F4-4590-B969-8406103FA1BA}" destId="{771D53A8-A17C-4797-AA9E-AF005E7A8883}" srcOrd="0" destOrd="0" presId="urn:microsoft.com/office/officeart/2005/8/layout/bProcess3"/>
    <dgm:cxn modelId="{7CA4F1B8-A902-4925-A005-E0805F438782}" type="presOf" srcId="{E41A9020-C4E8-4A8A-816E-BC2BA5B3E716}" destId="{A5C3F4BE-4656-45F0-B573-EE821A552EF0}" srcOrd="1" destOrd="0" presId="urn:microsoft.com/office/officeart/2005/8/layout/bProcess3"/>
    <dgm:cxn modelId="{49169B01-CAC6-42A7-9E6A-8476A75C65D4}" type="presOf" srcId="{84A2FA81-C499-43A6-A285-9768D706158C}" destId="{8BE757A8-E161-4DED-80B6-A98CDF50FDAB}" srcOrd="0" destOrd="0" presId="urn:microsoft.com/office/officeart/2005/8/layout/bProcess3"/>
    <dgm:cxn modelId="{C5D11BA1-AC88-442B-B699-E9B00CA8B9FD}" type="presOf" srcId="{ECF5714B-47C4-466C-8B63-05C13F70EE47}" destId="{DDD0DEA7-9A5E-4848-811C-B10AD5FB6AD0}" srcOrd="0" destOrd="0" presId="urn:microsoft.com/office/officeart/2005/8/layout/bProcess3"/>
    <dgm:cxn modelId="{BFB7D7AA-FC02-452F-B398-DB9FD64EA4BB}" type="presOf" srcId="{1550AAFA-0873-45D3-9424-6F14C646E20F}" destId="{A2353116-A69F-4641-AE9A-7081AE042011}" srcOrd="0" destOrd="0" presId="urn:microsoft.com/office/officeart/2005/8/layout/bProcess3"/>
    <dgm:cxn modelId="{1E53B172-A8AC-4719-B826-E554E532E697}" type="presOf" srcId="{FBD08E66-CFC3-4725-B0D9-27884DC5BFC0}" destId="{35B409D8-B34B-4209-9448-197E8FE99E0F}" srcOrd="1" destOrd="0" presId="urn:microsoft.com/office/officeart/2005/8/layout/bProcess3"/>
    <dgm:cxn modelId="{42ED613C-BDDD-41F5-8455-9B52015BA41D}" type="presOf" srcId="{19818B32-7CD9-4946-B826-06316114F2F7}" destId="{32A1985F-9DD8-471A-8751-E80A09F125B1}" srcOrd="0" destOrd="0" presId="urn:microsoft.com/office/officeart/2005/8/layout/bProcess3"/>
    <dgm:cxn modelId="{8F87DA25-8CC5-4F0B-912B-18C666EBDE92}" type="presOf" srcId="{18ADD8FE-AA7B-4A35-A268-CF674DCBE3A1}" destId="{95F9C9C8-CDC7-4B5E-B5FD-72B08F9724B6}" srcOrd="0" destOrd="0" presId="urn:microsoft.com/office/officeart/2005/8/layout/bProcess3"/>
    <dgm:cxn modelId="{EB6E980E-55C2-4939-8868-F2C6F0A9B838}" type="presOf" srcId="{B1992FF6-998B-4588-93FC-C2DE776FF22E}" destId="{DC074CAB-7A87-41F1-B6D3-B9F75F8C21DA}" srcOrd="1" destOrd="0" presId="urn:microsoft.com/office/officeart/2005/8/layout/bProcess3"/>
    <dgm:cxn modelId="{BC7C3EB0-6B0D-4F8C-91E5-1E6CD2469C96}" type="presOf" srcId="{E41A9020-C4E8-4A8A-816E-BC2BA5B3E716}" destId="{4F3DE7B7-C377-4C81-830B-82A13F86FB1F}" srcOrd="0" destOrd="0" presId="urn:microsoft.com/office/officeart/2005/8/layout/bProcess3"/>
    <dgm:cxn modelId="{C362167F-ABC8-4C54-9D1B-3F0C67BB4BF5}" srcId="{19818B32-7CD9-4946-B826-06316114F2F7}" destId="{658CB9A6-3123-4EED-8CE3-01304583EE53}" srcOrd="1" destOrd="0" parTransId="{90491A2E-8EBA-45DC-9495-D0D7716186AD}" sibTransId="{ECF5714B-47C4-466C-8B63-05C13F70EE47}"/>
    <dgm:cxn modelId="{5666BAD4-7592-46CD-8882-BD5990996AF9}" type="presOf" srcId="{658CB9A6-3123-4EED-8CE3-01304583EE53}" destId="{2D576E5D-A3C1-4B3A-A589-439CB3A994F5}" srcOrd="0" destOrd="0" presId="urn:microsoft.com/office/officeart/2005/8/layout/bProcess3"/>
    <dgm:cxn modelId="{BFE948AE-0E3B-4B63-AF75-0B29827930F5}" type="presOf" srcId="{FBD08E66-CFC3-4725-B0D9-27884DC5BFC0}" destId="{39BA1C58-9AA3-49F5-A5DC-5304882CA5C3}" srcOrd="0" destOrd="0" presId="urn:microsoft.com/office/officeart/2005/8/layout/bProcess3"/>
    <dgm:cxn modelId="{9F28C906-90D7-48A7-BF58-E5F9EFCEA0CB}" srcId="{19818B32-7CD9-4946-B826-06316114F2F7}" destId="{18ADD8FE-AA7B-4A35-A268-CF674DCBE3A1}" srcOrd="2" destOrd="0" parTransId="{BE3E4D77-060A-45CD-A394-0B38EBE0E97C}" sibTransId="{B1992FF6-998B-4588-93FC-C2DE776FF22E}"/>
    <dgm:cxn modelId="{7C8FC1F5-8857-4733-B9BA-23C7ECF2DB8A}" srcId="{19818B32-7CD9-4946-B826-06316114F2F7}" destId="{84A2FA81-C499-43A6-A285-9768D706158C}" srcOrd="0" destOrd="0" parTransId="{4040BBC0-FE95-479E-963F-567828D524BA}" sibTransId="{E41A9020-C4E8-4A8A-816E-BC2BA5B3E716}"/>
    <dgm:cxn modelId="{586E5680-911C-4413-A465-2895A4D86D93}" type="presParOf" srcId="{32A1985F-9DD8-471A-8751-E80A09F125B1}" destId="{8BE757A8-E161-4DED-80B6-A98CDF50FDAB}" srcOrd="0" destOrd="0" presId="urn:microsoft.com/office/officeart/2005/8/layout/bProcess3"/>
    <dgm:cxn modelId="{4DB57C47-3765-40BA-8C7A-CEB091C24C62}" type="presParOf" srcId="{32A1985F-9DD8-471A-8751-E80A09F125B1}" destId="{4F3DE7B7-C377-4C81-830B-82A13F86FB1F}" srcOrd="1" destOrd="0" presId="urn:microsoft.com/office/officeart/2005/8/layout/bProcess3"/>
    <dgm:cxn modelId="{AB8E8D7E-8618-40A3-BF36-08DEF02529D9}" type="presParOf" srcId="{4F3DE7B7-C377-4C81-830B-82A13F86FB1F}" destId="{A5C3F4BE-4656-45F0-B573-EE821A552EF0}" srcOrd="0" destOrd="0" presId="urn:microsoft.com/office/officeart/2005/8/layout/bProcess3"/>
    <dgm:cxn modelId="{010BEBFF-10E4-4834-B178-AEAE1399F917}" type="presParOf" srcId="{32A1985F-9DD8-471A-8751-E80A09F125B1}" destId="{2D576E5D-A3C1-4B3A-A589-439CB3A994F5}" srcOrd="2" destOrd="0" presId="urn:microsoft.com/office/officeart/2005/8/layout/bProcess3"/>
    <dgm:cxn modelId="{74BC1181-06CB-4149-A221-ED5E1B45B83E}" type="presParOf" srcId="{32A1985F-9DD8-471A-8751-E80A09F125B1}" destId="{DDD0DEA7-9A5E-4848-811C-B10AD5FB6AD0}" srcOrd="3" destOrd="0" presId="urn:microsoft.com/office/officeart/2005/8/layout/bProcess3"/>
    <dgm:cxn modelId="{D7347E4E-1B9F-4E55-AB6D-96F209D5B262}" type="presParOf" srcId="{DDD0DEA7-9A5E-4848-811C-B10AD5FB6AD0}" destId="{DC770137-E259-43D9-9722-E4BCAFF9DC01}" srcOrd="0" destOrd="0" presId="urn:microsoft.com/office/officeart/2005/8/layout/bProcess3"/>
    <dgm:cxn modelId="{749A998A-A18F-450B-B835-4E34184DEF62}" type="presParOf" srcId="{32A1985F-9DD8-471A-8751-E80A09F125B1}" destId="{95F9C9C8-CDC7-4B5E-B5FD-72B08F9724B6}" srcOrd="4" destOrd="0" presId="urn:microsoft.com/office/officeart/2005/8/layout/bProcess3"/>
    <dgm:cxn modelId="{D04E3DBD-C50C-4BFC-8A2E-CA0D891737E9}" type="presParOf" srcId="{32A1985F-9DD8-471A-8751-E80A09F125B1}" destId="{0917E993-703E-493A-9933-357E4FB02A4E}" srcOrd="5" destOrd="0" presId="urn:microsoft.com/office/officeart/2005/8/layout/bProcess3"/>
    <dgm:cxn modelId="{33D3702F-F064-4124-93CF-7FA6AD90F3CF}" type="presParOf" srcId="{0917E993-703E-493A-9933-357E4FB02A4E}" destId="{DC074CAB-7A87-41F1-B6D3-B9F75F8C21DA}" srcOrd="0" destOrd="0" presId="urn:microsoft.com/office/officeart/2005/8/layout/bProcess3"/>
    <dgm:cxn modelId="{129812A3-4F70-44C7-BD33-1703B3EE3D37}" type="presParOf" srcId="{32A1985F-9DD8-471A-8751-E80A09F125B1}" destId="{771D53A8-A17C-4797-AA9E-AF005E7A8883}" srcOrd="6" destOrd="0" presId="urn:microsoft.com/office/officeart/2005/8/layout/bProcess3"/>
    <dgm:cxn modelId="{6B3CA848-32CF-4848-97C9-244D088BD1CE}" type="presParOf" srcId="{32A1985F-9DD8-471A-8751-E80A09F125B1}" destId="{39BA1C58-9AA3-49F5-A5DC-5304882CA5C3}" srcOrd="7" destOrd="0" presId="urn:microsoft.com/office/officeart/2005/8/layout/bProcess3"/>
    <dgm:cxn modelId="{13A40206-97B1-46F8-BB35-9DB848570203}" type="presParOf" srcId="{39BA1C58-9AA3-49F5-A5DC-5304882CA5C3}" destId="{35B409D8-B34B-4209-9448-197E8FE99E0F}" srcOrd="0" destOrd="0" presId="urn:microsoft.com/office/officeart/2005/8/layout/bProcess3"/>
    <dgm:cxn modelId="{914008B5-85E4-4FF3-A6FA-7571351E52FD}" type="presParOf" srcId="{32A1985F-9DD8-471A-8751-E80A09F125B1}" destId="{A2353116-A69F-4641-AE9A-7081AE04201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E4279-4274-4EB6-AA91-12F71FBA256E}">
      <dsp:nvSpPr>
        <dsp:cNvPr id="0" name=""/>
        <dsp:cNvSpPr/>
      </dsp:nvSpPr>
      <dsp:spPr>
        <a:xfrm>
          <a:off x="0" y="353291"/>
          <a:ext cx="2355272" cy="141316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I. Planeación</a:t>
          </a:r>
          <a:endParaRPr lang="es-MX" sz="2000" kern="1200" dirty="0">
            <a:latin typeface="Arial Narrow" pitchFamily="34" charset="0"/>
          </a:endParaRPr>
        </a:p>
      </dsp:txBody>
      <dsp:txXfrm>
        <a:off x="0" y="353291"/>
        <a:ext cx="2355272" cy="1413163"/>
      </dsp:txXfrm>
    </dsp:sp>
    <dsp:sp modelId="{E918CC6A-2A74-4170-8FD9-937BD8995787}">
      <dsp:nvSpPr>
        <dsp:cNvPr id="0" name=""/>
        <dsp:cNvSpPr/>
      </dsp:nvSpPr>
      <dsp:spPr>
        <a:xfrm>
          <a:off x="2590800" y="353291"/>
          <a:ext cx="2355272" cy="141316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II. Ciclo Presupuestario </a:t>
          </a:r>
          <a:endParaRPr lang="es-MX" sz="2000" kern="1200" dirty="0">
            <a:latin typeface="Arial Narrow" pitchFamily="34" charset="0"/>
          </a:endParaRPr>
        </a:p>
      </dsp:txBody>
      <dsp:txXfrm>
        <a:off x="2590800" y="353291"/>
        <a:ext cx="2355272" cy="1413163"/>
      </dsp:txXfrm>
    </dsp:sp>
    <dsp:sp modelId="{6186C0ED-BC4A-479E-86EA-35D4A5500A23}">
      <dsp:nvSpPr>
        <dsp:cNvPr id="0" name=""/>
        <dsp:cNvSpPr/>
      </dsp:nvSpPr>
      <dsp:spPr>
        <a:xfrm>
          <a:off x="5181600" y="353291"/>
          <a:ext cx="2355272" cy="141316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III. Gestión basada en  Resultados</a:t>
          </a:r>
          <a:endParaRPr lang="es-MX" sz="2000" kern="1200" dirty="0">
            <a:latin typeface="Arial Narrow" pitchFamily="34" charset="0"/>
          </a:endParaRPr>
        </a:p>
      </dsp:txBody>
      <dsp:txXfrm>
        <a:off x="5181600" y="353291"/>
        <a:ext cx="2355272" cy="1413163"/>
      </dsp:txXfrm>
    </dsp:sp>
    <dsp:sp modelId="{95671B43-337D-43C8-8468-CC97E4E69A11}">
      <dsp:nvSpPr>
        <dsp:cNvPr id="0" name=""/>
        <dsp:cNvSpPr/>
      </dsp:nvSpPr>
      <dsp:spPr>
        <a:xfrm>
          <a:off x="1295400" y="2001982"/>
          <a:ext cx="2355272" cy="141316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IV. Indicadores de Desempeño</a:t>
          </a:r>
          <a:endParaRPr lang="es-MX" sz="2000" kern="1200" dirty="0">
            <a:latin typeface="Arial Narrow" pitchFamily="34" charset="0"/>
          </a:endParaRPr>
        </a:p>
      </dsp:txBody>
      <dsp:txXfrm>
        <a:off x="1295400" y="2001982"/>
        <a:ext cx="2355272" cy="1413163"/>
      </dsp:txXfrm>
    </dsp:sp>
    <dsp:sp modelId="{7B8B3D60-1DED-4884-BB89-1BBA436B4A2D}">
      <dsp:nvSpPr>
        <dsp:cNvPr id="0" name=""/>
        <dsp:cNvSpPr/>
      </dsp:nvSpPr>
      <dsp:spPr>
        <a:xfrm>
          <a:off x="3886200" y="2001982"/>
          <a:ext cx="2355272" cy="141316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V. Ejemplos de indicadores</a:t>
          </a:r>
          <a:endParaRPr lang="es-MX" sz="2000" kern="1200" dirty="0">
            <a:latin typeface="Arial Narrow" pitchFamily="34" charset="0"/>
          </a:endParaRPr>
        </a:p>
      </dsp:txBody>
      <dsp:txXfrm>
        <a:off x="3886200" y="2001982"/>
        <a:ext cx="2355272" cy="14131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6C14A-C0AC-433C-84F3-2F564B2D3D75}">
      <dsp:nvSpPr>
        <dsp:cNvPr id="0" name=""/>
        <dsp:cNvSpPr/>
      </dsp:nvSpPr>
      <dsp:spPr>
        <a:xfrm>
          <a:off x="634793" y="2270"/>
          <a:ext cx="2304503" cy="1382702"/>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Arial Narrow" pitchFamily="34" charset="0"/>
            </a:rPr>
            <a:t>1.- Establecer con claridad los objetivos de los programas presupuestarios y su alineación con los objetivos de la planeación nacional y sectorial</a:t>
          </a:r>
          <a:endParaRPr lang="es-MX" sz="1400" kern="1200" dirty="0">
            <a:latin typeface="Arial Narrow" pitchFamily="34" charset="0"/>
          </a:endParaRPr>
        </a:p>
      </dsp:txBody>
      <dsp:txXfrm>
        <a:off x="634793" y="2270"/>
        <a:ext cx="2304503" cy="1382702"/>
      </dsp:txXfrm>
    </dsp:sp>
    <dsp:sp modelId="{3F039E14-0BA8-4F0B-8056-0B84C6EB772A}">
      <dsp:nvSpPr>
        <dsp:cNvPr id="0" name=""/>
        <dsp:cNvSpPr/>
      </dsp:nvSpPr>
      <dsp:spPr>
        <a:xfrm>
          <a:off x="3169747" y="2270"/>
          <a:ext cx="2304503" cy="1382702"/>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Arial Narrow" pitchFamily="34" charset="0"/>
            </a:rPr>
            <a:t>2.- Incorporar los indicadores que miden los objetivos y resultados esperados y que son también un referente en el seguimiento y evaluación;</a:t>
          </a:r>
          <a:endParaRPr lang="es-MX" sz="1400" kern="1200" dirty="0">
            <a:latin typeface="Arial Narrow" pitchFamily="34" charset="0"/>
          </a:endParaRPr>
        </a:p>
      </dsp:txBody>
      <dsp:txXfrm>
        <a:off x="3169747" y="2270"/>
        <a:ext cx="2304503" cy="1382702"/>
      </dsp:txXfrm>
    </dsp:sp>
    <dsp:sp modelId="{F5326039-AAB4-41B3-9964-099ACB740544}">
      <dsp:nvSpPr>
        <dsp:cNvPr id="0" name=""/>
        <dsp:cNvSpPr/>
      </dsp:nvSpPr>
      <dsp:spPr>
        <a:xfrm>
          <a:off x="5704701" y="2270"/>
          <a:ext cx="2304503" cy="1382702"/>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Arial Narrow" pitchFamily="34" charset="0"/>
            </a:rPr>
            <a:t>3.- Identifica los medios para obtener y verificar la información de los indicadores</a:t>
          </a:r>
          <a:endParaRPr lang="es-MX" sz="1400" kern="1200" dirty="0">
            <a:latin typeface="Arial Narrow" pitchFamily="34" charset="0"/>
          </a:endParaRPr>
        </a:p>
      </dsp:txBody>
      <dsp:txXfrm>
        <a:off x="5704701" y="2270"/>
        <a:ext cx="2304503" cy="1382702"/>
      </dsp:txXfrm>
    </dsp:sp>
    <dsp:sp modelId="{BEADA596-55B2-44D5-842C-BFC2E82EE2F5}">
      <dsp:nvSpPr>
        <dsp:cNvPr id="0" name=""/>
        <dsp:cNvSpPr/>
      </dsp:nvSpPr>
      <dsp:spPr>
        <a:xfrm>
          <a:off x="1902270" y="1615423"/>
          <a:ext cx="2304503" cy="1382702"/>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Arial Narrow" pitchFamily="34" charset="0"/>
            </a:rPr>
            <a:t>4.- Describe los bienes y servicios que entrega el programa a la sociedad, para cumplir su objetivo, así como las actividades e insumos para producirlos; </a:t>
          </a:r>
          <a:endParaRPr lang="es-MX" sz="1400" kern="1200" dirty="0">
            <a:latin typeface="Arial Narrow" pitchFamily="34" charset="0"/>
          </a:endParaRPr>
        </a:p>
      </dsp:txBody>
      <dsp:txXfrm>
        <a:off x="1902270" y="1615423"/>
        <a:ext cx="2304503" cy="1382702"/>
      </dsp:txXfrm>
    </dsp:sp>
    <dsp:sp modelId="{B01F0615-94F8-44B0-8AA7-C6386E175271}">
      <dsp:nvSpPr>
        <dsp:cNvPr id="0" name=""/>
        <dsp:cNvSpPr/>
      </dsp:nvSpPr>
      <dsp:spPr>
        <a:xfrm>
          <a:off x="4437224" y="1615423"/>
          <a:ext cx="2304503" cy="1382702"/>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Arial Narrow" pitchFamily="34" charset="0"/>
            </a:rPr>
            <a:t>5.- Incluye supuestos sobre los riesgos y contingencias que pueden afectar el desempeño del programa</a:t>
          </a:r>
          <a:endParaRPr lang="es-MX" sz="1400" kern="1200" dirty="0">
            <a:latin typeface="Arial Narrow" pitchFamily="34" charset="0"/>
          </a:endParaRPr>
        </a:p>
      </dsp:txBody>
      <dsp:txXfrm>
        <a:off x="4437224" y="1615423"/>
        <a:ext cx="2304503" cy="1382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55405-803E-40C4-B132-80951D84CB4A}">
      <dsp:nvSpPr>
        <dsp:cNvPr id="0" name=""/>
        <dsp:cNvSpPr/>
      </dsp:nvSpPr>
      <dsp:spPr>
        <a:xfrm>
          <a:off x="327849" y="-29402"/>
          <a:ext cx="3928133" cy="3928133"/>
        </a:xfrm>
        <a:prstGeom prst="circularArrow">
          <a:avLst>
            <a:gd name="adj1" fmla="val 5544"/>
            <a:gd name="adj2" fmla="val 330680"/>
            <a:gd name="adj3" fmla="val 14563116"/>
            <a:gd name="adj4" fmla="val 16923202"/>
            <a:gd name="adj5" fmla="val 5757"/>
          </a:avLst>
        </a:prstGeom>
        <a:solidFill>
          <a:schemeClr val="dk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BB1AA9D-ED9D-4EAD-9A99-8C498C762A01}">
      <dsp:nvSpPr>
        <dsp:cNvPr id="0" name=""/>
        <dsp:cNvSpPr/>
      </dsp:nvSpPr>
      <dsp:spPr>
        <a:xfrm>
          <a:off x="1701031" y="375"/>
          <a:ext cx="1181769" cy="59088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1. Planeación</a:t>
          </a:r>
          <a:endParaRPr lang="es-MX" sz="1200" b="1" kern="1200" dirty="0">
            <a:latin typeface="Arial Narrow" pitchFamily="34" charset="0"/>
          </a:endParaRPr>
        </a:p>
      </dsp:txBody>
      <dsp:txXfrm>
        <a:off x="1729876" y="29220"/>
        <a:ext cx="1124079" cy="533194"/>
      </dsp:txXfrm>
    </dsp:sp>
    <dsp:sp modelId="{DE20F57F-9C6C-44F9-820A-B4D3BC91DD24}">
      <dsp:nvSpPr>
        <dsp:cNvPr id="0" name=""/>
        <dsp:cNvSpPr/>
      </dsp:nvSpPr>
      <dsp:spPr>
        <a:xfrm>
          <a:off x="3010685" y="631071"/>
          <a:ext cx="1181769" cy="59088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2. Programación</a:t>
          </a:r>
          <a:endParaRPr lang="es-MX" sz="1200" b="1" kern="1200" dirty="0">
            <a:latin typeface="Arial Narrow" pitchFamily="34" charset="0"/>
          </a:endParaRPr>
        </a:p>
      </dsp:txBody>
      <dsp:txXfrm>
        <a:off x="3039530" y="659916"/>
        <a:ext cx="1124079" cy="533194"/>
      </dsp:txXfrm>
    </dsp:sp>
    <dsp:sp modelId="{CBA89516-13E2-4823-B0FE-70992B2078B3}">
      <dsp:nvSpPr>
        <dsp:cNvPr id="0" name=""/>
        <dsp:cNvSpPr/>
      </dsp:nvSpPr>
      <dsp:spPr>
        <a:xfrm>
          <a:off x="3334143" y="2048232"/>
          <a:ext cx="1181769" cy="59088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3. </a:t>
          </a:r>
          <a:r>
            <a:rPr lang="es-MX" sz="1100" b="1" kern="1200" dirty="0" err="1" smtClean="0">
              <a:latin typeface="Arial Narrow" pitchFamily="34" charset="0"/>
            </a:rPr>
            <a:t>Presupuestación</a:t>
          </a:r>
          <a:endParaRPr lang="es-MX" sz="1100" b="1" kern="1200" dirty="0">
            <a:latin typeface="Arial Narrow" pitchFamily="34" charset="0"/>
          </a:endParaRPr>
        </a:p>
      </dsp:txBody>
      <dsp:txXfrm>
        <a:off x="3362988" y="2077077"/>
        <a:ext cx="1124079" cy="533194"/>
      </dsp:txXfrm>
    </dsp:sp>
    <dsp:sp modelId="{A0FED869-3C02-4D75-ACD5-BFBA4923B199}">
      <dsp:nvSpPr>
        <dsp:cNvPr id="0" name=""/>
        <dsp:cNvSpPr/>
      </dsp:nvSpPr>
      <dsp:spPr>
        <a:xfrm>
          <a:off x="2427834" y="3184707"/>
          <a:ext cx="1181769" cy="59088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4. Ejercicio y control</a:t>
          </a:r>
          <a:endParaRPr lang="es-MX" sz="1200" b="1" kern="1200" dirty="0">
            <a:latin typeface="Arial Narrow" pitchFamily="34" charset="0"/>
          </a:endParaRPr>
        </a:p>
      </dsp:txBody>
      <dsp:txXfrm>
        <a:off x="2456679" y="3213552"/>
        <a:ext cx="1124079" cy="533194"/>
      </dsp:txXfrm>
    </dsp:sp>
    <dsp:sp modelId="{4091C318-7EE2-4940-AAF4-42357C3E7CE9}">
      <dsp:nvSpPr>
        <dsp:cNvPr id="0" name=""/>
        <dsp:cNvSpPr/>
      </dsp:nvSpPr>
      <dsp:spPr>
        <a:xfrm>
          <a:off x="974228" y="3184707"/>
          <a:ext cx="1181769" cy="59088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5.Seguimiento</a:t>
          </a:r>
          <a:endParaRPr lang="es-MX" sz="1200" b="1" kern="1200" dirty="0">
            <a:latin typeface="Arial Narrow" pitchFamily="34" charset="0"/>
          </a:endParaRPr>
        </a:p>
      </dsp:txBody>
      <dsp:txXfrm>
        <a:off x="1003073" y="3213552"/>
        <a:ext cx="1124079" cy="533194"/>
      </dsp:txXfrm>
    </dsp:sp>
    <dsp:sp modelId="{53BE4CD9-CA7A-4879-99ED-A92E91C77804}">
      <dsp:nvSpPr>
        <dsp:cNvPr id="0" name=""/>
        <dsp:cNvSpPr/>
      </dsp:nvSpPr>
      <dsp:spPr>
        <a:xfrm>
          <a:off x="67919" y="2048232"/>
          <a:ext cx="1181769" cy="59088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6. Evaluación</a:t>
          </a:r>
          <a:endParaRPr lang="es-MX" sz="1200" b="1" kern="1200" dirty="0">
            <a:latin typeface="Arial Narrow" pitchFamily="34" charset="0"/>
          </a:endParaRPr>
        </a:p>
      </dsp:txBody>
      <dsp:txXfrm>
        <a:off x="96764" y="2077077"/>
        <a:ext cx="1124079" cy="533194"/>
      </dsp:txXfrm>
    </dsp:sp>
    <dsp:sp modelId="{27EB6CF2-9B75-40EA-BDA8-E29037068B02}">
      <dsp:nvSpPr>
        <dsp:cNvPr id="0" name=""/>
        <dsp:cNvSpPr/>
      </dsp:nvSpPr>
      <dsp:spPr>
        <a:xfrm>
          <a:off x="391377" y="631071"/>
          <a:ext cx="1181769" cy="59088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7. Rendición de cuentas</a:t>
          </a:r>
          <a:endParaRPr lang="es-MX" sz="1200" b="1" kern="1200" dirty="0">
            <a:latin typeface="Arial Narrow" pitchFamily="34" charset="0"/>
          </a:endParaRPr>
        </a:p>
      </dsp:txBody>
      <dsp:txXfrm>
        <a:off x="420222" y="659916"/>
        <a:ext cx="1124079" cy="5331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2D01C-C304-4063-9AC9-27B336D0C373}">
      <dsp:nvSpPr>
        <dsp:cNvPr id="0" name=""/>
        <dsp:cNvSpPr/>
      </dsp:nvSpPr>
      <dsp:spPr>
        <a:xfrm>
          <a:off x="-6034118" y="-669166"/>
          <a:ext cx="7187986" cy="7187986"/>
        </a:xfrm>
        <a:prstGeom prst="blockArc">
          <a:avLst>
            <a:gd name="adj1" fmla="val 18900000"/>
            <a:gd name="adj2" fmla="val 2700000"/>
            <a:gd name="adj3" fmla="val 301"/>
          </a:avLst>
        </a:prstGeom>
        <a:solidFill>
          <a:schemeClr val="accent6">
            <a:lumMod val="40000"/>
            <a:lumOff val="60000"/>
          </a:schemeClr>
        </a:solid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14FF0707-0770-49B6-8A0E-5AB37BB89B56}">
      <dsp:nvSpPr>
        <dsp:cNvPr id="0" name=""/>
        <dsp:cNvSpPr/>
      </dsp:nvSpPr>
      <dsp:spPr>
        <a:xfrm>
          <a:off x="374612" y="497506"/>
          <a:ext cx="3826230" cy="4853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5218"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latin typeface="Arial Narrow" pitchFamily="34" charset="0"/>
            </a:rPr>
            <a:t>Plan Veracruzano de Desarrollo</a:t>
          </a:r>
          <a:endParaRPr lang="es-MX" sz="1800" kern="1200" dirty="0">
            <a:latin typeface="Arial Narrow" pitchFamily="34" charset="0"/>
          </a:endParaRPr>
        </a:p>
      </dsp:txBody>
      <dsp:txXfrm>
        <a:off x="374612" y="497506"/>
        <a:ext cx="3826230" cy="485314"/>
      </dsp:txXfrm>
    </dsp:sp>
    <dsp:sp modelId="{D855F283-407A-464A-9548-79F5C512577A}">
      <dsp:nvSpPr>
        <dsp:cNvPr id="0" name=""/>
        <dsp:cNvSpPr/>
      </dsp:nvSpPr>
      <dsp:spPr>
        <a:xfrm>
          <a:off x="71291" y="436842"/>
          <a:ext cx="606643" cy="6066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98827D-8BAD-4CBF-99E5-DDCE807F4356}">
      <dsp:nvSpPr>
        <dsp:cNvPr id="0" name=""/>
        <dsp:cNvSpPr/>
      </dsp:nvSpPr>
      <dsp:spPr>
        <a:xfrm>
          <a:off x="814108" y="1225905"/>
          <a:ext cx="3386735" cy="4853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5218"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latin typeface="Arial Narrow" pitchFamily="34" charset="0"/>
            </a:rPr>
            <a:t>Programas Sectoriales</a:t>
          </a:r>
          <a:endParaRPr lang="es-MX" sz="1800" kern="1200" dirty="0">
            <a:latin typeface="Arial Narrow" pitchFamily="34" charset="0"/>
          </a:endParaRPr>
        </a:p>
      </dsp:txBody>
      <dsp:txXfrm>
        <a:off x="814108" y="1225905"/>
        <a:ext cx="3386735" cy="485314"/>
      </dsp:txXfrm>
    </dsp:sp>
    <dsp:sp modelId="{076EBEB4-DB62-4AB3-8DA0-2F7BABC856E7}">
      <dsp:nvSpPr>
        <dsp:cNvPr id="0" name=""/>
        <dsp:cNvSpPr/>
      </dsp:nvSpPr>
      <dsp:spPr>
        <a:xfrm>
          <a:off x="510787" y="1165241"/>
          <a:ext cx="606643" cy="6066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02B85C1-5191-41EA-BA28-6B7E958F77BC}">
      <dsp:nvSpPr>
        <dsp:cNvPr id="0" name=""/>
        <dsp:cNvSpPr/>
      </dsp:nvSpPr>
      <dsp:spPr>
        <a:xfrm>
          <a:off x="1054950" y="1953770"/>
          <a:ext cx="3145893" cy="4853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5218"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latin typeface="Arial Narrow" pitchFamily="34" charset="0"/>
            </a:rPr>
            <a:t>Programas Institucionales</a:t>
          </a:r>
          <a:endParaRPr lang="es-MX" sz="1800" kern="1200" dirty="0">
            <a:latin typeface="Arial Narrow" pitchFamily="34" charset="0"/>
          </a:endParaRPr>
        </a:p>
      </dsp:txBody>
      <dsp:txXfrm>
        <a:off x="1054950" y="1953770"/>
        <a:ext cx="3145893" cy="485314"/>
      </dsp:txXfrm>
    </dsp:sp>
    <dsp:sp modelId="{0322169D-2C92-4A1E-99D2-770AAADD9BA2}">
      <dsp:nvSpPr>
        <dsp:cNvPr id="0" name=""/>
        <dsp:cNvSpPr/>
      </dsp:nvSpPr>
      <dsp:spPr>
        <a:xfrm>
          <a:off x="751628" y="1893106"/>
          <a:ext cx="606643" cy="6066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9DA964E-9B43-4956-A297-F48DACACCC0D}">
      <dsp:nvSpPr>
        <dsp:cNvPr id="0" name=""/>
        <dsp:cNvSpPr/>
      </dsp:nvSpPr>
      <dsp:spPr>
        <a:xfrm>
          <a:off x="1131848" y="2682169"/>
          <a:ext cx="3068994" cy="4853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5218"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latin typeface="Arial Narrow" pitchFamily="34" charset="0"/>
            </a:rPr>
            <a:t>Programas Regionales</a:t>
          </a:r>
          <a:endParaRPr lang="es-MX" sz="1800" kern="1200" dirty="0">
            <a:latin typeface="Arial Narrow" pitchFamily="34" charset="0"/>
          </a:endParaRPr>
        </a:p>
      </dsp:txBody>
      <dsp:txXfrm>
        <a:off x="1131848" y="2682169"/>
        <a:ext cx="3068994" cy="485314"/>
      </dsp:txXfrm>
    </dsp:sp>
    <dsp:sp modelId="{D2E21B0F-9120-4FEB-9CDC-09E4754C0F37}">
      <dsp:nvSpPr>
        <dsp:cNvPr id="0" name=""/>
        <dsp:cNvSpPr/>
      </dsp:nvSpPr>
      <dsp:spPr>
        <a:xfrm>
          <a:off x="828527" y="2621505"/>
          <a:ext cx="606643" cy="6066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0CB5C6F-2D12-4A62-BF00-0EB8ED368CA3}">
      <dsp:nvSpPr>
        <dsp:cNvPr id="0" name=""/>
        <dsp:cNvSpPr/>
      </dsp:nvSpPr>
      <dsp:spPr>
        <a:xfrm>
          <a:off x="1054950" y="3410568"/>
          <a:ext cx="3145893" cy="4853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5218" tIns="45720" rIns="45720" bIns="45720" numCol="1" spcCol="1270" anchor="ctr" anchorCtr="0">
          <a:noAutofit/>
        </a:bodyPr>
        <a:lstStyle/>
        <a:p>
          <a:pPr lvl="0" algn="l" defTabSz="800100">
            <a:lnSpc>
              <a:spcPct val="90000"/>
            </a:lnSpc>
            <a:spcBef>
              <a:spcPct val="0"/>
            </a:spcBef>
            <a:spcAft>
              <a:spcPct val="35000"/>
            </a:spcAft>
          </a:pPr>
          <a:r>
            <a:rPr lang="es-MX" sz="1800" b="1" kern="1200" dirty="0" err="1" smtClean="0">
              <a:latin typeface="Arial Narrow" pitchFamily="34" charset="0"/>
            </a:rPr>
            <a:t>PPs</a:t>
          </a:r>
          <a:r>
            <a:rPr lang="es-MX" sz="1800" kern="1200" dirty="0" smtClean="0">
              <a:latin typeface="Arial Narrow" pitchFamily="34" charset="0"/>
            </a:rPr>
            <a:t> y </a:t>
          </a:r>
          <a:r>
            <a:rPr lang="es-MX" sz="1800" kern="1200" dirty="0" err="1" smtClean="0">
              <a:latin typeface="Arial Narrow" pitchFamily="34" charset="0"/>
            </a:rPr>
            <a:t>AIs</a:t>
          </a:r>
          <a:r>
            <a:rPr lang="es-MX" sz="1800" kern="1200" dirty="0" smtClean="0">
              <a:latin typeface="Arial Narrow" pitchFamily="34" charset="0"/>
            </a:rPr>
            <a:t> </a:t>
          </a:r>
          <a:endParaRPr lang="es-MX" sz="1800" kern="1200" dirty="0">
            <a:latin typeface="Arial Narrow" pitchFamily="34" charset="0"/>
          </a:endParaRPr>
        </a:p>
      </dsp:txBody>
      <dsp:txXfrm>
        <a:off x="1054950" y="3410568"/>
        <a:ext cx="3145893" cy="485314"/>
      </dsp:txXfrm>
    </dsp:sp>
    <dsp:sp modelId="{872B94FB-7882-4785-8571-69E169ADFF3F}">
      <dsp:nvSpPr>
        <dsp:cNvPr id="0" name=""/>
        <dsp:cNvSpPr/>
      </dsp:nvSpPr>
      <dsp:spPr>
        <a:xfrm>
          <a:off x="751628" y="3349904"/>
          <a:ext cx="606643" cy="606643"/>
        </a:xfrm>
        <a:prstGeom prst="ellipse">
          <a:avLst/>
        </a:prstGeom>
        <a:solidFill>
          <a:schemeClr val="accent6">
            <a:lumMod val="60000"/>
            <a:lumOff val="40000"/>
          </a:schemeClr>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5401F52-03C0-4B1D-BB40-A326E0723B2B}">
      <dsp:nvSpPr>
        <dsp:cNvPr id="0" name=""/>
        <dsp:cNvSpPr/>
      </dsp:nvSpPr>
      <dsp:spPr>
        <a:xfrm>
          <a:off x="814108" y="4138433"/>
          <a:ext cx="3386735" cy="4853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5218"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latin typeface="Arial Narrow" pitchFamily="34" charset="0"/>
            </a:rPr>
            <a:t>Programas de Inversión </a:t>
          </a:r>
          <a:endParaRPr lang="es-MX" sz="1800" kern="1200" dirty="0">
            <a:latin typeface="Arial Narrow" pitchFamily="34" charset="0"/>
          </a:endParaRPr>
        </a:p>
      </dsp:txBody>
      <dsp:txXfrm>
        <a:off x="814108" y="4138433"/>
        <a:ext cx="3386735" cy="485314"/>
      </dsp:txXfrm>
    </dsp:sp>
    <dsp:sp modelId="{BE07A128-F769-4A33-9533-8EABAFFD8308}">
      <dsp:nvSpPr>
        <dsp:cNvPr id="0" name=""/>
        <dsp:cNvSpPr/>
      </dsp:nvSpPr>
      <dsp:spPr>
        <a:xfrm>
          <a:off x="510787" y="4077769"/>
          <a:ext cx="606643" cy="6066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71891F9-3D87-443E-8690-9C25B16295BA}">
      <dsp:nvSpPr>
        <dsp:cNvPr id="0" name=""/>
        <dsp:cNvSpPr/>
      </dsp:nvSpPr>
      <dsp:spPr>
        <a:xfrm>
          <a:off x="374612" y="4866832"/>
          <a:ext cx="3826230" cy="4853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5218"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latin typeface="Arial Narrow" pitchFamily="34" charset="0"/>
            </a:rPr>
            <a:t>Programas de Desarrollo Metropolitano</a:t>
          </a:r>
          <a:endParaRPr lang="es-MX" sz="1800" kern="1200" dirty="0">
            <a:latin typeface="Arial Narrow" pitchFamily="34" charset="0"/>
          </a:endParaRPr>
        </a:p>
      </dsp:txBody>
      <dsp:txXfrm>
        <a:off x="374612" y="4866832"/>
        <a:ext cx="3826230" cy="485314"/>
      </dsp:txXfrm>
    </dsp:sp>
    <dsp:sp modelId="{3FA6BCAA-52DC-4C1B-884A-8D9E7EEE83C2}">
      <dsp:nvSpPr>
        <dsp:cNvPr id="0" name=""/>
        <dsp:cNvSpPr/>
      </dsp:nvSpPr>
      <dsp:spPr>
        <a:xfrm>
          <a:off x="71291" y="4806168"/>
          <a:ext cx="606643" cy="6066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C4B42-BFFD-4639-98E3-63CE521AB007}">
      <dsp:nvSpPr>
        <dsp:cNvPr id="0" name=""/>
        <dsp:cNvSpPr/>
      </dsp:nvSpPr>
      <dsp:spPr>
        <a:xfrm>
          <a:off x="446168" y="734"/>
          <a:ext cx="2038902" cy="12233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Narrow" pitchFamily="34" charset="0"/>
            </a:rPr>
            <a:t>Financiamiento Empresarial</a:t>
          </a:r>
          <a:endParaRPr lang="es-MX" sz="2400" kern="1200" dirty="0">
            <a:latin typeface="Arial Narrow" pitchFamily="34" charset="0"/>
          </a:endParaRPr>
        </a:p>
      </dsp:txBody>
      <dsp:txXfrm>
        <a:off x="446168" y="734"/>
        <a:ext cx="2038902" cy="1223341"/>
      </dsp:txXfrm>
    </dsp:sp>
    <dsp:sp modelId="{90F52387-059F-453F-8168-C8913EDED9C3}">
      <dsp:nvSpPr>
        <dsp:cNvPr id="0" name=""/>
        <dsp:cNvSpPr/>
      </dsp:nvSpPr>
      <dsp:spPr>
        <a:xfrm>
          <a:off x="2688961" y="734"/>
          <a:ext cx="2038902" cy="12233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Narrow" pitchFamily="34" charset="0"/>
            </a:rPr>
            <a:t> Mejora Regulatoria Estatal</a:t>
          </a:r>
          <a:endParaRPr lang="es-MX" sz="2400" kern="1200" dirty="0">
            <a:latin typeface="Arial Narrow" pitchFamily="34" charset="0"/>
          </a:endParaRPr>
        </a:p>
      </dsp:txBody>
      <dsp:txXfrm>
        <a:off x="2688961" y="734"/>
        <a:ext cx="2038902" cy="1223341"/>
      </dsp:txXfrm>
    </dsp:sp>
    <dsp:sp modelId="{B8DFF628-FEBA-4837-BB6B-4534A090BEBA}">
      <dsp:nvSpPr>
        <dsp:cNvPr id="0" name=""/>
        <dsp:cNvSpPr/>
      </dsp:nvSpPr>
      <dsp:spPr>
        <a:xfrm>
          <a:off x="4931754" y="734"/>
          <a:ext cx="2038902" cy="12233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Narrow" pitchFamily="34" charset="0"/>
            </a:rPr>
            <a:t> Fondo Nacional Emprendedor</a:t>
          </a:r>
          <a:endParaRPr lang="es-MX" sz="2400" kern="1200" dirty="0">
            <a:latin typeface="Arial Narrow" pitchFamily="34" charset="0"/>
          </a:endParaRPr>
        </a:p>
      </dsp:txBody>
      <dsp:txXfrm>
        <a:off x="4931754" y="734"/>
        <a:ext cx="2038902" cy="12233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A4DCE-E280-4100-ADFC-C1CD8C0B12A6}">
      <dsp:nvSpPr>
        <dsp:cNvPr id="0" name=""/>
        <dsp:cNvSpPr/>
      </dsp:nvSpPr>
      <dsp:spPr>
        <a:xfrm>
          <a:off x="3943759" y="900100"/>
          <a:ext cx="358303" cy="385176"/>
        </a:xfrm>
        <a:custGeom>
          <a:avLst/>
          <a:gdLst/>
          <a:ahLst/>
          <a:cxnLst/>
          <a:rect l="0" t="0" r="0" b="0"/>
          <a:pathLst>
            <a:path>
              <a:moveTo>
                <a:pt x="0" y="0"/>
              </a:moveTo>
              <a:lnTo>
                <a:pt x="179151" y="0"/>
              </a:lnTo>
              <a:lnTo>
                <a:pt x="179151" y="385176"/>
              </a:lnTo>
              <a:lnTo>
                <a:pt x="358303" y="385176"/>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33C6B6A2-F8F3-487B-ABC2-71AF8A7B25CD}">
      <dsp:nvSpPr>
        <dsp:cNvPr id="0" name=""/>
        <dsp:cNvSpPr/>
      </dsp:nvSpPr>
      <dsp:spPr>
        <a:xfrm>
          <a:off x="3943759" y="514923"/>
          <a:ext cx="358303" cy="385176"/>
        </a:xfrm>
        <a:custGeom>
          <a:avLst/>
          <a:gdLst/>
          <a:ahLst/>
          <a:cxnLst/>
          <a:rect l="0" t="0" r="0" b="0"/>
          <a:pathLst>
            <a:path>
              <a:moveTo>
                <a:pt x="0" y="385176"/>
              </a:moveTo>
              <a:lnTo>
                <a:pt x="179151" y="385176"/>
              </a:lnTo>
              <a:lnTo>
                <a:pt x="179151" y="0"/>
              </a:lnTo>
              <a:lnTo>
                <a:pt x="358303" y="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3DA917C2-DEB5-4F35-942F-809D4A56C756}">
      <dsp:nvSpPr>
        <dsp:cNvPr id="0" name=""/>
        <dsp:cNvSpPr/>
      </dsp:nvSpPr>
      <dsp:spPr>
        <a:xfrm>
          <a:off x="1793937" y="854379"/>
          <a:ext cx="358303" cy="91440"/>
        </a:xfrm>
        <a:custGeom>
          <a:avLst/>
          <a:gdLst/>
          <a:ahLst/>
          <a:cxnLst/>
          <a:rect l="0" t="0" r="0" b="0"/>
          <a:pathLst>
            <a:path>
              <a:moveTo>
                <a:pt x="0" y="45720"/>
              </a:moveTo>
              <a:lnTo>
                <a:pt x="358303" y="4572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612D64D2-E600-4C67-B440-8C066C676BE7}">
      <dsp:nvSpPr>
        <dsp:cNvPr id="0" name=""/>
        <dsp:cNvSpPr/>
      </dsp:nvSpPr>
      <dsp:spPr>
        <a:xfrm>
          <a:off x="2418" y="626893"/>
          <a:ext cx="1791518" cy="5464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latin typeface="Arial Narrow" pitchFamily="34" charset="0"/>
            </a:rPr>
            <a:t>SED</a:t>
          </a:r>
          <a:endParaRPr lang="es-MX" sz="1900" kern="1200" dirty="0">
            <a:latin typeface="Arial Narrow" pitchFamily="34" charset="0"/>
          </a:endParaRPr>
        </a:p>
      </dsp:txBody>
      <dsp:txXfrm>
        <a:off x="2418" y="626893"/>
        <a:ext cx="1791518" cy="546413"/>
      </dsp:txXfrm>
    </dsp:sp>
    <dsp:sp modelId="{271BC860-D507-45F5-8488-48D5B5419804}">
      <dsp:nvSpPr>
        <dsp:cNvPr id="0" name=""/>
        <dsp:cNvSpPr/>
      </dsp:nvSpPr>
      <dsp:spPr>
        <a:xfrm>
          <a:off x="2152240" y="626893"/>
          <a:ext cx="1791518" cy="5464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latin typeface="Arial Narrow" pitchFamily="34" charset="0"/>
            </a:rPr>
            <a:t>Indicadores de Desempeño</a:t>
          </a:r>
          <a:endParaRPr lang="es-MX" sz="1900" kern="1200" dirty="0">
            <a:latin typeface="Arial Narrow" pitchFamily="34" charset="0"/>
          </a:endParaRPr>
        </a:p>
      </dsp:txBody>
      <dsp:txXfrm>
        <a:off x="2152240" y="626893"/>
        <a:ext cx="1791518" cy="546413"/>
      </dsp:txXfrm>
    </dsp:sp>
    <dsp:sp modelId="{C4255709-A234-4BF7-B9F2-36365BCD61DA}">
      <dsp:nvSpPr>
        <dsp:cNvPr id="0" name=""/>
        <dsp:cNvSpPr/>
      </dsp:nvSpPr>
      <dsp:spPr>
        <a:xfrm>
          <a:off x="4302062" y="241716"/>
          <a:ext cx="1791518" cy="5464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latin typeface="Arial Narrow" pitchFamily="34" charset="0"/>
            </a:rPr>
            <a:t>Estratégicos</a:t>
          </a:r>
          <a:endParaRPr lang="es-MX" sz="1900" kern="1200" dirty="0">
            <a:latin typeface="Arial Narrow" pitchFamily="34" charset="0"/>
          </a:endParaRPr>
        </a:p>
      </dsp:txBody>
      <dsp:txXfrm>
        <a:off x="4302062" y="241716"/>
        <a:ext cx="1791518" cy="546413"/>
      </dsp:txXfrm>
    </dsp:sp>
    <dsp:sp modelId="{AF03FFE4-FE00-4122-A99A-A02FDC5E6378}">
      <dsp:nvSpPr>
        <dsp:cNvPr id="0" name=""/>
        <dsp:cNvSpPr/>
      </dsp:nvSpPr>
      <dsp:spPr>
        <a:xfrm>
          <a:off x="4302062" y="1012069"/>
          <a:ext cx="1791518" cy="5464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latin typeface="Arial Narrow" pitchFamily="34" charset="0"/>
            </a:rPr>
            <a:t>Gestión</a:t>
          </a:r>
          <a:endParaRPr lang="es-MX" sz="1900" kern="1200" dirty="0">
            <a:latin typeface="Arial Narrow" pitchFamily="34" charset="0"/>
          </a:endParaRPr>
        </a:p>
      </dsp:txBody>
      <dsp:txXfrm>
        <a:off x="4302062" y="1012069"/>
        <a:ext cx="1791518" cy="5464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D8266-BD9C-445C-826A-B32BABAADDB6}">
      <dsp:nvSpPr>
        <dsp:cNvPr id="0" name=""/>
        <dsp:cNvSpPr/>
      </dsp:nvSpPr>
      <dsp:spPr>
        <a:xfrm>
          <a:off x="2160450" y="2484786"/>
          <a:ext cx="431626" cy="1855992"/>
        </a:xfrm>
        <a:custGeom>
          <a:avLst/>
          <a:gdLst/>
          <a:ahLst/>
          <a:cxnLst/>
          <a:rect l="0" t="0" r="0" b="0"/>
          <a:pathLst>
            <a:path>
              <a:moveTo>
                <a:pt x="0" y="0"/>
              </a:moveTo>
              <a:lnTo>
                <a:pt x="215813" y="0"/>
              </a:lnTo>
              <a:lnTo>
                <a:pt x="215813" y="1855992"/>
              </a:lnTo>
              <a:lnTo>
                <a:pt x="431626" y="1855992"/>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C8DA3133-D1AD-45E7-84E3-010EEE3C7FDC}">
      <dsp:nvSpPr>
        <dsp:cNvPr id="0" name=""/>
        <dsp:cNvSpPr/>
      </dsp:nvSpPr>
      <dsp:spPr>
        <a:xfrm>
          <a:off x="2160450" y="2484786"/>
          <a:ext cx="431626" cy="927996"/>
        </a:xfrm>
        <a:custGeom>
          <a:avLst/>
          <a:gdLst/>
          <a:ahLst/>
          <a:cxnLst/>
          <a:rect l="0" t="0" r="0" b="0"/>
          <a:pathLst>
            <a:path>
              <a:moveTo>
                <a:pt x="0" y="0"/>
              </a:moveTo>
              <a:lnTo>
                <a:pt x="215813" y="0"/>
              </a:lnTo>
              <a:lnTo>
                <a:pt x="215813" y="927996"/>
              </a:lnTo>
              <a:lnTo>
                <a:pt x="431626" y="927996"/>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FABD72D0-D648-4EE4-8DCE-0B0544AED621}">
      <dsp:nvSpPr>
        <dsp:cNvPr id="0" name=""/>
        <dsp:cNvSpPr/>
      </dsp:nvSpPr>
      <dsp:spPr>
        <a:xfrm>
          <a:off x="2160450" y="2439066"/>
          <a:ext cx="431626" cy="91440"/>
        </a:xfrm>
        <a:custGeom>
          <a:avLst/>
          <a:gdLst/>
          <a:ahLst/>
          <a:cxnLst/>
          <a:rect l="0" t="0" r="0" b="0"/>
          <a:pathLst>
            <a:path>
              <a:moveTo>
                <a:pt x="0" y="45720"/>
              </a:moveTo>
              <a:lnTo>
                <a:pt x="431626" y="4572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33BA4DCE-E280-4100-ADFC-C1CD8C0B12A6}">
      <dsp:nvSpPr>
        <dsp:cNvPr id="0" name=""/>
        <dsp:cNvSpPr/>
      </dsp:nvSpPr>
      <dsp:spPr>
        <a:xfrm>
          <a:off x="2160450" y="1556790"/>
          <a:ext cx="431626" cy="927996"/>
        </a:xfrm>
        <a:custGeom>
          <a:avLst/>
          <a:gdLst/>
          <a:ahLst/>
          <a:cxnLst/>
          <a:rect l="0" t="0" r="0" b="0"/>
          <a:pathLst>
            <a:path>
              <a:moveTo>
                <a:pt x="0" y="927996"/>
              </a:moveTo>
              <a:lnTo>
                <a:pt x="215813" y="927996"/>
              </a:lnTo>
              <a:lnTo>
                <a:pt x="215813" y="0"/>
              </a:lnTo>
              <a:lnTo>
                <a:pt x="431626" y="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33C6B6A2-F8F3-487B-ABC2-71AF8A7B25CD}">
      <dsp:nvSpPr>
        <dsp:cNvPr id="0" name=""/>
        <dsp:cNvSpPr/>
      </dsp:nvSpPr>
      <dsp:spPr>
        <a:xfrm>
          <a:off x="2160450" y="628794"/>
          <a:ext cx="431626" cy="1855992"/>
        </a:xfrm>
        <a:custGeom>
          <a:avLst/>
          <a:gdLst/>
          <a:ahLst/>
          <a:cxnLst/>
          <a:rect l="0" t="0" r="0" b="0"/>
          <a:pathLst>
            <a:path>
              <a:moveTo>
                <a:pt x="0" y="1855992"/>
              </a:moveTo>
              <a:lnTo>
                <a:pt x="215813" y="1855992"/>
              </a:lnTo>
              <a:lnTo>
                <a:pt x="215813" y="0"/>
              </a:lnTo>
              <a:lnTo>
                <a:pt x="431626" y="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7837F598-8667-4AAC-8686-985D126B2AA7}">
      <dsp:nvSpPr>
        <dsp:cNvPr id="0" name=""/>
        <dsp:cNvSpPr/>
      </dsp:nvSpPr>
      <dsp:spPr>
        <a:xfrm>
          <a:off x="2320" y="2155671"/>
          <a:ext cx="2158130" cy="6582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latin typeface="Arial Narrow" pitchFamily="34" charset="0"/>
            </a:rPr>
            <a:t>PAE</a:t>
          </a:r>
          <a:endParaRPr lang="es-MX" sz="2300" kern="1200" dirty="0">
            <a:latin typeface="Arial Narrow" pitchFamily="34" charset="0"/>
          </a:endParaRPr>
        </a:p>
      </dsp:txBody>
      <dsp:txXfrm>
        <a:off x="2320" y="2155671"/>
        <a:ext cx="2158130" cy="658229"/>
      </dsp:txXfrm>
    </dsp:sp>
    <dsp:sp modelId="{C4255709-A234-4BF7-B9F2-36365BCD61DA}">
      <dsp:nvSpPr>
        <dsp:cNvPr id="0" name=""/>
        <dsp:cNvSpPr/>
      </dsp:nvSpPr>
      <dsp:spPr>
        <a:xfrm>
          <a:off x="2592077" y="299679"/>
          <a:ext cx="2158130" cy="6582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latin typeface="Arial Narrow" pitchFamily="34" charset="0"/>
            </a:rPr>
            <a:t>Diseño</a:t>
          </a:r>
          <a:endParaRPr lang="es-MX" sz="2300" kern="1200" dirty="0">
            <a:latin typeface="Arial Narrow" pitchFamily="34" charset="0"/>
          </a:endParaRPr>
        </a:p>
      </dsp:txBody>
      <dsp:txXfrm>
        <a:off x="2592077" y="299679"/>
        <a:ext cx="2158130" cy="658229"/>
      </dsp:txXfrm>
    </dsp:sp>
    <dsp:sp modelId="{AF03FFE4-FE00-4122-A99A-A02FDC5E6378}">
      <dsp:nvSpPr>
        <dsp:cNvPr id="0" name=""/>
        <dsp:cNvSpPr/>
      </dsp:nvSpPr>
      <dsp:spPr>
        <a:xfrm>
          <a:off x="2592077" y="1227675"/>
          <a:ext cx="2158130" cy="6582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latin typeface="Arial Narrow" pitchFamily="34" charset="0"/>
            </a:rPr>
            <a:t>Consistencia y Resultados</a:t>
          </a:r>
          <a:endParaRPr lang="es-MX" sz="2300" kern="1200" dirty="0">
            <a:latin typeface="Arial Narrow" pitchFamily="34" charset="0"/>
          </a:endParaRPr>
        </a:p>
      </dsp:txBody>
      <dsp:txXfrm>
        <a:off x="2592077" y="1227675"/>
        <a:ext cx="2158130" cy="658229"/>
      </dsp:txXfrm>
    </dsp:sp>
    <dsp:sp modelId="{6F1A3F53-708F-4FF7-8A13-7B254903AA94}">
      <dsp:nvSpPr>
        <dsp:cNvPr id="0" name=""/>
        <dsp:cNvSpPr/>
      </dsp:nvSpPr>
      <dsp:spPr>
        <a:xfrm>
          <a:off x="2592077" y="2155671"/>
          <a:ext cx="2158130" cy="6582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latin typeface="Arial Narrow" pitchFamily="34" charset="0"/>
            </a:rPr>
            <a:t>Procesos</a:t>
          </a:r>
          <a:endParaRPr lang="es-MX" sz="2300" kern="1200" dirty="0">
            <a:latin typeface="Arial Narrow" pitchFamily="34" charset="0"/>
          </a:endParaRPr>
        </a:p>
      </dsp:txBody>
      <dsp:txXfrm>
        <a:off x="2592077" y="2155671"/>
        <a:ext cx="2158130" cy="658229"/>
      </dsp:txXfrm>
    </dsp:sp>
    <dsp:sp modelId="{0EA5D97B-A88E-4F01-B9DD-B96556F58F19}">
      <dsp:nvSpPr>
        <dsp:cNvPr id="0" name=""/>
        <dsp:cNvSpPr/>
      </dsp:nvSpPr>
      <dsp:spPr>
        <a:xfrm>
          <a:off x="2592077" y="3083667"/>
          <a:ext cx="2158130" cy="6582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latin typeface="Arial Narrow" pitchFamily="34" charset="0"/>
            </a:rPr>
            <a:t>Impacto</a:t>
          </a:r>
          <a:endParaRPr lang="es-MX" sz="2300" kern="1200" dirty="0">
            <a:latin typeface="Arial Narrow" pitchFamily="34" charset="0"/>
          </a:endParaRPr>
        </a:p>
      </dsp:txBody>
      <dsp:txXfrm>
        <a:off x="2592077" y="3083667"/>
        <a:ext cx="2158130" cy="658229"/>
      </dsp:txXfrm>
    </dsp:sp>
    <dsp:sp modelId="{41E3C4CC-791F-4A72-AC88-F98097E23326}">
      <dsp:nvSpPr>
        <dsp:cNvPr id="0" name=""/>
        <dsp:cNvSpPr/>
      </dsp:nvSpPr>
      <dsp:spPr>
        <a:xfrm>
          <a:off x="2592077" y="4011663"/>
          <a:ext cx="2158130" cy="6582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latin typeface="Arial Narrow" pitchFamily="34" charset="0"/>
            </a:rPr>
            <a:t>Específicas</a:t>
          </a:r>
          <a:endParaRPr lang="es-MX" sz="2300" kern="1200" dirty="0">
            <a:latin typeface="Arial Narrow" pitchFamily="34" charset="0"/>
          </a:endParaRPr>
        </a:p>
      </dsp:txBody>
      <dsp:txXfrm>
        <a:off x="2592077" y="4011663"/>
        <a:ext cx="2158130" cy="6582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5B6DD-C749-43E8-A11B-B158CAF50A23}">
      <dsp:nvSpPr>
        <dsp:cNvPr id="0" name=""/>
        <dsp:cNvSpPr/>
      </dsp:nvSpPr>
      <dsp:spPr>
        <a:xfrm>
          <a:off x="0" y="563062"/>
          <a:ext cx="2259904" cy="135594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Último día hábil del mes de abril se publica el PAE y Cronograma de Actividades</a:t>
          </a:r>
          <a:endParaRPr lang="es-MX" sz="1400" kern="1200" dirty="0"/>
        </a:p>
      </dsp:txBody>
      <dsp:txXfrm>
        <a:off x="0" y="563062"/>
        <a:ext cx="2259904" cy="1355942"/>
      </dsp:txXfrm>
    </dsp:sp>
    <dsp:sp modelId="{7D243FD1-A8EA-43B7-901C-E77AAA606D68}">
      <dsp:nvSpPr>
        <dsp:cNvPr id="0" name=""/>
        <dsp:cNvSpPr/>
      </dsp:nvSpPr>
      <dsp:spPr>
        <a:xfrm>
          <a:off x="2485894" y="563062"/>
          <a:ext cx="2259904" cy="135594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Posterior al PAE se publican los </a:t>
          </a:r>
          <a:r>
            <a:rPr lang="es-MX" sz="1400" kern="1200" dirty="0" err="1" smtClean="0"/>
            <a:t>TdRs</a:t>
          </a:r>
          <a:endParaRPr lang="es-MX" sz="1400" kern="1200" dirty="0"/>
        </a:p>
      </dsp:txBody>
      <dsp:txXfrm>
        <a:off x="2485894" y="563062"/>
        <a:ext cx="2259904" cy="1355942"/>
      </dsp:txXfrm>
    </dsp:sp>
    <dsp:sp modelId="{7EFD17E2-59B2-4165-8A53-FA01773BBD9A}">
      <dsp:nvSpPr>
        <dsp:cNvPr id="0" name=""/>
        <dsp:cNvSpPr/>
      </dsp:nvSpPr>
      <dsp:spPr>
        <a:xfrm>
          <a:off x="4971788" y="563062"/>
          <a:ext cx="2259904" cy="135594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30 días posteriores al término de las evaluaciones se publicaran sus resultados</a:t>
          </a:r>
          <a:endParaRPr lang="es-MX" sz="1400" kern="1200" dirty="0"/>
        </a:p>
      </dsp:txBody>
      <dsp:txXfrm>
        <a:off x="4971788" y="563062"/>
        <a:ext cx="2259904" cy="1355942"/>
      </dsp:txXfrm>
    </dsp:sp>
    <dsp:sp modelId="{6259BC88-B53C-4FBF-93CA-1C91E495AF51}">
      <dsp:nvSpPr>
        <dsp:cNvPr id="0" name=""/>
        <dsp:cNvSpPr/>
      </dsp:nvSpPr>
      <dsp:spPr>
        <a:xfrm>
          <a:off x="1242947" y="2144995"/>
          <a:ext cx="2259904" cy="135594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15 días posteriores a los Reportes de evaluación se formulan las recomendaciones por porte de la SEFIPLAN</a:t>
          </a:r>
          <a:endParaRPr lang="es-MX" sz="1400" kern="1200" dirty="0"/>
        </a:p>
      </dsp:txBody>
      <dsp:txXfrm>
        <a:off x="1242947" y="2144995"/>
        <a:ext cx="2259904" cy="1355942"/>
      </dsp:txXfrm>
    </dsp:sp>
    <dsp:sp modelId="{555D6DF5-1B70-4161-A3DC-0469FE2304E6}">
      <dsp:nvSpPr>
        <dsp:cNvPr id="0" name=""/>
        <dsp:cNvSpPr/>
      </dsp:nvSpPr>
      <dsp:spPr>
        <a:xfrm>
          <a:off x="3728841" y="2144995"/>
          <a:ext cx="2259904" cy="135594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A partir de las recomendaciones se crearán proyectos de mejora informando su avance a más tardar en el mes de enero</a:t>
          </a:r>
          <a:endParaRPr lang="es-MX" sz="1400" kern="1200" dirty="0"/>
        </a:p>
      </dsp:txBody>
      <dsp:txXfrm>
        <a:off x="3728841" y="2144995"/>
        <a:ext cx="2259904" cy="13559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3201C-692C-47F6-90FE-D86BCED4F4A7}">
      <dsp:nvSpPr>
        <dsp:cNvPr id="0" name=""/>
        <dsp:cNvSpPr/>
      </dsp:nvSpPr>
      <dsp:spPr>
        <a:xfrm>
          <a:off x="25020" y="984"/>
          <a:ext cx="3069967" cy="211520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11B73-6978-4055-9AE5-78FDB52D556D}">
      <dsp:nvSpPr>
        <dsp:cNvPr id="0" name=""/>
        <dsp:cNvSpPr/>
      </dsp:nvSpPr>
      <dsp:spPr>
        <a:xfrm>
          <a:off x="25020" y="2116192"/>
          <a:ext cx="3069967" cy="11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es-MX" sz="3600" kern="1200" dirty="0" smtClean="0">
              <a:latin typeface="Arial Narrow" pitchFamily="34" charset="0"/>
            </a:rPr>
            <a:t>Cuenta Pública</a:t>
          </a:r>
          <a:endParaRPr lang="es-MX" sz="3600" kern="1200" dirty="0">
            <a:latin typeface="Arial Narrow" pitchFamily="34" charset="0"/>
          </a:endParaRPr>
        </a:p>
      </dsp:txBody>
      <dsp:txXfrm>
        <a:off x="25020" y="2116192"/>
        <a:ext cx="3069967" cy="113895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01757-00FD-48DB-8F44-C571AC7442AE}">
      <dsp:nvSpPr>
        <dsp:cNvPr id="0" name=""/>
        <dsp:cNvSpPr/>
      </dsp:nvSpPr>
      <dsp:spPr>
        <a:xfrm>
          <a:off x="100495" y="0"/>
          <a:ext cx="3473173" cy="3473173"/>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err="1" smtClean="0">
              <a:latin typeface="Arial Narrow" pitchFamily="34" charset="0"/>
            </a:rPr>
            <a:t>GpR</a:t>
          </a:r>
          <a:endParaRPr lang="es-MX" sz="2000" kern="1200" dirty="0">
            <a:latin typeface="Arial Narrow" pitchFamily="34" charset="0"/>
          </a:endParaRPr>
        </a:p>
      </dsp:txBody>
      <dsp:txXfrm>
        <a:off x="1230145" y="173658"/>
        <a:ext cx="1213873" cy="520975"/>
      </dsp:txXfrm>
    </dsp:sp>
    <dsp:sp modelId="{61704380-9700-4CFC-9B25-90E5735C613B}">
      <dsp:nvSpPr>
        <dsp:cNvPr id="0" name=""/>
        <dsp:cNvSpPr/>
      </dsp:nvSpPr>
      <dsp:spPr>
        <a:xfrm>
          <a:off x="534642" y="868293"/>
          <a:ext cx="2604879" cy="2604879"/>
        </a:xfrm>
        <a:prstGeom prst="ellipse">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err="1" smtClean="0">
              <a:latin typeface="Arial Narrow" pitchFamily="34" charset="0"/>
            </a:rPr>
            <a:t>PbR</a:t>
          </a:r>
          <a:endParaRPr lang="es-MX" sz="2000" kern="1200" dirty="0">
            <a:latin typeface="Arial Narrow" pitchFamily="34" charset="0"/>
          </a:endParaRPr>
        </a:p>
      </dsp:txBody>
      <dsp:txXfrm>
        <a:off x="1230145" y="1031098"/>
        <a:ext cx="1213873" cy="488414"/>
      </dsp:txXfrm>
    </dsp:sp>
    <dsp:sp modelId="{6BC0B89B-997C-42DF-98D8-236011CE0544}">
      <dsp:nvSpPr>
        <dsp:cNvPr id="0" name=""/>
        <dsp:cNvSpPr/>
      </dsp:nvSpPr>
      <dsp:spPr>
        <a:xfrm>
          <a:off x="968789" y="1736586"/>
          <a:ext cx="1736586" cy="1736586"/>
        </a:xfrm>
        <a:prstGeom prst="ellipse">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SED</a:t>
          </a:r>
          <a:endParaRPr lang="es-MX" sz="2000" kern="1200" dirty="0">
            <a:latin typeface="Arial Narrow" pitchFamily="34" charset="0"/>
          </a:endParaRPr>
        </a:p>
      </dsp:txBody>
      <dsp:txXfrm>
        <a:off x="1223106" y="2170733"/>
        <a:ext cx="1227952" cy="8682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2A4B-32E4-4CD9-B97A-7E594F101AB4}">
      <dsp:nvSpPr>
        <dsp:cNvPr id="0" name=""/>
        <dsp:cNvSpPr/>
      </dsp:nvSpPr>
      <dsp:spPr>
        <a:xfrm>
          <a:off x="767042" y="1426"/>
          <a:ext cx="1936481" cy="1161888"/>
        </a:xfrm>
        <a:prstGeom prst="rect">
          <a:avLst/>
        </a:prstGeom>
        <a:solidFill>
          <a:schemeClr val="bg1"/>
        </a:solidFill>
        <a:ln>
          <a:solidFill>
            <a:srgbClr val="C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solidFill>
                <a:srgbClr val="C00000"/>
              </a:solidFill>
              <a:latin typeface="Arial Narrow" pitchFamily="34" charset="0"/>
            </a:rPr>
            <a:t>Eficiencia. </a:t>
          </a:r>
          <a:r>
            <a:rPr lang="es-MX" sz="1900" kern="1200" dirty="0" smtClean="0">
              <a:latin typeface="Arial Narrow" pitchFamily="34" charset="0"/>
            </a:rPr>
            <a:t>Optimización de los procesos y la organización.</a:t>
          </a:r>
          <a:endParaRPr lang="es-MX" sz="1900" kern="1200" dirty="0">
            <a:latin typeface="Arial Narrow" pitchFamily="34" charset="0"/>
          </a:endParaRPr>
        </a:p>
      </dsp:txBody>
      <dsp:txXfrm>
        <a:off x="767042" y="1426"/>
        <a:ext cx="1936481" cy="1161888"/>
      </dsp:txXfrm>
    </dsp:sp>
    <dsp:sp modelId="{A339B8C6-A9B7-4178-A455-BED2BA17D588}">
      <dsp:nvSpPr>
        <dsp:cNvPr id="0" name=""/>
        <dsp:cNvSpPr/>
      </dsp:nvSpPr>
      <dsp:spPr>
        <a:xfrm>
          <a:off x="2897172" y="1426"/>
          <a:ext cx="1936481" cy="1161888"/>
        </a:xfrm>
        <a:prstGeom prst="rect">
          <a:avLst/>
        </a:prstGeom>
        <a:solidFill>
          <a:schemeClr val="bg1"/>
        </a:solidFill>
        <a:ln>
          <a:solidFill>
            <a:srgbClr val="C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solidFill>
                <a:srgbClr val="C00000"/>
              </a:solidFill>
              <a:latin typeface="Arial Narrow" pitchFamily="34" charset="0"/>
            </a:rPr>
            <a:t>Eficacia.</a:t>
          </a:r>
          <a:r>
            <a:rPr lang="es-MX" sz="1900" kern="1200" dirty="0" smtClean="0">
              <a:solidFill>
                <a:srgbClr val="C00000"/>
              </a:solidFill>
              <a:latin typeface="Arial Narrow" pitchFamily="34" charset="0"/>
            </a:rPr>
            <a:t> </a:t>
          </a:r>
          <a:r>
            <a:rPr lang="es-MX" sz="1900" kern="1200" dirty="0" smtClean="0">
              <a:latin typeface="Arial Narrow" pitchFamily="34" charset="0"/>
            </a:rPr>
            <a:t>Lograr los resultados comprometidos.</a:t>
          </a:r>
          <a:endParaRPr lang="es-MX" sz="1900" kern="1200" dirty="0">
            <a:latin typeface="Arial Narrow" pitchFamily="34" charset="0"/>
          </a:endParaRPr>
        </a:p>
      </dsp:txBody>
      <dsp:txXfrm>
        <a:off x="2897172" y="1426"/>
        <a:ext cx="1936481" cy="1161888"/>
      </dsp:txXfrm>
    </dsp:sp>
    <dsp:sp modelId="{07C0D362-C630-43EF-BB0C-D60B29ECACC6}">
      <dsp:nvSpPr>
        <dsp:cNvPr id="0" name=""/>
        <dsp:cNvSpPr/>
      </dsp:nvSpPr>
      <dsp:spPr>
        <a:xfrm>
          <a:off x="5027302" y="1426"/>
          <a:ext cx="1936481" cy="1161888"/>
        </a:xfrm>
        <a:prstGeom prst="rect">
          <a:avLst/>
        </a:prstGeom>
        <a:solidFill>
          <a:schemeClr val="bg1"/>
        </a:solidFill>
        <a:ln>
          <a:solidFill>
            <a:srgbClr val="C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solidFill>
                <a:srgbClr val="C00000"/>
              </a:solidFill>
              <a:latin typeface="Arial Narrow" pitchFamily="34" charset="0"/>
            </a:rPr>
            <a:t>Economía</a:t>
          </a:r>
          <a:r>
            <a:rPr lang="es-MX" sz="1900" kern="1200" dirty="0" smtClean="0">
              <a:solidFill>
                <a:srgbClr val="C00000"/>
              </a:solidFill>
              <a:latin typeface="Arial Narrow" pitchFamily="34" charset="0"/>
            </a:rPr>
            <a:t>. </a:t>
          </a:r>
          <a:r>
            <a:rPr lang="es-MX" sz="1900" kern="1200" dirty="0" smtClean="0">
              <a:latin typeface="Arial Narrow" pitchFamily="34" charset="0"/>
            </a:rPr>
            <a:t>Reducción de los costos de operación</a:t>
          </a:r>
          <a:endParaRPr lang="es-MX" sz="1900" kern="1200" dirty="0">
            <a:latin typeface="Arial Narrow" pitchFamily="34" charset="0"/>
          </a:endParaRPr>
        </a:p>
      </dsp:txBody>
      <dsp:txXfrm>
        <a:off x="5027302" y="1426"/>
        <a:ext cx="1936481" cy="1161888"/>
      </dsp:txXfrm>
    </dsp:sp>
    <dsp:sp modelId="{C867DF52-1793-471E-9F48-473A891604DC}">
      <dsp:nvSpPr>
        <dsp:cNvPr id="0" name=""/>
        <dsp:cNvSpPr/>
      </dsp:nvSpPr>
      <dsp:spPr>
        <a:xfrm>
          <a:off x="1832107" y="1356964"/>
          <a:ext cx="1936481" cy="1161888"/>
        </a:xfrm>
        <a:prstGeom prst="rect">
          <a:avLst/>
        </a:prstGeom>
        <a:solidFill>
          <a:schemeClr val="bg1"/>
        </a:solidFill>
        <a:ln>
          <a:solidFill>
            <a:srgbClr val="C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solidFill>
                <a:srgbClr val="C00000"/>
              </a:solidFill>
              <a:latin typeface="Arial Narrow" pitchFamily="34" charset="0"/>
            </a:rPr>
            <a:t>Transparencia.</a:t>
          </a:r>
          <a:r>
            <a:rPr lang="es-MX" sz="1900" kern="1200" dirty="0" smtClean="0">
              <a:solidFill>
                <a:srgbClr val="C00000"/>
              </a:solidFill>
              <a:latin typeface="Arial Narrow" pitchFamily="34" charset="0"/>
            </a:rPr>
            <a:t> </a:t>
          </a:r>
          <a:r>
            <a:rPr lang="es-MX" sz="1900" kern="1200" dirty="0" smtClean="0">
              <a:latin typeface="Arial Narrow" pitchFamily="34" charset="0"/>
            </a:rPr>
            <a:t>Hacer público lo que de naturaleza es público.</a:t>
          </a:r>
          <a:endParaRPr lang="es-MX" sz="1900" kern="1200" dirty="0">
            <a:latin typeface="Arial Narrow" pitchFamily="34" charset="0"/>
          </a:endParaRPr>
        </a:p>
      </dsp:txBody>
      <dsp:txXfrm>
        <a:off x="1832107" y="1356964"/>
        <a:ext cx="1936481" cy="1161888"/>
      </dsp:txXfrm>
    </dsp:sp>
    <dsp:sp modelId="{632A1B27-DEDD-43BB-B455-1D1DFA62262C}">
      <dsp:nvSpPr>
        <dsp:cNvPr id="0" name=""/>
        <dsp:cNvSpPr/>
      </dsp:nvSpPr>
      <dsp:spPr>
        <a:xfrm>
          <a:off x="3962237" y="1356964"/>
          <a:ext cx="1936481" cy="1161888"/>
        </a:xfrm>
        <a:prstGeom prst="rect">
          <a:avLst/>
        </a:prstGeom>
        <a:solidFill>
          <a:schemeClr val="bg1"/>
        </a:solidFill>
        <a:ln>
          <a:solidFill>
            <a:srgbClr val="C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solidFill>
                <a:srgbClr val="C00000"/>
              </a:solidFill>
              <a:latin typeface="Arial Narrow" pitchFamily="34" charset="0"/>
            </a:rPr>
            <a:t>Honradez</a:t>
          </a:r>
          <a:r>
            <a:rPr lang="es-MX" sz="1900" kern="1200" dirty="0" smtClean="0">
              <a:latin typeface="Arial Narrow" pitchFamily="34" charset="0"/>
            </a:rPr>
            <a:t>. La integridad en la actuación.</a:t>
          </a:r>
          <a:endParaRPr lang="es-MX" sz="1900" kern="1200" dirty="0">
            <a:latin typeface="Arial Narrow" pitchFamily="34" charset="0"/>
          </a:endParaRPr>
        </a:p>
      </dsp:txBody>
      <dsp:txXfrm>
        <a:off x="3962237" y="1356964"/>
        <a:ext cx="1936481" cy="1161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708F0-4CA4-49AF-B0D1-83C4BA7E25B5}">
      <dsp:nvSpPr>
        <dsp:cNvPr id="0" name=""/>
        <dsp:cNvSpPr/>
      </dsp:nvSpPr>
      <dsp:spPr>
        <a:xfrm>
          <a:off x="834818" y="574"/>
          <a:ext cx="1578409" cy="9470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Soberanía, independencia y autodeterminación nacionales</a:t>
          </a:r>
          <a:endParaRPr lang="es-MX" sz="1200" b="1" kern="1200" dirty="0">
            <a:latin typeface="Arial Narrow" pitchFamily="34" charset="0"/>
          </a:endParaRPr>
        </a:p>
      </dsp:txBody>
      <dsp:txXfrm>
        <a:off x="834818" y="574"/>
        <a:ext cx="1578409" cy="947045"/>
      </dsp:txXfrm>
    </dsp:sp>
    <dsp:sp modelId="{CF9AA5C3-C511-4276-B706-7906AF6669F4}">
      <dsp:nvSpPr>
        <dsp:cNvPr id="0" name=""/>
        <dsp:cNvSpPr/>
      </dsp:nvSpPr>
      <dsp:spPr>
        <a:xfrm>
          <a:off x="2571069" y="574"/>
          <a:ext cx="1578409" cy="9470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Preservación del régimen representativo, democrático, laico y federal </a:t>
          </a:r>
          <a:endParaRPr lang="es-MX" sz="1200" b="1" kern="1200" dirty="0">
            <a:latin typeface="Arial Narrow" pitchFamily="34" charset="0"/>
          </a:endParaRPr>
        </a:p>
      </dsp:txBody>
      <dsp:txXfrm>
        <a:off x="2571069" y="574"/>
        <a:ext cx="1578409" cy="947045"/>
      </dsp:txXfrm>
    </dsp:sp>
    <dsp:sp modelId="{B8CCB64A-DC2F-4F9C-A924-8157423BF90B}">
      <dsp:nvSpPr>
        <dsp:cNvPr id="0" name=""/>
        <dsp:cNvSpPr/>
      </dsp:nvSpPr>
      <dsp:spPr>
        <a:xfrm>
          <a:off x="4307319" y="574"/>
          <a:ext cx="1578409" cy="9470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Igualdad de derechos, la no discriminación 	y calidad de vida de la población</a:t>
          </a:r>
          <a:endParaRPr lang="es-MX" sz="1200" b="1" kern="1200" dirty="0">
            <a:latin typeface="Arial Narrow" pitchFamily="34" charset="0"/>
          </a:endParaRPr>
        </a:p>
      </dsp:txBody>
      <dsp:txXfrm>
        <a:off x="4307319" y="574"/>
        <a:ext cx="1578409" cy="947045"/>
      </dsp:txXfrm>
    </dsp:sp>
    <dsp:sp modelId="{81BF9759-81FF-4246-88B6-38C1621441B5}">
      <dsp:nvSpPr>
        <dsp:cNvPr id="0" name=""/>
        <dsp:cNvSpPr/>
      </dsp:nvSpPr>
      <dsp:spPr>
        <a:xfrm>
          <a:off x="834818" y="1105461"/>
          <a:ext cx="1578409" cy="9470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Promover, respetar, proteger y garantizar los derechos humanos</a:t>
          </a:r>
          <a:endParaRPr lang="es-MX" sz="1200" b="1" kern="1200" dirty="0">
            <a:latin typeface="Arial Narrow" pitchFamily="34" charset="0"/>
          </a:endParaRPr>
        </a:p>
      </dsp:txBody>
      <dsp:txXfrm>
        <a:off x="834818" y="1105461"/>
        <a:ext cx="1578409" cy="947045"/>
      </dsp:txXfrm>
    </dsp:sp>
    <dsp:sp modelId="{CF60A9CD-268D-466A-BF62-84E67E836123}">
      <dsp:nvSpPr>
        <dsp:cNvPr id="0" name=""/>
        <dsp:cNvSpPr/>
      </dsp:nvSpPr>
      <dsp:spPr>
        <a:xfrm>
          <a:off x="2571069" y="1105461"/>
          <a:ext cx="1578409" cy="9470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Fortalecimiento del pacto federal y del Municipio Libre</a:t>
          </a:r>
          <a:endParaRPr lang="es-MX" sz="1200" b="1" kern="1200" dirty="0">
            <a:latin typeface="Arial Narrow" pitchFamily="34" charset="0"/>
          </a:endParaRPr>
        </a:p>
      </dsp:txBody>
      <dsp:txXfrm>
        <a:off x="2571069" y="1105461"/>
        <a:ext cx="1578409" cy="947045"/>
      </dsp:txXfrm>
    </dsp:sp>
    <dsp:sp modelId="{6BA817CC-1B34-4BA9-A333-1BF2108221D0}">
      <dsp:nvSpPr>
        <dsp:cNvPr id="0" name=""/>
        <dsp:cNvSpPr/>
      </dsp:nvSpPr>
      <dsp:spPr>
        <a:xfrm>
          <a:off x="4307319" y="1105461"/>
          <a:ext cx="1578409" cy="9470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Equilibro de los factores de la producción</a:t>
          </a:r>
          <a:endParaRPr lang="es-MX" sz="1200" b="1" kern="1200" dirty="0">
            <a:latin typeface="Arial Narrow" pitchFamily="34" charset="0"/>
          </a:endParaRPr>
        </a:p>
      </dsp:txBody>
      <dsp:txXfrm>
        <a:off x="4307319" y="1105461"/>
        <a:ext cx="1578409" cy="947045"/>
      </dsp:txXfrm>
    </dsp:sp>
    <dsp:sp modelId="{79198427-14B7-4D0C-9296-CCDDB3AA27C2}">
      <dsp:nvSpPr>
        <dsp:cNvPr id="0" name=""/>
        <dsp:cNvSpPr/>
      </dsp:nvSpPr>
      <dsp:spPr>
        <a:xfrm>
          <a:off x="1702943" y="2210348"/>
          <a:ext cx="1578409" cy="9470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La perspectiva de género, para garantizar la igualdad entre hombres y mujeres</a:t>
          </a:r>
          <a:endParaRPr lang="es-MX" sz="1200" b="1" kern="1200" dirty="0">
            <a:latin typeface="Arial Narrow" pitchFamily="34" charset="0"/>
          </a:endParaRPr>
        </a:p>
      </dsp:txBody>
      <dsp:txXfrm>
        <a:off x="1702943" y="2210348"/>
        <a:ext cx="1578409" cy="947045"/>
      </dsp:txXfrm>
    </dsp:sp>
    <dsp:sp modelId="{74B09679-D98A-47FB-BEC5-CC5543DB8114}">
      <dsp:nvSpPr>
        <dsp:cNvPr id="0" name=""/>
        <dsp:cNvSpPr/>
      </dsp:nvSpPr>
      <dsp:spPr>
        <a:xfrm>
          <a:off x="3439194" y="2210348"/>
          <a:ext cx="1578409" cy="9470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Narrow" pitchFamily="34" charset="0"/>
            </a:rPr>
            <a:t>La factibilidad cultural de las políticas públicas nacionales.</a:t>
          </a:r>
          <a:endParaRPr lang="es-MX" sz="1200" b="1" kern="1200" dirty="0">
            <a:latin typeface="Arial Narrow" pitchFamily="34" charset="0"/>
          </a:endParaRPr>
        </a:p>
      </dsp:txBody>
      <dsp:txXfrm>
        <a:off x="3439194" y="2210348"/>
        <a:ext cx="1578409" cy="9470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C9F2-C2E6-4FB0-A2B1-29676062FB43}">
      <dsp:nvSpPr>
        <dsp:cNvPr id="0" name=""/>
        <dsp:cNvSpPr/>
      </dsp:nvSpPr>
      <dsp:spPr>
        <a:xfrm>
          <a:off x="2518" y="42216"/>
          <a:ext cx="6817877" cy="941152"/>
        </a:xfrm>
        <a:prstGeom prst="roundRect">
          <a:avLst>
            <a:gd name="adj" fmla="val 1000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MX" sz="4100" b="1" kern="1200" dirty="0" smtClean="0">
              <a:solidFill>
                <a:srgbClr val="D20000"/>
              </a:solidFill>
              <a:latin typeface="Arial Narrow" pitchFamily="34" charset="0"/>
            </a:rPr>
            <a:t>Artículo 134</a:t>
          </a:r>
          <a:r>
            <a:rPr lang="es-MX" sz="4100" b="1" kern="1200" dirty="0" smtClean="0">
              <a:solidFill>
                <a:srgbClr val="D20000"/>
              </a:solidFill>
            </a:rPr>
            <a:t> </a:t>
          </a:r>
        </a:p>
      </dsp:txBody>
      <dsp:txXfrm>
        <a:off x="30083" y="69781"/>
        <a:ext cx="6762747" cy="886022"/>
      </dsp:txXfrm>
    </dsp:sp>
    <dsp:sp modelId="{3976C0F7-B305-43DC-9E7D-D162879386CB}">
      <dsp:nvSpPr>
        <dsp:cNvPr id="0" name=""/>
        <dsp:cNvSpPr/>
      </dsp:nvSpPr>
      <dsp:spPr>
        <a:xfrm>
          <a:off x="2518" y="1059169"/>
          <a:ext cx="3271534" cy="941152"/>
        </a:xfrm>
        <a:prstGeom prst="roundRect">
          <a:avLst>
            <a:gd name="adj" fmla="val 1000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MX" sz="2000" b="0" kern="1200" dirty="0" smtClean="0">
              <a:latin typeface="Arial Narrow" pitchFamily="34" charset="0"/>
            </a:rPr>
            <a:t>Ley Orgánica del Poder Ejecutivo del Estado de Veracruz </a:t>
          </a:r>
        </a:p>
      </dsp:txBody>
      <dsp:txXfrm>
        <a:off x="30083" y="1086734"/>
        <a:ext cx="3216404" cy="886022"/>
      </dsp:txXfrm>
    </dsp:sp>
    <dsp:sp modelId="{0C63E8BF-A3ED-4CB5-B423-DB42F35749D2}">
      <dsp:nvSpPr>
        <dsp:cNvPr id="0" name=""/>
        <dsp:cNvSpPr/>
      </dsp:nvSpPr>
      <dsp:spPr>
        <a:xfrm>
          <a:off x="0" y="2118337"/>
          <a:ext cx="3271534" cy="941152"/>
        </a:xfrm>
        <a:prstGeom prst="roundRect">
          <a:avLst>
            <a:gd name="adj" fmla="val 1000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0" kern="1200" dirty="0" smtClean="0">
              <a:latin typeface="Arial Narrow" pitchFamily="34" charset="0"/>
            </a:rPr>
            <a:t>Ley de Planeación </a:t>
          </a:r>
        </a:p>
      </dsp:txBody>
      <dsp:txXfrm>
        <a:off x="27565" y="2145902"/>
        <a:ext cx="3216404" cy="886022"/>
      </dsp:txXfrm>
    </dsp:sp>
    <dsp:sp modelId="{FCD1AE9C-D0D8-419B-8657-635F508DD4C3}">
      <dsp:nvSpPr>
        <dsp:cNvPr id="0" name=""/>
        <dsp:cNvSpPr/>
      </dsp:nvSpPr>
      <dsp:spPr>
        <a:xfrm>
          <a:off x="3548861" y="1059169"/>
          <a:ext cx="3271534" cy="941152"/>
        </a:xfrm>
        <a:prstGeom prst="roundRect">
          <a:avLst>
            <a:gd name="adj" fmla="val 1000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MX" sz="2000" b="0" kern="1200" dirty="0" smtClean="0">
              <a:solidFill>
                <a:schemeClr val="tx1"/>
              </a:solidFill>
              <a:latin typeface="Arial Narrow" pitchFamily="34" charset="0"/>
            </a:rPr>
            <a:t>Código Financiero para el Estado de Veracruz</a:t>
          </a:r>
        </a:p>
      </dsp:txBody>
      <dsp:txXfrm>
        <a:off x="3576426" y="1086734"/>
        <a:ext cx="3216404" cy="886022"/>
      </dsp:txXfrm>
    </dsp:sp>
    <dsp:sp modelId="{776F639B-4327-4F6A-8FB8-542D8CD0F4B9}">
      <dsp:nvSpPr>
        <dsp:cNvPr id="0" name=""/>
        <dsp:cNvSpPr/>
      </dsp:nvSpPr>
      <dsp:spPr>
        <a:xfrm>
          <a:off x="3548861" y="2117857"/>
          <a:ext cx="3271534" cy="941152"/>
        </a:xfrm>
        <a:prstGeom prst="roundRect">
          <a:avLst>
            <a:gd name="adj" fmla="val 10000"/>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0" kern="1200" dirty="0" smtClean="0">
              <a:latin typeface="Arial Narrow" pitchFamily="34" charset="0"/>
            </a:rPr>
            <a:t>Lineamientos </a:t>
          </a:r>
          <a:r>
            <a:rPr lang="es-MX" sz="2000" b="0" kern="1200" dirty="0" err="1" smtClean="0">
              <a:latin typeface="Arial Narrow" pitchFamily="34" charset="0"/>
            </a:rPr>
            <a:t>PbR</a:t>
          </a:r>
          <a:r>
            <a:rPr lang="es-MX" sz="2000" b="0" kern="1200" dirty="0" smtClean="0">
              <a:latin typeface="Arial Narrow" pitchFamily="34" charset="0"/>
            </a:rPr>
            <a:t>-SED y Lineamientos SED</a:t>
          </a:r>
          <a:endParaRPr lang="es-MX" sz="2000" b="0" kern="1200" dirty="0">
            <a:latin typeface="Arial Narrow" pitchFamily="34" charset="0"/>
          </a:endParaRPr>
        </a:p>
      </dsp:txBody>
      <dsp:txXfrm>
        <a:off x="3576426" y="2145422"/>
        <a:ext cx="3216404" cy="8860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DA071-2352-4753-9B5E-682173C53A6B}">
      <dsp:nvSpPr>
        <dsp:cNvPr id="0" name=""/>
        <dsp:cNvSpPr/>
      </dsp:nvSpPr>
      <dsp:spPr>
        <a:xfrm>
          <a:off x="181460" y="324035"/>
          <a:ext cx="4355043" cy="136095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1818" tIns="152400" rIns="152400" bIns="152400" numCol="1" spcCol="1270" anchor="ctr" anchorCtr="0">
          <a:noAutofit/>
        </a:bodyPr>
        <a:lstStyle/>
        <a:p>
          <a:pPr lvl="0" algn="l" defTabSz="1778000">
            <a:lnSpc>
              <a:spcPct val="90000"/>
            </a:lnSpc>
            <a:spcBef>
              <a:spcPct val="0"/>
            </a:spcBef>
            <a:spcAft>
              <a:spcPct val="35000"/>
            </a:spcAft>
          </a:pPr>
          <a:r>
            <a:rPr lang="es-ES" sz="4000" kern="1200" dirty="0" smtClean="0">
              <a:latin typeface="Arial Narrow" panose="020B0606020202030204" pitchFamily="34" charset="0"/>
            </a:rPr>
            <a:t>Indicadores Estratégicos</a:t>
          </a:r>
          <a:endParaRPr lang="es-MX" sz="4000" kern="1200" dirty="0">
            <a:latin typeface="Arial Narrow" panose="020B0606020202030204" pitchFamily="34" charset="0"/>
          </a:endParaRPr>
        </a:p>
      </dsp:txBody>
      <dsp:txXfrm>
        <a:off x="181460" y="324035"/>
        <a:ext cx="4355043" cy="1360951"/>
      </dsp:txXfrm>
    </dsp:sp>
    <dsp:sp modelId="{49FAF793-DF2F-4C29-AA9D-A2FAF8A8BE0E}">
      <dsp:nvSpPr>
        <dsp:cNvPr id="0" name=""/>
        <dsp:cNvSpPr/>
      </dsp:nvSpPr>
      <dsp:spPr>
        <a:xfrm>
          <a:off x="0" y="127454"/>
          <a:ext cx="952665" cy="14289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76412D-13F5-4B44-9830-C3123C985176}">
      <dsp:nvSpPr>
        <dsp:cNvPr id="0" name=""/>
        <dsp:cNvSpPr/>
      </dsp:nvSpPr>
      <dsp:spPr>
        <a:xfrm>
          <a:off x="181460" y="2256010"/>
          <a:ext cx="4355043" cy="136095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1818" tIns="152400" rIns="152400" bIns="152400" numCol="1" spcCol="1270" anchor="ctr" anchorCtr="0">
          <a:noAutofit/>
        </a:bodyPr>
        <a:lstStyle/>
        <a:p>
          <a:pPr lvl="0" algn="l" defTabSz="1778000">
            <a:lnSpc>
              <a:spcPct val="90000"/>
            </a:lnSpc>
            <a:spcBef>
              <a:spcPct val="0"/>
            </a:spcBef>
            <a:spcAft>
              <a:spcPct val="35000"/>
            </a:spcAft>
          </a:pPr>
          <a:r>
            <a:rPr lang="es-ES" sz="4000" kern="1200" dirty="0" smtClean="0">
              <a:latin typeface="Arial Narrow" panose="020B0606020202030204" pitchFamily="34" charset="0"/>
            </a:rPr>
            <a:t>Indicadores de Gestión</a:t>
          </a:r>
          <a:endParaRPr lang="es-MX" sz="4000" kern="1200" dirty="0">
            <a:latin typeface="Arial Narrow" panose="020B0606020202030204" pitchFamily="34" charset="0"/>
          </a:endParaRPr>
        </a:p>
      </dsp:txBody>
      <dsp:txXfrm>
        <a:off x="181460" y="2256010"/>
        <a:ext cx="4355043" cy="1360951"/>
      </dsp:txXfrm>
    </dsp:sp>
    <dsp:sp modelId="{59374C88-CD92-4435-A932-F7827CE1A334}">
      <dsp:nvSpPr>
        <dsp:cNvPr id="0" name=""/>
        <dsp:cNvSpPr/>
      </dsp:nvSpPr>
      <dsp:spPr>
        <a:xfrm>
          <a:off x="0" y="2059428"/>
          <a:ext cx="952665" cy="142899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2000" r="-5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1E4E8-6C22-47B2-ADFB-DE3F38E80DC8}">
      <dsp:nvSpPr>
        <dsp:cNvPr id="0" name=""/>
        <dsp:cNvSpPr/>
      </dsp:nvSpPr>
      <dsp:spPr>
        <a:xfrm>
          <a:off x="2057" y="0"/>
          <a:ext cx="2018538" cy="3289510"/>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latin typeface="Arial Narrow" panose="020B0606020202030204" pitchFamily="34" charset="0"/>
            </a:rPr>
            <a:t>Cobertura</a:t>
          </a:r>
          <a:endParaRPr lang="es-MX" sz="2900" kern="1200" dirty="0">
            <a:latin typeface="Arial Narrow" panose="020B0606020202030204" pitchFamily="34" charset="0"/>
          </a:endParaRPr>
        </a:p>
      </dsp:txBody>
      <dsp:txXfrm>
        <a:off x="2057" y="0"/>
        <a:ext cx="2018538" cy="986853"/>
      </dsp:txXfrm>
    </dsp:sp>
    <dsp:sp modelId="{3A647E71-1A8F-4FD3-9C84-E03E16995541}">
      <dsp:nvSpPr>
        <dsp:cNvPr id="0" name=""/>
        <dsp:cNvSpPr/>
      </dsp:nvSpPr>
      <dsp:spPr>
        <a:xfrm>
          <a:off x="203910" y="986853"/>
          <a:ext cx="1614830" cy="213818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anose="020B0606020202030204" pitchFamily="34" charset="0"/>
            </a:rPr>
            <a:t>Se expresa en términos geográficos, en términos de universo o de una demanda a cubrir</a:t>
          </a:r>
          <a:endParaRPr lang="es-MX" sz="2000" kern="1200" dirty="0">
            <a:latin typeface="Arial Narrow" panose="020B0606020202030204" pitchFamily="34" charset="0"/>
          </a:endParaRPr>
        </a:p>
      </dsp:txBody>
      <dsp:txXfrm>
        <a:off x="251207" y="1034150"/>
        <a:ext cx="1520236" cy="2043587"/>
      </dsp:txXfrm>
    </dsp:sp>
    <dsp:sp modelId="{135344B2-39A0-461B-B890-E43C2D1DC77A}">
      <dsp:nvSpPr>
        <dsp:cNvPr id="0" name=""/>
        <dsp:cNvSpPr/>
      </dsp:nvSpPr>
      <dsp:spPr>
        <a:xfrm>
          <a:off x="2171986" y="0"/>
          <a:ext cx="2018538" cy="3289510"/>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latin typeface="Arial Narrow" panose="020B0606020202030204" pitchFamily="34" charset="0"/>
            </a:rPr>
            <a:t>Focalización</a:t>
          </a:r>
          <a:endParaRPr lang="es-MX" sz="2900" kern="1200" dirty="0">
            <a:latin typeface="Arial Narrow" panose="020B0606020202030204" pitchFamily="34" charset="0"/>
          </a:endParaRPr>
        </a:p>
      </dsp:txBody>
      <dsp:txXfrm>
        <a:off x="2171986" y="0"/>
        <a:ext cx="2018538" cy="986853"/>
      </dsp:txXfrm>
    </dsp:sp>
    <dsp:sp modelId="{56622F3E-0F44-443C-83C5-F114C61AD134}">
      <dsp:nvSpPr>
        <dsp:cNvPr id="0" name=""/>
        <dsp:cNvSpPr/>
      </dsp:nvSpPr>
      <dsp:spPr>
        <a:xfrm>
          <a:off x="4341915" y="0"/>
          <a:ext cx="2018538" cy="3289510"/>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Narrow" panose="020B0606020202030204" pitchFamily="34" charset="0"/>
            </a:rPr>
            <a:t>Capacidad para cubrir la demanda actual</a:t>
          </a:r>
          <a:endParaRPr lang="es-MX" sz="2400" kern="1200" dirty="0">
            <a:latin typeface="Arial Narrow" panose="020B0606020202030204" pitchFamily="34" charset="0"/>
          </a:endParaRPr>
        </a:p>
      </dsp:txBody>
      <dsp:txXfrm>
        <a:off x="4341915" y="0"/>
        <a:ext cx="2018538" cy="986853"/>
      </dsp:txXfrm>
    </dsp:sp>
    <dsp:sp modelId="{F632BE61-0CCD-44EB-BC99-554E40B38C2F}">
      <dsp:nvSpPr>
        <dsp:cNvPr id="0" name=""/>
        <dsp:cNvSpPr/>
      </dsp:nvSpPr>
      <dsp:spPr>
        <a:xfrm>
          <a:off x="4543769" y="986853"/>
          <a:ext cx="1614830" cy="213818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anose="020B0606020202030204" pitchFamily="34" charset="0"/>
            </a:rPr>
            <a:t>Demanda real  satisfecha en tiempo y calidad apropiada</a:t>
          </a:r>
          <a:endParaRPr lang="es-MX" sz="2000" kern="1200" dirty="0">
            <a:latin typeface="Arial Narrow" panose="020B0606020202030204" pitchFamily="34" charset="0"/>
          </a:endParaRPr>
        </a:p>
      </dsp:txBody>
      <dsp:txXfrm>
        <a:off x="4591066" y="1034150"/>
        <a:ext cx="1520236" cy="2043587"/>
      </dsp:txXfrm>
    </dsp:sp>
    <dsp:sp modelId="{6355E86F-7C2D-4075-9F8B-CFFAB4ABE1F8}">
      <dsp:nvSpPr>
        <dsp:cNvPr id="0" name=""/>
        <dsp:cNvSpPr/>
      </dsp:nvSpPr>
      <dsp:spPr>
        <a:xfrm>
          <a:off x="6511844" y="0"/>
          <a:ext cx="2018538" cy="3289510"/>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latin typeface="Arial Narrow" panose="020B0606020202030204" pitchFamily="34" charset="0"/>
            </a:rPr>
            <a:t>Resultado final</a:t>
          </a:r>
          <a:endParaRPr lang="es-MX" sz="2900" kern="1200" dirty="0">
            <a:latin typeface="Arial Narrow" panose="020B0606020202030204" pitchFamily="34" charset="0"/>
          </a:endParaRPr>
        </a:p>
      </dsp:txBody>
      <dsp:txXfrm>
        <a:off x="6511844" y="0"/>
        <a:ext cx="2018538" cy="986853"/>
      </dsp:txXfrm>
    </dsp:sp>
    <dsp:sp modelId="{29F02C2F-A8CB-4004-8572-430EFE04399E}">
      <dsp:nvSpPr>
        <dsp:cNvPr id="0" name=""/>
        <dsp:cNvSpPr/>
      </dsp:nvSpPr>
      <dsp:spPr>
        <a:xfrm>
          <a:off x="6713698" y="986853"/>
          <a:ext cx="1614830" cy="213818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anose="020B0606020202030204" pitchFamily="34" charset="0"/>
            </a:rPr>
            <a:t>Contribución del conjunto de la intervención gubernamental en la realidad</a:t>
          </a:r>
          <a:endParaRPr lang="es-MX" sz="2000" kern="1200" dirty="0">
            <a:latin typeface="Arial Narrow" panose="020B0606020202030204" pitchFamily="34" charset="0"/>
          </a:endParaRPr>
        </a:p>
      </dsp:txBody>
      <dsp:txXfrm>
        <a:off x="6760995" y="1034150"/>
        <a:ext cx="1520236" cy="204358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89471-474C-42AC-8668-4A59F82DF859}">
      <dsp:nvSpPr>
        <dsp:cNvPr id="0" name=""/>
        <dsp:cNvSpPr/>
      </dsp:nvSpPr>
      <dsp:spPr>
        <a:xfrm>
          <a:off x="0" y="0"/>
          <a:ext cx="2520279" cy="2232247"/>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anose="020B0606020202030204" pitchFamily="34" charset="0"/>
            </a:rPr>
            <a:t>Relación entre la productividad física y el costo de los factores utilizados en la generación de un bien o servicio</a:t>
          </a:r>
          <a:endParaRPr lang="es-MX" sz="2000" kern="1200" dirty="0">
            <a:latin typeface="Arial Narrow" panose="020B0606020202030204" pitchFamily="34" charset="0"/>
          </a:endParaRPr>
        </a:p>
      </dsp:txBody>
      <dsp:txXfrm>
        <a:off x="0" y="0"/>
        <a:ext cx="2520279" cy="2232247"/>
      </dsp:txXfrm>
    </dsp:sp>
    <dsp:sp modelId="{3FC86CA5-63D9-4BE8-914E-54560574EEA6}">
      <dsp:nvSpPr>
        <dsp:cNvPr id="0" name=""/>
        <dsp:cNvSpPr/>
      </dsp:nvSpPr>
      <dsp:spPr>
        <a:xfrm>
          <a:off x="2772307" y="0"/>
          <a:ext cx="2520279" cy="2232247"/>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latin typeface="Arial Narrow" panose="020B0606020202030204" pitchFamily="34" charset="0"/>
            </a:rPr>
            <a:t>Cuántas unidades de producto se obtienen en promedio por unidad de factor</a:t>
          </a:r>
          <a:endParaRPr lang="es-MX" sz="2200" kern="1200" dirty="0">
            <a:latin typeface="Arial Narrow" panose="020B0606020202030204" pitchFamily="34" charset="0"/>
          </a:endParaRPr>
        </a:p>
      </dsp:txBody>
      <dsp:txXfrm>
        <a:off x="2772307" y="0"/>
        <a:ext cx="2520279" cy="2232247"/>
      </dsp:txXfrm>
    </dsp:sp>
    <dsp:sp modelId="{BF466CAD-6B54-4B0F-8555-C0B4374E30EC}">
      <dsp:nvSpPr>
        <dsp:cNvPr id="0" name=""/>
        <dsp:cNvSpPr/>
      </dsp:nvSpPr>
      <dsp:spPr>
        <a:xfrm>
          <a:off x="5544615" y="0"/>
          <a:ext cx="2520279" cy="2232247"/>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latin typeface="Arial Narrow" panose="020B0606020202030204" pitchFamily="34" charset="0"/>
            </a:rPr>
            <a:t>Costo de un servicio en relación al número de usuarios</a:t>
          </a:r>
          <a:endParaRPr lang="es-MX" sz="2200" kern="1200" dirty="0">
            <a:latin typeface="Arial Narrow" panose="020B0606020202030204" pitchFamily="34" charset="0"/>
          </a:endParaRPr>
        </a:p>
      </dsp:txBody>
      <dsp:txXfrm>
        <a:off x="5544615" y="0"/>
        <a:ext cx="2520279" cy="22322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1E4E8-6C22-47B2-ADFB-DE3F38E80DC8}">
      <dsp:nvSpPr>
        <dsp:cNvPr id="0" name=""/>
        <dsp:cNvSpPr/>
      </dsp:nvSpPr>
      <dsp:spPr>
        <a:xfrm>
          <a:off x="2057" y="0"/>
          <a:ext cx="2018538" cy="3184127"/>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latin typeface="Arial Narrow" panose="020B0606020202030204" pitchFamily="34" charset="0"/>
            </a:rPr>
            <a:t>Capacidad de autofinanciamiento</a:t>
          </a:r>
          <a:endParaRPr lang="es-MX" sz="1900" b="1" kern="1200" dirty="0">
            <a:latin typeface="Arial Narrow" panose="020B0606020202030204" pitchFamily="34" charset="0"/>
          </a:endParaRPr>
        </a:p>
      </dsp:txBody>
      <dsp:txXfrm>
        <a:off x="2057" y="0"/>
        <a:ext cx="2018538" cy="955238"/>
      </dsp:txXfrm>
    </dsp:sp>
    <dsp:sp modelId="{3A647E71-1A8F-4FD3-9C84-E03E16995541}">
      <dsp:nvSpPr>
        <dsp:cNvPr id="0" name=""/>
        <dsp:cNvSpPr/>
      </dsp:nvSpPr>
      <dsp:spPr>
        <a:xfrm>
          <a:off x="203910" y="955238"/>
          <a:ext cx="1614830" cy="206968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MX" sz="1500" kern="1200" dirty="0" smtClean="0"/>
            <a:t>Miden la capacidad de las dependencias y entidades para generar ingresos propios</a:t>
          </a:r>
          <a:endParaRPr lang="es-MX" sz="1500" kern="1200" dirty="0"/>
        </a:p>
      </dsp:txBody>
      <dsp:txXfrm>
        <a:off x="251207" y="1002535"/>
        <a:ext cx="1520236" cy="1975089"/>
      </dsp:txXfrm>
    </dsp:sp>
    <dsp:sp modelId="{135344B2-39A0-461B-B890-E43C2D1DC77A}">
      <dsp:nvSpPr>
        <dsp:cNvPr id="0" name=""/>
        <dsp:cNvSpPr/>
      </dsp:nvSpPr>
      <dsp:spPr>
        <a:xfrm>
          <a:off x="2171986" y="0"/>
          <a:ext cx="2018538" cy="3184127"/>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latin typeface="Arial Narrow" panose="020B0606020202030204" pitchFamily="34" charset="0"/>
            </a:rPr>
            <a:t>Capacidad de ejecución</a:t>
          </a:r>
          <a:endParaRPr lang="es-MX" sz="1900" b="1" kern="1200" dirty="0">
            <a:latin typeface="Arial Narrow" panose="020B0606020202030204" pitchFamily="34" charset="0"/>
          </a:endParaRPr>
        </a:p>
      </dsp:txBody>
      <dsp:txXfrm>
        <a:off x="2171986" y="0"/>
        <a:ext cx="2018538" cy="955238"/>
      </dsp:txXfrm>
    </dsp:sp>
    <dsp:sp modelId="{56622F3E-0F44-443C-83C5-F114C61AD134}">
      <dsp:nvSpPr>
        <dsp:cNvPr id="0" name=""/>
        <dsp:cNvSpPr/>
      </dsp:nvSpPr>
      <dsp:spPr>
        <a:xfrm>
          <a:off x="4341915" y="0"/>
          <a:ext cx="2018538" cy="3184127"/>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latin typeface="Arial Narrow" panose="020B0606020202030204" pitchFamily="34" charset="0"/>
            </a:rPr>
            <a:t>Capacidad de recuperación</a:t>
          </a:r>
          <a:endParaRPr lang="es-MX" sz="1800" b="1" kern="1200" dirty="0">
            <a:latin typeface="Arial Narrow" panose="020B0606020202030204" pitchFamily="34" charset="0"/>
          </a:endParaRPr>
        </a:p>
      </dsp:txBody>
      <dsp:txXfrm>
        <a:off x="4341915" y="0"/>
        <a:ext cx="2018538" cy="955238"/>
      </dsp:txXfrm>
    </dsp:sp>
    <dsp:sp modelId="{F632BE61-0CCD-44EB-BC99-554E40B38C2F}">
      <dsp:nvSpPr>
        <dsp:cNvPr id="0" name=""/>
        <dsp:cNvSpPr/>
      </dsp:nvSpPr>
      <dsp:spPr>
        <a:xfrm>
          <a:off x="4543769" y="955238"/>
          <a:ext cx="1614830" cy="206968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MX" sz="1500" kern="1200" dirty="0" smtClean="0"/>
            <a:t>Capacidad de la dependencia o entidad para recuperar préstamos, financiamientos u otros pasivos.</a:t>
          </a:r>
          <a:endParaRPr lang="es-MX" sz="1500" kern="1200" dirty="0"/>
        </a:p>
      </dsp:txBody>
      <dsp:txXfrm>
        <a:off x="4591066" y="1002535"/>
        <a:ext cx="1520236" cy="1975089"/>
      </dsp:txXfrm>
    </dsp:sp>
    <dsp:sp modelId="{6355E86F-7C2D-4075-9F8B-CFFAB4ABE1F8}">
      <dsp:nvSpPr>
        <dsp:cNvPr id="0" name=""/>
        <dsp:cNvSpPr/>
      </dsp:nvSpPr>
      <dsp:spPr>
        <a:xfrm>
          <a:off x="6511844" y="0"/>
          <a:ext cx="2018538" cy="3184127"/>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latin typeface="Arial Narrow" panose="020B0606020202030204" pitchFamily="34" charset="0"/>
            </a:rPr>
            <a:t>Nivel de recursos utilizados</a:t>
          </a:r>
          <a:endParaRPr lang="es-MX" sz="1900" b="1" kern="1200" dirty="0">
            <a:latin typeface="Arial Narrow" panose="020B0606020202030204" pitchFamily="34" charset="0"/>
          </a:endParaRPr>
        </a:p>
      </dsp:txBody>
      <dsp:txXfrm>
        <a:off x="6511844" y="0"/>
        <a:ext cx="2018538" cy="955238"/>
      </dsp:txXfrm>
    </dsp:sp>
    <dsp:sp modelId="{29F02C2F-A8CB-4004-8572-430EFE04399E}">
      <dsp:nvSpPr>
        <dsp:cNvPr id="0" name=""/>
        <dsp:cNvSpPr/>
      </dsp:nvSpPr>
      <dsp:spPr>
        <a:xfrm>
          <a:off x="6713698" y="955238"/>
          <a:ext cx="1614830" cy="206968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MX" sz="1500" kern="1200" dirty="0" smtClean="0"/>
            <a:t>Recursos utilizados en la prestación de bienes o servicios contra los gastos administrativos incurridos por la institución</a:t>
          </a:r>
          <a:endParaRPr lang="es-MX" sz="1500" kern="1200" dirty="0"/>
        </a:p>
      </dsp:txBody>
      <dsp:txXfrm>
        <a:off x="6760995" y="1002535"/>
        <a:ext cx="1520236" cy="197508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1E4E8-6C22-47B2-ADFB-DE3F38E80DC8}">
      <dsp:nvSpPr>
        <dsp:cNvPr id="0" name=""/>
        <dsp:cNvSpPr/>
      </dsp:nvSpPr>
      <dsp:spPr>
        <a:xfrm>
          <a:off x="2057" y="0"/>
          <a:ext cx="2018538" cy="3184127"/>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latin typeface="Arial Narrow" panose="020B0606020202030204" pitchFamily="34" charset="0"/>
            </a:rPr>
            <a:t>Oportunidad</a:t>
          </a:r>
          <a:endParaRPr lang="es-MX" sz="2900" kern="1200" dirty="0">
            <a:latin typeface="Arial Narrow" panose="020B0606020202030204" pitchFamily="34" charset="0"/>
          </a:endParaRPr>
        </a:p>
      </dsp:txBody>
      <dsp:txXfrm>
        <a:off x="2057" y="0"/>
        <a:ext cx="2018538" cy="955238"/>
      </dsp:txXfrm>
    </dsp:sp>
    <dsp:sp modelId="{3A647E71-1A8F-4FD3-9C84-E03E16995541}">
      <dsp:nvSpPr>
        <dsp:cNvPr id="0" name=""/>
        <dsp:cNvSpPr/>
      </dsp:nvSpPr>
      <dsp:spPr>
        <a:xfrm>
          <a:off x="203910" y="955238"/>
          <a:ext cx="1614830" cy="206968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MX" sz="1500" kern="1200" dirty="0" smtClean="0"/>
            <a:t>Conveniencia en tiempo y lugar de la acción del gobierno</a:t>
          </a:r>
          <a:endParaRPr lang="es-MX" sz="1500" kern="1200" dirty="0"/>
        </a:p>
      </dsp:txBody>
      <dsp:txXfrm>
        <a:off x="251207" y="1002535"/>
        <a:ext cx="1520236" cy="1975089"/>
      </dsp:txXfrm>
    </dsp:sp>
    <dsp:sp modelId="{135344B2-39A0-461B-B890-E43C2D1DC77A}">
      <dsp:nvSpPr>
        <dsp:cNvPr id="0" name=""/>
        <dsp:cNvSpPr/>
      </dsp:nvSpPr>
      <dsp:spPr>
        <a:xfrm>
          <a:off x="2171986" y="0"/>
          <a:ext cx="2018538" cy="3184127"/>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latin typeface="Arial Narrow" panose="020B0606020202030204" pitchFamily="34" charset="0"/>
            </a:rPr>
            <a:t>Accesibilidad</a:t>
          </a:r>
          <a:endParaRPr lang="es-MX" sz="2900" kern="1200" dirty="0">
            <a:latin typeface="Arial Narrow" panose="020B0606020202030204" pitchFamily="34" charset="0"/>
          </a:endParaRPr>
        </a:p>
      </dsp:txBody>
      <dsp:txXfrm>
        <a:off x="2171986" y="0"/>
        <a:ext cx="2018538" cy="955238"/>
      </dsp:txXfrm>
    </dsp:sp>
    <dsp:sp modelId="{56622F3E-0F44-443C-83C5-F114C61AD134}">
      <dsp:nvSpPr>
        <dsp:cNvPr id="0" name=""/>
        <dsp:cNvSpPr/>
      </dsp:nvSpPr>
      <dsp:spPr>
        <a:xfrm>
          <a:off x="4341915" y="0"/>
          <a:ext cx="2018538" cy="3184127"/>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anose="020B0606020202030204" pitchFamily="34" charset="0"/>
            </a:rPr>
            <a:t>Precisión y continuidad en la entrega de </a:t>
          </a:r>
          <a:r>
            <a:rPr lang="es-MX" sz="2000" kern="1200" dirty="0" err="1" smtClean="0">
              <a:latin typeface="Arial Narrow" panose="020B0606020202030204" pitchFamily="34" charset="0"/>
            </a:rPr>
            <a:t>Svs</a:t>
          </a:r>
          <a:endParaRPr lang="es-MX" sz="2400" kern="1200" dirty="0">
            <a:latin typeface="Arial Narrow" panose="020B0606020202030204" pitchFamily="34" charset="0"/>
          </a:endParaRPr>
        </a:p>
      </dsp:txBody>
      <dsp:txXfrm>
        <a:off x="4341915" y="0"/>
        <a:ext cx="2018538" cy="955238"/>
      </dsp:txXfrm>
    </dsp:sp>
    <dsp:sp modelId="{F632BE61-0CCD-44EB-BC99-554E40B38C2F}">
      <dsp:nvSpPr>
        <dsp:cNvPr id="0" name=""/>
        <dsp:cNvSpPr/>
      </dsp:nvSpPr>
      <dsp:spPr>
        <a:xfrm>
          <a:off x="4543769" y="955238"/>
          <a:ext cx="1614830" cy="206968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MX" sz="1500" kern="1200" dirty="0" smtClean="0"/>
            <a:t>Lo adecuado en plazo y calidad de los bienes y servicios en la satisfacción de las necesidades de la población</a:t>
          </a:r>
          <a:endParaRPr lang="es-MX" sz="1500" kern="1200" dirty="0"/>
        </a:p>
      </dsp:txBody>
      <dsp:txXfrm>
        <a:off x="4591066" y="1002535"/>
        <a:ext cx="1520236" cy="1975089"/>
      </dsp:txXfrm>
    </dsp:sp>
    <dsp:sp modelId="{6355E86F-7C2D-4075-9F8B-CFFAB4ABE1F8}">
      <dsp:nvSpPr>
        <dsp:cNvPr id="0" name=""/>
        <dsp:cNvSpPr/>
      </dsp:nvSpPr>
      <dsp:spPr>
        <a:xfrm>
          <a:off x="6511844" y="0"/>
          <a:ext cx="2018538" cy="3184127"/>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Narrow" panose="020B0606020202030204" pitchFamily="34" charset="0"/>
            </a:rPr>
            <a:t>Comodidades y cortesía en la atención</a:t>
          </a:r>
          <a:endParaRPr lang="es-MX" sz="2400" kern="1200" dirty="0">
            <a:latin typeface="Arial Narrow" panose="020B0606020202030204" pitchFamily="34" charset="0"/>
          </a:endParaRPr>
        </a:p>
      </dsp:txBody>
      <dsp:txXfrm>
        <a:off x="6511844" y="0"/>
        <a:ext cx="2018538" cy="955238"/>
      </dsp:txXfrm>
    </dsp:sp>
    <dsp:sp modelId="{29F02C2F-A8CB-4004-8572-430EFE04399E}">
      <dsp:nvSpPr>
        <dsp:cNvPr id="0" name=""/>
        <dsp:cNvSpPr/>
      </dsp:nvSpPr>
      <dsp:spPr>
        <a:xfrm>
          <a:off x="6713698" y="955238"/>
          <a:ext cx="1614830" cy="206968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MX" sz="1500" kern="1200" dirty="0" smtClean="0"/>
            <a:t>Medir la actitud y aptitud de los servidores públicos, así como condiciones de áreas de atención y difusión de la información</a:t>
          </a:r>
          <a:endParaRPr lang="es-MX" sz="1500" kern="1200" dirty="0"/>
        </a:p>
      </dsp:txBody>
      <dsp:txXfrm>
        <a:off x="6760995" y="1002535"/>
        <a:ext cx="1520236" cy="1975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B75E-BE7F-41B9-AC88-AAA0C3D494EC}">
      <dsp:nvSpPr>
        <dsp:cNvPr id="0" name=""/>
        <dsp:cNvSpPr/>
      </dsp:nvSpPr>
      <dsp:spPr>
        <a:xfrm>
          <a:off x="460249" y="294630"/>
          <a:ext cx="3562272" cy="3562272"/>
        </a:xfrm>
        <a:prstGeom prst="circularArrow">
          <a:avLst>
            <a:gd name="adj1" fmla="val 5544"/>
            <a:gd name="adj2" fmla="val 330680"/>
            <a:gd name="adj3" fmla="val 13881798"/>
            <a:gd name="adj4" fmla="val 17321862"/>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50326-11F5-48A8-ABCE-F4F5176DEABB}">
      <dsp:nvSpPr>
        <dsp:cNvPr id="0" name=""/>
        <dsp:cNvSpPr/>
      </dsp:nvSpPr>
      <dsp:spPr>
        <a:xfrm>
          <a:off x="1445737" y="409478"/>
          <a:ext cx="1591296" cy="6028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a:latin typeface="Arial Narrow" pitchFamily="34" charset="0"/>
            </a:rPr>
            <a:t>Formulación</a:t>
          </a:r>
        </a:p>
      </dsp:txBody>
      <dsp:txXfrm>
        <a:off x="1475164" y="438905"/>
        <a:ext cx="1532442" cy="543968"/>
      </dsp:txXfrm>
    </dsp:sp>
    <dsp:sp modelId="{4C210EF7-768A-4B79-A583-1D0F79823642}">
      <dsp:nvSpPr>
        <dsp:cNvPr id="0" name=""/>
        <dsp:cNvSpPr/>
      </dsp:nvSpPr>
      <dsp:spPr>
        <a:xfrm>
          <a:off x="2890480" y="1459145"/>
          <a:ext cx="1591296" cy="6028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a:latin typeface="Arial Narrow" pitchFamily="34" charset="0"/>
            </a:rPr>
            <a:t>Instrumentación </a:t>
          </a:r>
        </a:p>
      </dsp:txBody>
      <dsp:txXfrm>
        <a:off x="2919907" y="1488572"/>
        <a:ext cx="1532442" cy="543968"/>
      </dsp:txXfrm>
    </dsp:sp>
    <dsp:sp modelId="{BE410E11-EF95-4E8F-B320-F0857F6213FF}">
      <dsp:nvSpPr>
        <dsp:cNvPr id="0" name=""/>
        <dsp:cNvSpPr/>
      </dsp:nvSpPr>
      <dsp:spPr>
        <a:xfrm>
          <a:off x="2338638" y="3157542"/>
          <a:ext cx="1591296" cy="6028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a:latin typeface="Arial Narrow" pitchFamily="34" charset="0"/>
            </a:rPr>
            <a:t>Control</a:t>
          </a:r>
        </a:p>
      </dsp:txBody>
      <dsp:txXfrm>
        <a:off x="2368065" y="3186969"/>
        <a:ext cx="1532442" cy="543968"/>
      </dsp:txXfrm>
    </dsp:sp>
    <dsp:sp modelId="{5ED06754-36BA-48FD-ADFB-B79ED10F870B}">
      <dsp:nvSpPr>
        <dsp:cNvPr id="0" name=""/>
        <dsp:cNvSpPr/>
      </dsp:nvSpPr>
      <dsp:spPr>
        <a:xfrm>
          <a:off x="552837" y="3157542"/>
          <a:ext cx="1591296" cy="6028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a:latin typeface="Arial Narrow" pitchFamily="34" charset="0"/>
            </a:rPr>
            <a:t>Evaluación</a:t>
          </a:r>
        </a:p>
      </dsp:txBody>
      <dsp:txXfrm>
        <a:off x="582264" y="3186969"/>
        <a:ext cx="1532442" cy="543968"/>
      </dsp:txXfrm>
    </dsp:sp>
    <dsp:sp modelId="{6E38175E-A8B2-4D69-8BA5-0E9B959FB075}">
      <dsp:nvSpPr>
        <dsp:cNvPr id="0" name=""/>
        <dsp:cNvSpPr/>
      </dsp:nvSpPr>
      <dsp:spPr>
        <a:xfrm>
          <a:off x="994" y="1362732"/>
          <a:ext cx="1591296" cy="79564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Narrow" pitchFamily="34" charset="0"/>
            </a:rPr>
            <a:t>Actualización de planes y programas</a:t>
          </a:r>
          <a:endParaRPr lang="es-MX" sz="1500" kern="1200" dirty="0">
            <a:latin typeface="Arial Narrow" pitchFamily="34" charset="0"/>
          </a:endParaRPr>
        </a:p>
      </dsp:txBody>
      <dsp:txXfrm>
        <a:off x="39834" y="1401572"/>
        <a:ext cx="1513616" cy="717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B61EF-2B9C-4374-90A3-9734E0572188}">
      <dsp:nvSpPr>
        <dsp:cNvPr id="0" name=""/>
        <dsp:cNvSpPr/>
      </dsp:nvSpPr>
      <dsp:spPr>
        <a:xfrm>
          <a:off x="6781" y="0"/>
          <a:ext cx="2026774" cy="57150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effectLst/>
              <a:latin typeface="Arial Narrow" pitchFamily="34" charset="0"/>
            </a:rPr>
            <a:t>Plan Nacional</a:t>
          </a:r>
          <a:endParaRPr lang="es-MX" sz="2400" b="1" kern="1200" dirty="0">
            <a:effectLst/>
            <a:latin typeface="Arial Narrow" pitchFamily="34" charset="0"/>
          </a:endParaRPr>
        </a:p>
      </dsp:txBody>
      <dsp:txXfrm>
        <a:off x="23520" y="16739"/>
        <a:ext cx="1993296" cy="538026"/>
      </dsp:txXfrm>
    </dsp:sp>
    <dsp:sp modelId="{92E35ABB-39AD-42E1-99DE-5319EAA2B6DF}">
      <dsp:nvSpPr>
        <dsp:cNvPr id="0" name=""/>
        <dsp:cNvSpPr/>
      </dsp:nvSpPr>
      <dsp:spPr>
        <a:xfrm>
          <a:off x="2236232" y="34431"/>
          <a:ext cx="429676" cy="50264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b="1" kern="1200">
            <a:effectLst/>
            <a:latin typeface="Arial Narrow" pitchFamily="34" charset="0"/>
          </a:endParaRPr>
        </a:p>
      </dsp:txBody>
      <dsp:txXfrm>
        <a:off x="2236232" y="134959"/>
        <a:ext cx="300773" cy="301584"/>
      </dsp:txXfrm>
    </dsp:sp>
    <dsp:sp modelId="{5B006751-4041-4170-882A-CA9F5174E619}">
      <dsp:nvSpPr>
        <dsp:cNvPr id="0" name=""/>
        <dsp:cNvSpPr/>
      </dsp:nvSpPr>
      <dsp:spPr>
        <a:xfrm>
          <a:off x="2844264" y="0"/>
          <a:ext cx="2026774" cy="57150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effectLst/>
              <a:latin typeface="Arial Narrow" pitchFamily="34" charset="0"/>
            </a:rPr>
            <a:t>Plan Estatal</a:t>
          </a:r>
          <a:endParaRPr lang="es-MX" sz="2400" b="1" kern="1200" dirty="0">
            <a:effectLst/>
            <a:latin typeface="Arial Narrow" pitchFamily="34" charset="0"/>
          </a:endParaRPr>
        </a:p>
      </dsp:txBody>
      <dsp:txXfrm>
        <a:off x="2861003" y="16739"/>
        <a:ext cx="1993296" cy="538026"/>
      </dsp:txXfrm>
    </dsp:sp>
    <dsp:sp modelId="{3F85D4E4-7007-41CA-9233-D1F307EF9614}">
      <dsp:nvSpPr>
        <dsp:cNvPr id="0" name=""/>
        <dsp:cNvSpPr/>
      </dsp:nvSpPr>
      <dsp:spPr>
        <a:xfrm>
          <a:off x="5073716" y="34431"/>
          <a:ext cx="429676" cy="50264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b="1" kern="1200">
            <a:effectLst/>
            <a:latin typeface="Arial Narrow" pitchFamily="34" charset="0"/>
          </a:endParaRPr>
        </a:p>
      </dsp:txBody>
      <dsp:txXfrm>
        <a:off x="5073716" y="134959"/>
        <a:ext cx="300773" cy="301584"/>
      </dsp:txXfrm>
    </dsp:sp>
    <dsp:sp modelId="{64415232-258F-4BA5-9B1A-499BBB0449B9}">
      <dsp:nvSpPr>
        <dsp:cNvPr id="0" name=""/>
        <dsp:cNvSpPr/>
      </dsp:nvSpPr>
      <dsp:spPr>
        <a:xfrm>
          <a:off x="5681748" y="0"/>
          <a:ext cx="2026774" cy="57150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effectLst/>
              <a:latin typeface="Arial Narrow" pitchFamily="34" charset="0"/>
            </a:rPr>
            <a:t>Plan Municipal</a:t>
          </a:r>
          <a:endParaRPr lang="es-MX" sz="2400" b="1" kern="1200" dirty="0">
            <a:effectLst/>
            <a:latin typeface="Arial Narrow" pitchFamily="34" charset="0"/>
          </a:endParaRPr>
        </a:p>
      </dsp:txBody>
      <dsp:txXfrm>
        <a:off x="5698487" y="16739"/>
        <a:ext cx="1993296" cy="538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E65C-6401-43E4-8B1E-BB7040A27851}">
      <dsp:nvSpPr>
        <dsp:cNvPr id="0" name=""/>
        <dsp:cNvSpPr/>
      </dsp:nvSpPr>
      <dsp:spPr>
        <a:xfrm>
          <a:off x="1479" y="0"/>
          <a:ext cx="2302473" cy="48180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Plan Nacional de Desarrollo</a:t>
          </a:r>
        </a:p>
        <a:p>
          <a:pPr lvl="0" algn="ctr" defTabSz="533400">
            <a:lnSpc>
              <a:spcPct val="90000"/>
            </a:lnSpc>
            <a:spcBef>
              <a:spcPct val="0"/>
            </a:spcBef>
            <a:spcAft>
              <a:spcPct val="35000"/>
            </a:spcAft>
          </a:pPr>
          <a:r>
            <a:rPr lang="es-MX" sz="1200" b="1" kern="1200" dirty="0" smtClean="0">
              <a:latin typeface="Arial Narrow" pitchFamily="34" charset="0"/>
            </a:rPr>
            <a:t>Programas sectoriales</a:t>
          </a:r>
        </a:p>
        <a:p>
          <a:pPr lvl="0" algn="ctr" defTabSz="533400">
            <a:lnSpc>
              <a:spcPct val="90000"/>
            </a:lnSpc>
            <a:spcBef>
              <a:spcPct val="0"/>
            </a:spcBef>
            <a:spcAft>
              <a:spcPct val="35000"/>
            </a:spcAft>
          </a:pPr>
          <a:r>
            <a:rPr lang="es-MX" sz="1200" b="1" kern="1200" dirty="0" smtClean="0">
              <a:latin typeface="Arial Narrow" pitchFamily="34" charset="0"/>
            </a:rPr>
            <a:t>Programas institucionales</a:t>
          </a:r>
        </a:p>
        <a:p>
          <a:pPr lvl="0" algn="ctr" defTabSz="533400">
            <a:lnSpc>
              <a:spcPct val="90000"/>
            </a:lnSpc>
            <a:spcBef>
              <a:spcPct val="0"/>
            </a:spcBef>
            <a:spcAft>
              <a:spcPct val="35000"/>
            </a:spcAft>
          </a:pPr>
          <a:r>
            <a:rPr lang="es-MX" sz="1200" b="1" kern="1200" dirty="0" smtClean="0">
              <a:latin typeface="Arial Narrow" pitchFamily="34" charset="0"/>
            </a:rPr>
            <a:t>Programas Regionales</a:t>
          </a:r>
        </a:p>
        <a:p>
          <a:pPr lvl="0" algn="ctr" defTabSz="533400">
            <a:lnSpc>
              <a:spcPct val="90000"/>
            </a:lnSpc>
            <a:spcBef>
              <a:spcPct val="0"/>
            </a:spcBef>
            <a:spcAft>
              <a:spcPct val="35000"/>
            </a:spcAft>
          </a:pPr>
          <a:r>
            <a:rPr lang="es-MX" sz="1200" b="1" kern="1200" dirty="0" smtClean="0">
              <a:latin typeface="Arial Narrow" pitchFamily="34" charset="0"/>
            </a:rPr>
            <a:t>Programas Especiales</a:t>
          </a:r>
        </a:p>
      </dsp:txBody>
      <dsp:txXfrm>
        <a:off x="1479" y="1927232"/>
        <a:ext cx="2302473" cy="1927232"/>
      </dsp:txXfrm>
    </dsp:sp>
    <dsp:sp modelId="{76079872-5909-4129-846F-9B1082507849}">
      <dsp:nvSpPr>
        <dsp:cNvPr id="0" name=""/>
        <dsp:cNvSpPr/>
      </dsp:nvSpPr>
      <dsp:spPr>
        <a:xfrm>
          <a:off x="350505" y="289084"/>
          <a:ext cx="1604421" cy="160442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31758-2C69-4588-8168-4188D1885A42}">
      <dsp:nvSpPr>
        <dsp:cNvPr id="0" name=""/>
        <dsp:cNvSpPr/>
      </dsp:nvSpPr>
      <dsp:spPr>
        <a:xfrm>
          <a:off x="2373027" y="0"/>
          <a:ext cx="2302473" cy="481808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1100" b="1" kern="1200" dirty="0" smtClean="0">
              <a:latin typeface="Arial Narrow" pitchFamily="34" charset="0"/>
            </a:rPr>
            <a:t>Plan Veracruzano de Desarrollo</a:t>
          </a:r>
        </a:p>
        <a:p>
          <a:pPr lvl="0" algn="ctr" defTabSz="488950">
            <a:lnSpc>
              <a:spcPct val="90000"/>
            </a:lnSpc>
            <a:spcBef>
              <a:spcPct val="0"/>
            </a:spcBef>
            <a:spcAft>
              <a:spcPct val="35000"/>
            </a:spcAft>
          </a:pPr>
          <a:r>
            <a:rPr lang="es-MX" sz="1100" b="1" kern="1200" dirty="0" smtClean="0">
              <a:latin typeface="Arial Narrow" pitchFamily="34" charset="0"/>
            </a:rPr>
            <a:t>Programas sectoriales</a:t>
          </a:r>
        </a:p>
        <a:p>
          <a:pPr lvl="0" algn="ctr" defTabSz="488950">
            <a:lnSpc>
              <a:spcPct val="90000"/>
            </a:lnSpc>
            <a:spcBef>
              <a:spcPct val="0"/>
            </a:spcBef>
            <a:spcAft>
              <a:spcPct val="35000"/>
            </a:spcAft>
          </a:pPr>
          <a:r>
            <a:rPr lang="es-MX" sz="1100" b="1" kern="1200" dirty="0" smtClean="0">
              <a:latin typeface="Arial Narrow" pitchFamily="34" charset="0"/>
            </a:rPr>
            <a:t>Programas regionales</a:t>
          </a:r>
        </a:p>
        <a:p>
          <a:pPr lvl="0" algn="ctr" defTabSz="488950">
            <a:lnSpc>
              <a:spcPct val="90000"/>
            </a:lnSpc>
            <a:spcBef>
              <a:spcPct val="0"/>
            </a:spcBef>
            <a:spcAft>
              <a:spcPct val="35000"/>
            </a:spcAft>
          </a:pPr>
          <a:r>
            <a:rPr lang="es-MX" sz="1100" b="1" kern="1200" dirty="0" smtClean="0">
              <a:latin typeface="Arial Narrow" pitchFamily="34" charset="0"/>
            </a:rPr>
            <a:t>Programas de Inversión</a:t>
          </a:r>
        </a:p>
        <a:p>
          <a:pPr lvl="0" algn="ctr" defTabSz="488950">
            <a:lnSpc>
              <a:spcPct val="90000"/>
            </a:lnSpc>
            <a:spcBef>
              <a:spcPct val="0"/>
            </a:spcBef>
            <a:spcAft>
              <a:spcPct val="35000"/>
            </a:spcAft>
          </a:pPr>
          <a:r>
            <a:rPr lang="es-MX" sz="1100" b="1" kern="1200" dirty="0" smtClean="0">
              <a:latin typeface="Arial Narrow" pitchFamily="34" charset="0"/>
            </a:rPr>
            <a:t>Programas Institucionales</a:t>
          </a:r>
        </a:p>
        <a:p>
          <a:pPr lvl="0" algn="ctr" defTabSz="488950">
            <a:lnSpc>
              <a:spcPct val="90000"/>
            </a:lnSpc>
            <a:spcBef>
              <a:spcPct val="0"/>
            </a:spcBef>
            <a:spcAft>
              <a:spcPct val="35000"/>
            </a:spcAft>
          </a:pPr>
          <a:r>
            <a:rPr lang="es-MX" sz="1100" b="1" kern="1200" dirty="0" smtClean="0">
              <a:latin typeface="Arial Narrow" pitchFamily="34" charset="0"/>
            </a:rPr>
            <a:t>Programas prioritarios</a:t>
          </a:r>
        </a:p>
        <a:p>
          <a:pPr lvl="0" algn="ctr" defTabSz="488950">
            <a:lnSpc>
              <a:spcPct val="90000"/>
            </a:lnSpc>
            <a:spcBef>
              <a:spcPct val="0"/>
            </a:spcBef>
            <a:spcAft>
              <a:spcPct val="35000"/>
            </a:spcAft>
          </a:pPr>
          <a:r>
            <a:rPr lang="es-MX" sz="1100" b="1" kern="1200" dirty="0" smtClean="0">
              <a:latin typeface="Arial Narrow" pitchFamily="34" charset="0"/>
            </a:rPr>
            <a:t>Los </a:t>
          </a:r>
          <a:r>
            <a:rPr lang="es-MX" sz="1100" b="1" kern="1200" dirty="0" err="1" smtClean="0">
              <a:latin typeface="Arial Narrow" pitchFamily="34" charset="0"/>
            </a:rPr>
            <a:t>PPs</a:t>
          </a:r>
          <a:r>
            <a:rPr lang="es-MX" sz="1100" b="1" kern="1200" dirty="0" smtClean="0">
              <a:latin typeface="Arial Narrow" pitchFamily="34" charset="0"/>
            </a:rPr>
            <a:t> y las </a:t>
          </a:r>
          <a:r>
            <a:rPr lang="es-MX" sz="1100" b="1" kern="1200" dirty="0" err="1" smtClean="0">
              <a:latin typeface="Arial Narrow" pitchFamily="34" charset="0"/>
            </a:rPr>
            <a:t>AIs</a:t>
          </a:r>
          <a:endParaRPr lang="es-MX" sz="1100" b="1" kern="1200" dirty="0" smtClean="0">
            <a:latin typeface="Arial Narrow" pitchFamily="34" charset="0"/>
          </a:endParaRPr>
        </a:p>
        <a:p>
          <a:pPr lvl="0" algn="ctr" defTabSz="488950">
            <a:lnSpc>
              <a:spcPct val="90000"/>
            </a:lnSpc>
            <a:spcBef>
              <a:spcPct val="0"/>
            </a:spcBef>
            <a:spcAft>
              <a:spcPct val="35000"/>
            </a:spcAft>
          </a:pPr>
          <a:r>
            <a:rPr lang="es-MX" sz="1100" b="1" kern="1200" dirty="0" smtClean="0">
              <a:latin typeface="Arial Narrow" pitchFamily="34" charset="0"/>
            </a:rPr>
            <a:t>Presupuesto por programas del Estado</a:t>
          </a:r>
        </a:p>
        <a:p>
          <a:pPr lvl="0" algn="ctr" defTabSz="488950">
            <a:lnSpc>
              <a:spcPct val="90000"/>
            </a:lnSpc>
            <a:spcBef>
              <a:spcPct val="0"/>
            </a:spcBef>
            <a:spcAft>
              <a:spcPct val="35000"/>
            </a:spcAft>
          </a:pPr>
          <a:r>
            <a:rPr lang="es-MX" sz="1100" b="1" kern="1200" dirty="0" smtClean="0">
              <a:latin typeface="Arial Narrow" pitchFamily="34" charset="0"/>
            </a:rPr>
            <a:t>Convenios de coordinación</a:t>
          </a:r>
        </a:p>
        <a:p>
          <a:pPr lvl="0" algn="ctr" defTabSz="488950">
            <a:lnSpc>
              <a:spcPct val="90000"/>
            </a:lnSpc>
            <a:spcBef>
              <a:spcPct val="0"/>
            </a:spcBef>
            <a:spcAft>
              <a:spcPct val="35000"/>
            </a:spcAft>
          </a:pPr>
          <a:r>
            <a:rPr lang="es-MX" sz="1100" b="1" kern="1200" dirty="0" smtClean="0">
              <a:latin typeface="Arial Narrow" pitchFamily="34" charset="0"/>
            </a:rPr>
            <a:t>Programas de Desarrollo Metropolitano</a:t>
          </a:r>
        </a:p>
      </dsp:txBody>
      <dsp:txXfrm>
        <a:off x="2373027" y="1927232"/>
        <a:ext cx="2302473" cy="1927232"/>
      </dsp:txXfrm>
    </dsp:sp>
    <dsp:sp modelId="{F1521E05-9A1E-44C5-AEB1-E25F95D23CDC}">
      <dsp:nvSpPr>
        <dsp:cNvPr id="0" name=""/>
        <dsp:cNvSpPr/>
      </dsp:nvSpPr>
      <dsp:spPr>
        <a:xfrm>
          <a:off x="2722053" y="289084"/>
          <a:ext cx="1604421" cy="160442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6C1750-7A7D-4D33-8A0F-BD5CD3FDF38A}">
      <dsp:nvSpPr>
        <dsp:cNvPr id="0" name=""/>
        <dsp:cNvSpPr/>
      </dsp:nvSpPr>
      <dsp:spPr>
        <a:xfrm>
          <a:off x="4744574" y="0"/>
          <a:ext cx="2302473" cy="481808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dirty="0" smtClean="0">
              <a:latin typeface="Arial Narrow" pitchFamily="34" charset="0"/>
            </a:rPr>
            <a:t>Plan Municipal de Desarrollo</a:t>
          </a:r>
        </a:p>
        <a:p>
          <a:pPr lvl="0" algn="ctr" defTabSz="533400">
            <a:lnSpc>
              <a:spcPct val="90000"/>
            </a:lnSpc>
            <a:spcBef>
              <a:spcPct val="0"/>
            </a:spcBef>
            <a:spcAft>
              <a:spcPct val="35000"/>
            </a:spcAft>
          </a:pPr>
          <a:r>
            <a:rPr lang="es-MX" sz="1200" b="1" kern="1200" dirty="0" smtClean="0">
              <a:latin typeface="Arial Narrow" pitchFamily="34" charset="0"/>
            </a:rPr>
            <a:t>Programas derivados del Plan Municipal</a:t>
          </a:r>
        </a:p>
        <a:p>
          <a:pPr lvl="0" algn="ctr" defTabSz="533400">
            <a:lnSpc>
              <a:spcPct val="90000"/>
            </a:lnSpc>
            <a:spcBef>
              <a:spcPct val="0"/>
            </a:spcBef>
            <a:spcAft>
              <a:spcPct val="35000"/>
            </a:spcAft>
          </a:pPr>
          <a:r>
            <a:rPr lang="es-MX" sz="1200" b="1" kern="1200" dirty="0" smtClean="0">
              <a:latin typeface="Arial Narrow" pitchFamily="34" charset="0"/>
            </a:rPr>
            <a:t>Los </a:t>
          </a:r>
          <a:r>
            <a:rPr lang="es-MX" sz="1200" b="1" kern="1200" dirty="0" err="1" smtClean="0">
              <a:latin typeface="Arial Narrow" pitchFamily="34" charset="0"/>
            </a:rPr>
            <a:t>PPs</a:t>
          </a:r>
          <a:r>
            <a:rPr lang="es-MX" sz="1200" b="1" kern="1200" dirty="0" smtClean="0">
              <a:latin typeface="Arial Narrow" pitchFamily="34" charset="0"/>
            </a:rPr>
            <a:t> y las </a:t>
          </a:r>
          <a:r>
            <a:rPr lang="es-MX" sz="1200" b="1" kern="1200" dirty="0" err="1" smtClean="0">
              <a:latin typeface="Arial Narrow" pitchFamily="34" charset="0"/>
            </a:rPr>
            <a:t>AIs</a:t>
          </a:r>
          <a:r>
            <a:rPr lang="es-MX" sz="1200" b="1" kern="1200" dirty="0" smtClean="0">
              <a:latin typeface="Arial Narrow" pitchFamily="34" charset="0"/>
            </a:rPr>
            <a:t> </a:t>
          </a:r>
        </a:p>
        <a:p>
          <a:pPr lvl="0" algn="ctr" defTabSz="533400">
            <a:lnSpc>
              <a:spcPct val="90000"/>
            </a:lnSpc>
            <a:spcBef>
              <a:spcPct val="0"/>
            </a:spcBef>
            <a:spcAft>
              <a:spcPct val="35000"/>
            </a:spcAft>
          </a:pPr>
          <a:r>
            <a:rPr lang="es-MX" sz="1200" b="1" kern="1200" dirty="0" smtClean="0">
              <a:latin typeface="Arial Narrow" pitchFamily="34" charset="0"/>
            </a:rPr>
            <a:t>Convenios de Coordinación</a:t>
          </a:r>
        </a:p>
        <a:p>
          <a:pPr lvl="0" algn="ctr" defTabSz="533400">
            <a:lnSpc>
              <a:spcPct val="90000"/>
            </a:lnSpc>
            <a:spcBef>
              <a:spcPct val="0"/>
            </a:spcBef>
            <a:spcAft>
              <a:spcPct val="35000"/>
            </a:spcAft>
          </a:pPr>
          <a:r>
            <a:rPr lang="es-MX" sz="1200" b="1" kern="1200" dirty="0" smtClean="0">
              <a:latin typeface="Arial Narrow" pitchFamily="34" charset="0"/>
            </a:rPr>
            <a:t>Programas para el establecimiento de otras expresiones geográficas para el comercio nacional e internacional </a:t>
          </a:r>
          <a:endParaRPr lang="es-MX" sz="1200" b="1" kern="1200" dirty="0">
            <a:latin typeface="Arial Narrow" pitchFamily="34" charset="0"/>
          </a:endParaRPr>
        </a:p>
      </dsp:txBody>
      <dsp:txXfrm>
        <a:off x="4744574" y="1927232"/>
        <a:ext cx="2302473" cy="1927232"/>
      </dsp:txXfrm>
    </dsp:sp>
    <dsp:sp modelId="{CFE8C42F-6A65-475A-9B84-43877A0EDA7F}">
      <dsp:nvSpPr>
        <dsp:cNvPr id="0" name=""/>
        <dsp:cNvSpPr/>
      </dsp:nvSpPr>
      <dsp:spPr>
        <a:xfrm>
          <a:off x="5093600" y="289084"/>
          <a:ext cx="1604421" cy="160442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4A394-E964-4902-9393-9C9E84B5A90E}">
      <dsp:nvSpPr>
        <dsp:cNvPr id="0" name=""/>
        <dsp:cNvSpPr/>
      </dsp:nvSpPr>
      <dsp:spPr>
        <a:xfrm>
          <a:off x="281941" y="4095369"/>
          <a:ext cx="6484645" cy="722712"/>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DABA4-27BD-4E65-A3F3-1853CBA3F4A4}">
      <dsp:nvSpPr>
        <dsp:cNvPr id="0" name=""/>
        <dsp:cNvSpPr/>
      </dsp:nvSpPr>
      <dsp:spPr>
        <a:xfrm>
          <a:off x="345619" y="822658"/>
          <a:ext cx="1916599" cy="158079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Arial Narrow" pitchFamily="34" charset="0"/>
            </a:rPr>
            <a:t>Llevar a la práctica lo establecido en el Plan y sus Programas</a:t>
          </a:r>
          <a:endParaRPr lang="es-MX" sz="1800" kern="1200" dirty="0">
            <a:latin typeface="Arial Narrow" pitchFamily="34" charset="0"/>
          </a:endParaRPr>
        </a:p>
      </dsp:txBody>
      <dsp:txXfrm>
        <a:off x="381997" y="859036"/>
        <a:ext cx="1843843" cy="1169296"/>
      </dsp:txXfrm>
    </dsp:sp>
    <dsp:sp modelId="{7267C96F-AA8E-4390-BD50-85F4EB83FCB9}">
      <dsp:nvSpPr>
        <dsp:cNvPr id="0" name=""/>
        <dsp:cNvSpPr/>
      </dsp:nvSpPr>
      <dsp:spPr>
        <a:xfrm>
          <a:off x="1399756" y="1116756"/>
          <a:ext cx="2235378" cy="2235378"/>
        </a:xfrm>
        <a:prstGeom prst="leftCircularArrow">
          <a:avLst>
            <a:gd name="adj1" fmla="val 3695"/>
            <a:gd name="adj2" fmla="val 460618"/>
            <a:gd name="adj3" fmla="val 2236129"/>
            <a:gd name="adj4" fmla="val 9024489"/>
            <a:gd name="adj5" fmla="val 431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27F4AD-E887-4977-A33B-1F82791EB6A3}">
      <dsp:nvSpPr>
        <dsp:cNvPr id="0" name=""/>
        <dsp:cNvSpPr/>
      </dsp:nvSpPr>
      <dsp:spPr>
        <a:xfrm>
          <a:off x="771530" y="2064710"/>
          <a:ext cx="1703644" cy="67748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Narrow" pitchFamily="34" charset="0"/>
            </a:rPr>
            <a:t>Instrumentación</a:t>
          </a:r>
          <a:endParaRPr lang="es-MX" sz="2100" kern="1200" dirty="0">
            <a:latin typeface="Arial Narrow" pitchFamily="34" charset="0"/>
          </a:endParaRPr>
        </a:p>
      </dsp:txBody>
      <dsp:txXfrm>
        <a:off x="791373" y="2084553"/>
        <a:ext cx="1663958" cy="637797"/>
      </dsp:txXfrm>
    </dsp:sp>
    <dsp:sp modelId="{F5EA1DE6-F5CF-4F27-9054-28E58C0D7224}">
      <dsp:nvSpPr>
        <dsp:cNvPr id="0" name=""/>
        <dsp:cNvSpPr/>
      </dsp:nvSpPr>
      <dsp:spPr>
        <a:xfrm>
          <a:off x="2868502" y="822658"/>
          <a:ext cx="1916599" cy="158079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Arial Narrow" pitchFamily="34" charset="0"/>
            </a:rPr>
            <a:t>Verificación del cumplimiento de la normatividad aplicable</a:t>
          </a:r>
          <a:endParaRPr lang="es-MX" sz="1800" kern="1200" dirty="0">
            <a:latin typeface="Arial Narrow" pitchFamily="34" charset="0"/>
          </a:endParaRPr>
        </a:p>
      </dsp:txBody>
      <dsp:txXfrm>
        <a:off x="2904880" y="1197777"/>
        <a:ext cx="1843843" cy="1169296"/>
      </dsp:txXfrm>
    </dsp:sp>
    <dsp:sp modelId="{2AF0CB34-6158-43DE-9AFC-3813DA156463}">
      <dsp:nvSpPr>
        <dsp:cNvPr id="0" name=""/>
        <dsp:cNvSpPr/>
      </dsp:nvSpPr>
      <dsp:spPr>
        <a:xfrm>
          <a:off x="3906667" y="-188007"/>
          <a:ext cx="2480277" cy="2480277"/>
        </a:xfrm>
        <a:prstGeom prst="circularArrow">
          <a:avLst>
            <a:gd name="adj1" fmla="val 3330"/>
            <a:gd name="adj2" fmla="val 411538"/>
            <a:gd name="adj3" fmla="val 19412951"/>
            <a:gd name="adj4" fmla="val 12575511"/>
            <a:gd name="adj5" fmla="val 388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2863C9-85C6-45AF-A048-6919015094E6}">
      <dsp:nvSpPr>
        <dsp:cNvPr id="0" name=""/>
        <dsp:cNvSpPr/>
      </dsp:nvSpPr>
      <dsp:spPr>
        <a:xfrm>
          <a:off x="3294413" y="483916"/>
          <a:ext cx="1703644" cy="67748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Narrow" pitchFamily="34" charset="0"/>
            </a:rPr>
            <a:t>Control</a:t>
          </a:r>
          <a:endParaRPr lang="es-MX" sz="2100" kern="1200" dirty="0">
            <a:latin typeface="Arial Narrow" pitchFamily="34" charset="0"/>
          </a:endParaRPr>
        </a:p>
      </dsp:txBody>
      <dsp:txXfrm>
        <a:off x="3314256" y="503759"/>
        <a:ext cx="1663958" cy="637797"/>
      </dsp:txXfrm>
    </dsp:sp>
    <dsp:sp modelId="{13F1D711-3741-40B7-A05B-5F1737A22AB5}">
      <dsp:nvSpPr>
        <dsp:cNvPr id="0" name=""/>
        <dsp:cNvSpPr/>
      </dsp:nvSpPr>
      <dsp:spPr>
        <a:xfrm>
          <a:off x="5391385" y="822658"/>
          <a:ext cx="1916599" cy="158079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S_tradnl" sz="1800" b="0" kern="1200" dirty="0" smtClean="0">
              <a:latin typeface="Arial Narrow" pitchFamily="34" charset="0"/>
            </a:rPr>
            <a:t>Comparación de los resultados con un criterio valorativo</a:t>
          </a:r>
          <a:endParaRPr lang="es-MX" sz="1800" b="0" kern="1200" dirty="0">
            <a:latin typeface="Arial Narrow" pitchFamily="34" charset="0"/>
          </a:endParaRPr>
        </a:p>
      </dsp:txBody>
      <dsp:txXfrm>
        <a:off x="5427763" y="859036"/>
        <a:ext cx="1843843" cy="1169296"/>
      </dsp:txXfrm>
    </dsp:sp>
    <dsp:sp modelId="{773AB17B-5F66-4377-94AA-251522445C65}">
      <dsp:nvSpPr>
        <dsp:cNvPr id="0" name=""/>
        <dsp:cNvSpPr/>
      </dsp:nvSpPr>
      <dsp:spPr>
        <a:xfrm>
          <a:off x="5817296" y="2064710"/>
          <a:ext cx="1703644" cy="6774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Narrow" pitchFamily="34" charset="0"/>
            </a:rPr>
            <a:t>Evaluación</a:t>
          </a:r>
          <a:endParaRPr lang="es-MX" sz="2100" kern="1200" dirty="0">
            <a:latin typeface="Arial Narrow" pitchFamily="34" charset="0"/>
          </a:endParaRPr>
        </a:p>
      </dsp:txBody>
      <dsp:txXfrm>
        <a:off x="5837139" y="2084553"/>
        <a:ext cx="1663958" cy="637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DF6F7-91B4-418B-81D3-2B8A6337FF93}">
      <dsp:nvSpPr>
        <dsp:cNvPr id="0" name=""/>
        <dsp:cNvSpPr/>
      </dsp:nvSpPr>
      <dsp:spPr>
        <a:xfrm>
          <a:off x="3227" y="70622"/>
          <a:ext cx="964724" cy="57883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Narrow" pitchFamily="34" charset="0"/>
            </a:rPr>
            <a:t>Objetivos</a:t>
          </a:r>
          <a:endParaRPr lang="es-MX" sz="1500" kern="1200" dirty="0">
            <a:latin typeface="Arial Narrow" pitchFamily="34" charset="0"/>
          </a:endParaRPr>
        </a:p>
      </dsp:txBody>
      <dsp:txXfrm>
        <a:off x="20180" y="87575"/>
        <a:ext cx="930818" cy="544928"/>
      </dsp:txXfrm>
    </dsp:sp>
    <dsp:sp modelId="{C92F0550-AEB4-436B-9840-2918A69B2036}">
      <dsp:nvSpPr>
        <dsp:cNvPr id="0" name=""/>
        <dsp:cNvSpPr/>
      </dsp:nvSpPr>
      <dsp:spPr>
        <a:xfrm>
          <a:off x="1064424" y="240414"/>
          <a:ext cx="204521" cy="23925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latin typeface="Arial Narrow" pitchFamily="34" charset="0"/>
          </a:endParaRPr>
        </a:p>
      </dsp:txBody>
      <dsp:txXfrm>
        <a:off x="1064424" y="288264"/>
        <a:ext cx="143165" cy="143551"/>
      </dsp:txXfrm>
    </dsp:sp>
    <dsp:sp modelId="{3C543674-52BA-4430-9A13-0746E99639D4}">
      <dsp:nvSpPr>
        <dsp:cNvPr id="0" name=""/>
        <dsp:cNvSpPr/>
      </dsp:nvSpPr>
      <dsp:spPr>
        <a:xfrm>
          <a:off x="1353841" y="70622"/>
          <a:ext cx="964724" cy="57883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Narrow" pitchFamily="34" charset="0"/>
            </a:rPr>
            <a:t>Estrategias</a:t>
          </a:r>
          <a:endParaRPr lang="es-MX" sz="1500" kern="1200" dirty="0">
            <a:latin typeface="Arial Narrow" pitchFamily="34" charset="0"/>
          </a:endParaRPr>
        </a:p>
      </dsp:txBody>
      <dsp:txXfrm>
        <a:off x="1370794" y="87575"/>
        <a:ext cx="930818" cy="544928"/>
      </dsp:txXfrm>
    </dsp:sp>
    <dsp:sp modelId="{4EBB5946-E664-43F7-8F3C-5A86FBA09AF2}">
      <dsp:nvSpPr>
        <dsp:cNvPr id="0" name=""/>
        <dsp:cNvSpPr/>
      </dsp:nvSpPr>
      <dsp:spPr>
        <a:xfrm>
          <a:off x="2415038" y="240414"/>
          <a:ext cx="204521" cy="23925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latin typeface="Arial Narrow" pitchFamily="34" charset="0"/>
          </a:endParaRPr>
        </a:p>
      </dsp:txBody>
      <dsp:txXfrm>
        <a:off x="2415038" y="288264"/>
        <a:ext cx="143165" cy="143551"/>
      </dsp:txXfrm>
    </dsp:sp>
    <dsp:sp modelId="{518932B3-BDCE-487B-A1B5-34C0693B5476}">
      <dsp:nvSpPr>
        <dsp:cNvPr id="0" name=""/>
        <dsp:cNvSpPr/>
      </dsp:nvSpPr>
      <dsp:spPr>
        <a:xfrm>
          <a:off x="2704455" y="70622"/>
          <a:ext cx="964724" cy="57883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Narrow" pitchFamily="34" charset="0"/>
            </a:rPr>
            <a:t>Líneas de Acción</a:t>
          </a:r>
          <a:endParaRPr lang="es-MX" sz="1500" kern="1200" dirty="0">
            <a:latin typeface="Arial Narrow" pitchFamily="34" charset="0"/>
          </a:endParaRPr>
        </a:p>
      </dsp:txBody>
      <dsp:txXfrm>
        <a:off x="2721408" y="87575"/>
        <a:ext cx="930818" cy="5449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52C61-A5CE-4AF5-B301-35E039E01368}">
      <dsp:nvSpPr>
        <dsp:cNvPr id="0" name=""/>
        <dsp:cNvSpPr/>
      </dsp:nvSpPr>
      <dsp:spPr>
        <a:xfrm>
          <a:off x="0" y="0"/>
          <a:ext cx="2504626" cy="2968104"/>
        </a:xfrm>
        <a:prstGeom prst="triangl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E9E4D-D3A8-4D13-AEAD-F99BEA258001}">
      <dsp:nvSpPr>
        <dsp:cNvPr id="0" name=""/>
        <dsp:cNvSpPr/>
      </dsp:nvSpPr>
      <dsp:spPr>
        <a:xfrm>
          <a:off x="1252313" y="297100"/>
          <a:ext cx="1628006" cy="1055068"/>
        </a:xfrm>
        <a:prstGeom prst="roundRect">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Estratégicos</a:t>
          </a:r>
          <a:endParaRPr lang="es-MX" sz="2200" kern="1200" dirty="0"/>
        </a:p>
      </dsp:txBody>
      <dsp:txXfrm>
        <a:off x="1303817" y="348604"/>
        <a:ext cx="1524998" cy="952060"/>
      </dsp:txXfrm>
    </dsp:sp>
    <dsp:sp modelId="{62E4B56C-5FA6-45E2-8617-21896295BBA9}">
      <dsp:nvSpPr>
        <dsp:cNvPr id="0" name=""/>
        <dsp:cNvSpPr/>
      </dsp:nvSpPr>
      <dsp:spPr>
        <a:xfrm>
          <a:off x="1252313" y="1484052"/>
          <a:ext cx="1628006" cy="1055068"/>
        </a:xfrm>
        <a:prstGeom prst="round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Operativos</a:t>
          </a:r>
          <a:endParaRPr lang="es-MX" sz="2200" kern="1200" dirty="0"/>
        </a:p>
      </dsp:txBody>
      <dsp:txXfrm>
        <a:off x="1303817" y="1535556"/>
        <a:ext cx="1524998" cy="952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DE7B7-C377-4C81-830B-82A13F86FB1F}">
      <dsp:nvSpPr>
        <dsp:cNvPr id="0" name=""/>
        <dsp:cNvSpPr/>
      </dsp:nvSpPr>
      <dsp:spPr>
        <a:xfrm>
          <a:off x="1878439" y="435665"/>
          <a:ext cx="337040" cy="91440"/>
        </a:xfrm>
        <a:custGeom>
          <a:avLst/>
          <a:gdLst/>
          <a:ahLst/>
          <a:cxnLst/>
          <a:rect l="0" t="0" r="0" b="0"/>
          <a:pathLst>
            <a:path>
              <a:moveTo>
                <a:pt x="0" y="45720"/>
              </a:moveTo>
              <a:lnTo>
                <a:pt x="337040" y="45720"/>
              </a:lnTo>
            </a:path>
          </a:pathLst>
        </a:custGeom>
        <a:noFill/>
        <a:ln w="9525" cap="flat" cmpd="sng" algn="ctr">
          <a:solidFill>
            <a:schemeClr val="accent6">
              <a:lumMod val="7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Arial Narrow" pitchFamily="34" charset="0"/>
          </a:endParaRPr>
        </a:p>
      </dsp:txBody>
      <dsp:txXfrm>
        <a:off x="2037768" y="479547"/>
        <a:ext cx="18382" cy="3676"/>
      </dsp:txXfrm>
    </dsp:sp>
    <dsp:sp modelId="{8BE757A8-E161-4DED-80B6-A98CDF50FDAB}">
      <dsp:nvSpPr>
        <dsp:cNvPr id="0" name=""/>
        <dsp:cNvSpPr/>
      </dsp:nvSpPr>
      <dsp:spPr>
        <a:xfrm>
          <a:off x="281802" y="1854"/>
          <a:ext cx="1598437" cy="95906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latin typeface="Arial Narrow" pitchFamily="34" charset="0"/>
            </a:rPr>
            <a:t>Identificación del Problema</a:t>
          </a:r>
          <a:endParaRPr lang="es-MX" sz="1700" kern="1200" dirty="0">
            <a:latin typeface="Arial Narrow" pitchFamily="34" charset="0"/>
          </a:endParaRPr>
        </a:p>
      </dsp:txBody>
      <dsp:txXfrm>
        <a:off x="281802" y="1854"/>
        <a:ext cx="1598437" cy="959062"/>
      </dsp:txXfrm>
    </dsp:sp>
    <dsp:sp modelId="{DDD0DEA7-9A5E-4848-811C-B10AD5FB6AD0}">
      <dsp:nvSpPr>
        <dsp:cNvPr id="0" name=""/>
        <dsp:cNvSpPr/>
      </dsp:nvSpPr>
      <dsp:spPr>
        <a:xfrm>
          <a:off x="1081021" y="959116"/>
          <a:ext cx="1966077" cy="337040"/>
        </a:xfrm>
        <a:custGeom>
          <a:avLst/>
          <a:gdLst/>
          <a:ahLst/>
          <a:cxnLst/>
          <a:rect l="0" t="0" r="0" b="0"/>
          <a:pathLst>
            <a:path>
              <a:moveTo>
                <a:pt x="1966077" y="0"/>
              </a:moveTo>
              <a:lnTo>
                <a:pt x="1966077" y="185620"/>
              </a:lnTo>
              <a:lnTo>
                <a:pt x="0" y="185620"/>
              </a:lnTo>
              <a:lnTo>
                <a:pt x="0" y="337040"/>
              </a:lnTo>
            </a:path>
          </a:pathLst>
        </a:custGeom>
        <a:noFill/>
        <a:ln w="9525" cap="flat" cmpd="sng" algn="ctr">
          <a:solidFill>
            <a:schemeClr val="accent6">
              <a:lumMod val="7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Arial Narrow" pitchFamily="34" charset="0"/>
          </a:endParaRPr>
        </a:p>
      </dsp:txBody>
      <dsp:txXfrm>
        <a:off x="2014056" y="1125798"/>
        <a:ext cx="100007" cy="3676"/>
      </dsp:txXfrm>
    </dsp:sp>
    <dsp:sp modelId="{2D576E5D-A3C1-4B3A-A589-439CB3A994F5}">
      <dsp:nvSpPr>
        <dsp:cNvPr id="0" name=""/>
        <dsp:cNvSpPr/>
      </dsp:nvSpPr>
      <dsp:spPr>
        <a:xfrm>
          <a:off x="2247880" y="1854"/>
          <a:ext cx="1598437" cy="95906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latin typeface="Arial Narrow" pitchFamily="34" charset="0"/>
            </a:rPr>
            <a:t>Análisis de Causas y Efectos</a:t>
          </a:r>
          <a:endParaRPr lang="es-MX" sz="1700" kern="1200" dirty="0">
            <a:latin typeface="Arial Narrow" pitchFamily="34" charset="0"/>
          </a:endParaRPr>
        </a:p>
      </dsp:txBody>
      <dsp:txXfrm>
        <a:off x="2247880" y="1854"/>
        <a:ext cx="1598437" cy="959062"/>
      </dsp:txXfrm>
    </dsp:sp>
    <dsp:sp modelId="{0917E993-703E-493A-9933-357E4FB02A4E}">
      <dsp:nvSpPr>
        <dsp:cNvPr id="0" name=""/>
        <dsp:cNvSpPr/>
      </dsp:nvSpPr>
      <dsp:spPr>
        <a:xfrm>
          <a:off x="1878439" y="1762367"/>
          <a:ext cx="337040" cy="91440"/>
        </a:xfrm>
        <a:custGeom>
          <a:avLst/>
          <a:gdLst/>
          <a:ahLst/>
          <a:cxnLst/>
          <a:rect l="0" t="0" r="0" b="0"/>
          <a:pathLst>
            <a:path>
              <a:moveTo>
                <a:pt x="0" y="45720"/>
              </a:moveTo>
              <a:lnTo>
                <a:pt x="337040" y="45720"/>
              </a:lnTo>
            </a:path>
          </a:pathLst>
        </a:custGeom>
        <a:noFill/>
        <a:ln w="9525" cap="flat" cmpd="sng" algn="ctr">
          <a:solidFill>
            <a:schemeClr val="accent6">
              <a:lumMod val="7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Arial Narrow" pitchFamily="34" charset="0"/>
          </a:endParaRPr>
        </a:p>
      </dsp:txBody>
      <dsp:txXfrm>
        <a:off x="2037768" y="1806249"/>
        <a:ext cx="18382" cy="3676"/>
      </dsp:txXfrm>
    </dsp:sp>
    <dsp:sp modelId="{95F9C9C8-CDC7-4B5E-B5FD-72B08F9724B6}">
      <dsp:nvSpPr>
        <dsp:cNvPr id="0" name=""/>
        <dsp:cNvSpPr/>
      </dsp:nvSpPr>
      <dsp:spPr>
        <a:xfrm>
          <a:off x="281802" y="1328556"/>
          <a:ext cx="1598437" cy="95906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latin typeface="Arial Narrow" pitchFamily="34" charset="0"/>
            </a:rPr>
            <a:t>Determinación de Objetivos</a:t>
          </a:r>
          <a:endParaRPr lang="es-MX" sz="1700" kern="1200" dirty="0">
            <a:latin typeface="Arial Narrow" pitchFamily="34" charset="0"/>
          </a:endParaRPr>
        </a:p>
      </dsp:txBody>
      <dsp:txXfrm>
        <a:off x="281802" y="1328556"/>
        <a:ext cx="1598437" cy="959062"/>
      </dsp:txXfrm>
    </dsp:sp>
    <dsp:sp modelId="{39BA1C58-9AA3-49F5-A5DC-5304882CA5C3}">
      <dsp:nvSpPr>
        <dsp:cNvPr id="0" name=""/>
        <dsp:cNvSpPr/>
      </dsp:nvSpPr>
      <dsp:spPr>
        <a:xfrm>
          <a:off x="1081021" y="2285819"/>
          <a:ext cx="1966077" cy="337040"/>
        </a:xfrm>
        <a:custGeom>
          <a:avLst/>
          <a:gdLst/>
          <a:ahLst/>
          <a:cxnLst/>
          <a:rect l="0" t="0" r="0" b="0"/>
          <a:pathLst>
            <a:path>
              <a:moveTo>
                <a:pt x="1966077" y="0"/>
              </a:moveTo>
              <a:lnTo>
                <a:pt x="1966077" y="185620"/>
              </a:lnTo>
              <a:lnTo>
                <a:pt x="0" y="185620"/>
              </a:lnTo>
              <a:lnTo>
                <a:pt x="0" y="337040"/>
              </a:lnTo>
            </a:path>
          </a:pathLst>
        </a:custGeom>
        <a:noFill/>
        <a:ln w="9525" cap="flat" cmpd="sng" algn="ctr">
          <a:solidFill>
            <a:schemeClr val="accent6">
              <a:lumMod val="7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Arial Narrow" pitchFamily="34" charset="0"/>
          </a:endParaRPr>
        </a:p>
      </dsp:txBody>
      <dsp:txXfrm>
        <a:off x="2014056" y="2452501"/>
        <a:ext cx="100007" cy="3676"/>
      </dsp:txXfrm>
    </dsp:sp>
    <dsp:sp modelId="{771D53A8-A17C-4797-AA9E-AF005E7A8883}">
      <dsp:nvSpPr>
        <dsp:cNvPr id="0" name=""/>
        <dsp:cNvSpPr/>
      </dsp:nvSpPr>
      <dsp:spPr>
        <a:xfrm>
          <a:off x="2247880" y="1328556"/>
          <a:ext cx="1598437" cy="95906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latin typeface="Arial Narrow" pitchFamily="34" charset="0"/>
            </a:rPr>
            <a:t>Construcción de </a:t>
          </a:r>
          <a:r>
            <a:rPr lang="es-MX" sz="1700" b="1" kern="1200" dirty="0" smtClean="0">
              <a:latin typeface="Arial Narrow" pitchFamily="34" charset="0"/>
            </a:rPr>
            <a:t>Indicadores de Desempeño</a:t>
          </a:r>
          <a:endParaRPr lang="es-MX" sz="1700" b="1" kern="1200" dirty="0">
            <a:latin typeface="Arial Narrow" pitchFamily="34" charset="0"/>
          </a:endParaRPr>
        </a:p>
      </dsp:txBody>
      <dsp:txXfrm>
        <a:off x="2247880" y="1328556"/>
        <a:ext cx="1598437" cy="959062"/>
      </dsp:txXfrm>
    </dsp:sp>
    <dsp:sp modelId="{A2353116-A69F-4641-AE9A-7081AE042011}">
      <dsp:nvSpPr>
        <dsp:cNvPr id="0" name=""/>
        <dsp:cNvSpPr/>
      </dsp:nvSpPr>
      <dsp:spPr>
        <a:xfrm>
          <a:off x="281802" y="2655259"/>
          <a:ext cx="1598437" cy="95906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latin typeface="Arial Narrow" pitchFamily="34" charset="0"/>
            </a:rPr>
            <a:t>Establecimiento de Metas</a:t>
          </a:r>
          <a:endParaRPr lang="es-MX" sz="1700" kern="1200" dirty="0">
            <a:latin typeface="Arial Narrow" pitchFamily="34" charset="0"/>
          </a:endParaRPr>
        </a:p>
      </dsp:txBody>
      <dsp:txXfrm>
        <a:off x="281802" y="2655259"/>
        <a:ext cx="1598437" cy="9590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FCB85-5394-4898-B506-896D306AA9D9}" type="datetimeFigureOut">
              <a:rPr lang="es-MX" smtClean="0"/>
              <a:t>11/06/2019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6DC3C-1E2B-43CD-B1E2-8F4DAA1F9AED}" type="slidenum">
              <a:rPr lang="es-MX" smtClean="0"/>
              <a:t>‹Nº›</a:t>
            </a:fld>
            <a:endParaRPr lang="es-MX"/>
          </a:p>
        </p:txBody>
      </p:sp>
    </p:spTree>
    <p:extLst>
      <p:ext uri="{BB962C8B-B14F-4D97-AF65-F5344CB8AC3E}">
        <p14:creationId xmlns:p14="http://schemas.microsoft.com/office/powerpoint/2010/main" val="380056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947AEAF5-12CD-483D-A87F-918F27FD05D1}" type="slidenum">
              <a:rPr lang="es-ES" smtClean="0">
                <a:cs typeface="Arial" charset="0"/>
              </a:rPr>
              <a:pPr/>
              <a:t>5</a:t>
            </a:fld>
            <a:endParaRPr lang="es-ES" smtClean="0">
              <a:cs typeface="Arial" charset="0"/>
            </a:endParaRPr>
          </a:p>
        </p:txBody>
      </p:sp>
      <p:sp>
        <p:nvSpPr>
          <p:cNvPr id="93186" name="Rectangle 1026"/>
          <p:cNvSpPr>
            <a:spLocks noGrp="1" noRot="1" noChangeAspect="1" noChangeArrowheads="1" noTextEdit="1"/>
          </p:cNvSpPr>
          <p:nvPr>
            <p:ph type="sldImg"/>
          </p:nvPr>
        </p:nvSpPr>
        <p:spPr>
          <a:ln/>
        </p:spPr>
      </p:sp>
      <p:sp>
        <p:nvSpPr>
          <p:cNvPr id="93187"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75319744-2932-499E-8A67-1106650ECC18}" type="slidenum">
              <a:rPr lang="es-ES" smtClean="0">
                <a:cs typeface="Arial" charset="0"/>
              </a:rPr>
              <a:pPr/>
              <a:t>14</a:t>
            </a:fld>
            <a:endParaRPr lang="es-ES" smtClean="0">
              <a:cs typeface="Arial" charset="0"/>
            </a:endParaRPr>
          </a:p>
        </p:txBody>
      </p:sp>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75319744-2932-499E-8A67-1106650ECC18}" type="slidenum">
              <a:rPr lang="es-ES" smtClean="0">
                <a:cs typeface="Arial" charset="0"/>
              </a:rPr>
              <a:pPr/>
              <a:t>15</a:t>
            </a:fld>
            <a:endParaRPr lang="es-ES" smtClean="0">
              <a:cs typeface="Arial" charset="0"/>
            </a:endParaRPr>
          </a:p>
        </p:txBody>
      </p:sp>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75319744-2932-499E-8A67-1106650ECC18}" type="slidenum">
              <a:rPr lang="es-ES" smtClean="0">
                <a:cs typeface="Arial" charset="0"/>
              </a:rPr>
              <a:pPr/>
              <a:t>16</a:t>
            </a:fld>
            <a:endParaRPr lang="es-ES" smtClean="0">
              <a:cs typeface="Arial" charset="0"/>
            </a:endParaRPr>
          </a:p>
        </p:txBody>
      </p:sp>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75319744-2932-499E-8A67-1106650ECC18}" type="slidenum">
              <a:rPr lang="es-ES" smtClean="0">
                <a:cs typeface="Arial" charset="0"/>
              </a:rPr>
              <a:pPr/>
              <a:t>17</a:t>
            </a:fld>
            <a:endParaRPr lang="es-ES" smtClean="0">
              <a:cs typeface="Arial" charset="0"/>
            </a:endParaRPr>
          </a:p>
        </p:txBody>
      </p:sp>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18</a:t>
            </a:fld>
            <a:endParaRPr lang="es-ES" smtClean="0">
              <a:cs typeface="Arial" charset="0"/>
            </a:endParaRPr>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20</a:t>
            </a:fld>
            <a:endParaRPr lang="es-ES" smtClean="0">
              <a:cs typeface="Arial" charset="0"/>
            </a:endParaRPr>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21</a:t>
            </a:fld>
            <a:endParaRPr lang="es-ES" smtClean="0">
              <a:cs typeface="Arial" charset="0"/>
            </a:endParaRPr>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22</a:t>
            </a:fld>
            <a:endParaRPr lang="es-ES" smtClean="0">
              <a:cs typeface="Arial" charset="0"/>
            </a:endParaRPr>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CA94F8DE-E5FC-4C4A-818B-248E8138EB4B}" type="slidenum">
              <a:rPr lang="es-ES" smtClean="0">
                <a:cs typeface="Arial" charset="0"/>
              </a:rPr>
              <a:pPr/>
              <a:t>23</a:t>
            </a:fld>
            <a:endParaRPr lang="es-ES" smtClean="0">
              <a:cs typeface="Arial" charset="0"/>
            </a:endParaRPr>
          </a:p>
        </p:txBody>
      </p:sp>
      <p:sp>
        <p:nvSpPr>
          <p:cNvPr id="117762" name="Rectangle 1026"/>
          <p:cNvSpPr>
            <a:spLocks noGrp="1" noRot="1" noChangeAspect="1" noChangeArrowheads="1" noTextEdit="1"/>
          </p:cNvSpPr>
          <p:nvPr>
            <p:ph type="sldImg"/>
          </p:nvPr>
        </p:nvSpPr>
        <p:spPr>
          <a:ln/>
        </p:spPr>
      </p:sp>
      <p:sp>
        <p:nvSpPr>
          <p:cNvPr id="117763"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868C74-141E-4B3D-A684-A5A2FCC92D60}" type="slidenum">
              <a:rPr lang="es-MX" smtClean="0"/>
              <a:t>27</a:t>
            </a:fld>
            <a:endParaRPr lang="es-MX"/>
          </a:p>
        </p:txBody>
      </p:sp>
    </p:spTree>
    <p:extLst>
      <p:ext uri="{BB962C8B-B14F-4D97-AF65-F5344CB8AC3E}">
        <p14:creationId xmlns:p14="http://schemas.microsoft.com/office/powerpoint/2010/main" val="314559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ACB540CC-F97C-4427-BF92-8473BC5D21F7}" type="slidenum">
              <a:rPr lang="es-ES" smtClean="0">
                <a:cs typeface="Arial" charset="0"/>
              </a:rPr>
              <a:pPr/>
              <a:t>6</a:t>
            </a:fld>
            <a:endParaRPr lang="es-ES" smtClean="0">
              <a:cs typeface="Arial" charset="0"/>
            </a:endParaRPr>
          </a:p>
        </p:txBody>
      </p:sp>
      <p:sp>
        <p:nvSpPr>
          <p:cNvPr id="97282" name="Rectangle 1026"/>
          <p:cNvSpPr>
            <a:spLocks noGrp="1" noRot="1" noChangeAspect="1" noChangeArrowheads="1" noTextEdit="1"/>
          </p:cNvSpPr>
          <p:nvPr>
            <p:ph type="sldImg"/>
          </p:nvPr>
        </p:nvSpPr>
        <p:spPr>
          <a:ln/>
        </p:spPr>
      </p:sp>
      <p:sp>
        <p:nvSpPr>
          <p:cNvPr id="97283"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868C74-141E-4B3D-A684-A5A2FCC92D60}" type="slidenum">
              <a:rPr lang="es-MX" smtClean="0"/>
              <a:t>28</a:t>
            </a:fld>
            <a:endParaRPr lang="es-MX"/>
          </a:p>
        </p:txBody>
      </p:sp>
    </p:spTree>
    <p:extLst>
      <p:ext uri="{BB962C8B-B14F-4D97-AF65-F5344CB8AC3E}">
        <p14:creationId xmlns:p14="http://schemas.microsoft.com/office/powerpoint/2010/main" val="3145594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868C74-141E-4B3D-A684-A5A2FCC92D60}" type="slidenum">
              <a:rPr lang="es-MX" smtClean="0"/>
              <a:t>29</a:t>
            </a:fld>
            <a:endParaRPr lang="es-MX"/>
          </a:p>
        </p:txBody>
      </p:sp>
    </p:spTree>
    <p:extLst>
      <p:ext uri="{BB962C8B-B14F-4D97-AF65-F5344CB8AC3E}">
        <p14:creationId xmlns:p14="http://schemas.microsoft.com/office/powerpoint/2010/main" val="3145594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868C74-141E-4B3D-A684-A5A2FCC92D60}" type="slidenum">
              <a:rPr lang="es-MX" smtClean="0"/>
              <a:t>30</a:t>
            </a:fld>
            <a:endParaRPr lang="es-MX"/>
          </a:p>
        </p:txBody>
      </p:sp>
    </p:spTree>
    <p:extLst>
      <p:ext uri="{BB962C8B-B14F-4D97-AF65-F5344CB8AC3E}">
        <p14:creationId xmlns:p14="http://schemas.microsoft.com/office/powerpoint/2010/main" val="3145594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868C74-141E-4B3D-A684-A5A2FCC92D60}" type="slidenum">
              <a:rPr lang="es-MX" smtClean="0"/>
              <a:t>31</a:t>
            </a:fld>
            <a:endParaRPr lang="es-MX"/>
          </a:p>
        </p:txBody>
      </p:sp>
    </p:spTree>
    <p:extLst>
      <p:ext uri="{BB962C8B-B14F-4D97-AF65-F5344CB8AC3E}">
        <p14:creationId xmlns:p14="http://schemas.microsoft.com/office/powerpoint/2010/main" val="3145594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868C74-141E-4B3D-A684-A5A2FCC92D60}" type="slidenum">
              <a:rPr lang="es-MX" smtClean="0"/>
              <a:t>32</a:t>
            </a:fld>
            <a:endParaRPr lang="es-MX"/>
          </a:p>
        </p:txBody>
      </p:sp>
    </p:spTree>
    <p:extLst>
      <p:ext uri="{BB962C8B-B14F-4D97-AF65-F5344CB8AC3E}">
        <p14:creationId xmlns:p14="http://schemas.microsoft.com/office/powerpoint/2010/main" val="3145594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868C74-141E-4B3D-A684-A5A2FCC92D60}" type="slidenum">
              <a:rPr lang="es-MX" smtClean="0"/>
              <a:t>33</a:t>
            </a:fld>
            <a:endParaRPr lang="es-MX"/>
          </a:p>
        </p:txBody>
      </p:sp>
    </p:spTree>
    <p:extLst>
      <p:ext uri="{BB962C8B-B14F-4D97-AF65-F5344CB8AC3E}">
        <p14:creationId xmlns:p14="http://schemas.microsoft.com/office/powerpoint/2010/main" val="3145594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35</a:t>
            </a:fld>
            <a:endParaRPr lang="es-ES" dirty="0"/>
          </a:p>
        </p:txBody>
      </p:sp>
    </p:spTree>
    <p:extLst>
      <p:ext uri="{BB962C8B-B14F-4D97-AF65-F5344CB8AC3E}">
        <p14:creationId xmlns:p14="http://schemas.microsoft.com/office/powerpoint/2010/main" val="2298072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36</a:t>
            </a:fld>
            <a:endParaRPr lang="es-ES" dirty="0"/>
          </a:p>
        </p:txBody>
      </p:sp>
    </p:spTree>
    <p:extLst>
      <p:ext uri="{BB962C8B-B14F-4D97-AF65-F5344CB8AC3E}">
        <p14:creationId xmlns:p14="http://schemas.microsoft.com/office/powerpoint/2010/main" val="2298072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42</a:t>
            </a:fld>
            <a:endParaRPr lang="es-ES" dirty="0"/>
          </a:p>
        </p:txBody>
      </p:sp>
    </p:spTree>
    <p:extLst>
      <p:ext uri="{BB962C8B-B14F-4D97-AF65-F5344CB8AC3E}">
        <p14:creationId xmlns:p14="http://schemas.microsoft.com/office/powerpoint/2010/main" val="2298072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43</a:t>
            </a:fld>
            <a:endParaRPr lang="es-ES" dirty="0"/>
          </a:p>
        </p:txBody>
      </p:sp>
    </p:spTree>
    <p:extLst>
      <p:ext uri="{BB962C8B-B14F-4D97-AF65-F5344CB8AC3E}">
        <p14:creationId xmlns:p14="http://schemas.microsoft.com/office/powerpoint/2010/main" val="229807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D9E86B5A-C227-4ABB-A2C6-D1A36D6FE01C}" type="slidenum">
              <a:rPr lang="es-ES" smtClean="0">
                <a:cs typeface="Arial" charset="0"/>
              </a:rPr>
              <a:pPr/>
              <a:t>7</a:t>
            </a:fld>
            <a:endParaRPr lang="es-ES" smtClean="0">
              <a:cs typeface="Arial" charset="0"/>
            </a:endParaRPr>
          </a:p>
        </p:txBody>
      </p:sp>
      <p:sp>
        <p:nvSpPr>
          <p:cNvPr id="95234" name="Rectangle 1026"/>
          <p:cNvSpPr>
            <a:spLocks noGrp="1" noRot="1" noChangeAspect="1" noChangeArrowheads="1" noTextEdit="1"/>
          </p:cNvSpPr>
          <p:nvPr>
            <p:ph type="sldImg"/>
          </p:nvPr>
        </p:nvSpPr>
        <p:spPr>
          <a:ln/>
        </p:spPr>
      </p:sp>
      <p:sp>
        <p:nvSpPr>
          <p:cNvPr id="95235"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44</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2253230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45</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879693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46</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067053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47</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067053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ED6DC3C-1E2B-43CD-B1E2-8F4DAA1F9AED}" type="slidenum">
              <a:rPr lang="es-MX" smtClean="0"/>
              <a:t>48</a:t>
            </a:fld>
            <a:endParaRPr lang="es-MX"/>
          </a:p>
        </p:txBody>
      </p:sp>
    </p:spTree>
    <p:extLst>
      <p:ext uri="{BB962C8B-B14F-4D97-AF65-F5344CB8AC3E}">
        <p14:creationId xmlns:p14="http://schemas.microsoft.com/office/powerpoint/2010/main" val="1540362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50</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067053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51</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dirty="0" smtClean="0"/>
          </a:p>
        </p:txBody>
      </p:sp>
    </p:spTree>
    <p:extLst>
      <p:ext uri="{BB962C8B-B14F-4D97-AF65-F5344CB8AC3E}">
        <p14:creationId xmlns:p14="http://schemas.microsoft.com/office/powerpoint/2010/main" val="286195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52</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dirty="0" smtClean="0"/>
          </a:p>
        </p:txBody>
      </p:sp>
    </p:spTree>
    <p:extLst>
      <p:ext uri="{BB962C8B-B14F-4D97-AF65-F5344CB8AC3E}">
        <p14:creationId xmlns:p14="http://schemas.microsoft.com/office/powerpoint/2010/main" val="95149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53</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73181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54</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84425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ACB3E154-A44B-4888-99B7-8EF128C58FD8}" type="slidenum">
              <a:rPr lang="es-ES" smtClean="0">
                <a:cs typeface="Arial" charset="0"/>
              </a:rPr>
              <a:pPr/>
              <a:t>8</a:t>
            </a:fld>
            <a:endParaRPr lang="es-ES" smtClean="0">
              <a:cs typeface="Arial" charset="0"/>
            </a:endParaRPr>
          </a:p>
        </p:txBody>
      </p:sp>
      <p:sp>
        <p:nvSpPr>
          <p:cNvPr id="99330" name="Rectangle 1026"/>
          <p:cNvSpPr>
            <a:spLocks noGrp="1" noRot="1" noChangeAspect="1" noChangeArrowheads="1" noTextEdit="1"/>
          </p:cNvSpPr>
          <p:nvPr>
            <p:ph type="sldImg"/>
          </p:nvPr>
        </p:nvSpPr>
        <p:spPr>
          <a:ln/>
        </p:spPr>
      </p:sp>
      <p:sp>
        <p:nvSpPr>
          <p:cNvPr id="99331"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55</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042527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56</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254054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57</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011560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58</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172522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59</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464375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60</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077476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61</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905776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316" y="8684914"/>
            <a:ext cx="2972114" cy="457515"/>
          </a:xfrm>
          <a:prstGeom prst="rect">
            <a:avLst/>
          </a:prstGeom>
          <a:noFill/>
          <a:ln w="9525">
            <a:noFill/>
            <a:miter lim="800000"/>
            <a:headEnd/>
            <a:tailEnd/>
          </a:ln>
        </p:spPr>
        <p:txBody>
          <a:bodyPr lIns="90501" tIns="45251" rIns="90501" bIns="45251" anchor="b"/>
          <a:lstStyle/>
          <a:p>
            <a:pPr algn="r"/>
            <a:fld id="{C4169C92-6698-4924-ACD3-9C323B15B6BD}" type="slidenum">
              <a:rPr lang="es-ES" sz="1200">
                <a:latin typeface="Arial" charset="0"/>
              </a:rPr>
              <a:pPr algn="r"/>
              <a:t>62</a:t>
            </a:fld>
            <a:endParaRPr lang="es-ES" sz="1200">
              <a:latin typeface="Arial" charset="0"/>
            </a:endParaRPr>
          </a:p>
        </p:txBody>
      </p:sp>
      <p:sp>
        <p:nvSpPr>
          <p:cNvPr id="120835" name="Rectangle 2"/>
          <p:cNvSpPr>
            <a:spLocks noGrp="1" noRot="1" noChangeAspect="1" noChangeArrowheads="1" noTextEdit="1"/>
          </p:cNvSpPr>
          <p:nvPr>
            <p:ph type="sldImg"/>
          </p:nvPr>
        </p:nvSpPr>
        <p:spPr>
          <a:xfrm>
            <a:off x="1143000" y="685800"/>
            <a:ext cx="4572000" cy="3429000"/>
          </a:xfrm>
          <a:ln/>
        </p:spPr>
      </p:sp>
      <p:sp>
        <p:nvSpPr>
          <p:cNvPr id="120836" name="Rectangle 3"/>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4383024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316" y="8684914"/>
            <a:ext cx="2972114" cy="457515"/>
          </a:xfrm>
          <a:prstGeom prst="rect">
            <a:avLst/>
          </a:prstGeom>
          <a:noFill/>
          <a:ln w="9525">
            <a:noFill/>
            <a:miter lim="800000"/>
            <a:headEnd/>
            <a:tailEnd/>
          </a:ln>
        </p:spPr>
        <p:txBody>
          <a:bodyPr lIns="90501" tIns="45251" rIns="90501" bIns="45251" anchor="b"/>
          <a:lstStyle/>
          <a:p>
            <a:pPr algn="r"/>
            <a:fld id="{C4169C92-6698-4924-ACD3-9C323B15B6BD}" type="slidenum">
              <a:rPr lang="es-ES" sz="1200">
                <a:latin typeface="Arial" charset="0"/>
              </a:rPr>
              <a:pPr algn="r"/>
              <a:t>63</a:t>
            </a:fld>
            <a:endParaRPr lang="es-ES" sz="1200">
              <a:latin typeface="Arial" charset="0"/>
            </a:endParaRPr>
          </a:p>
        </p:txBody>
      </p:sp>
      <p:sp>
        <p:nvSpPr>
          <p:cNvPr id="120835" name="Rectangle 2"/>
          <p:cNvSpPr>
            <a:spLocks noGrp="1" noRot="1" noChangeAspect="1" noChangeArrowheads="1" noTextEdit="1"/>
          </p:cNvSpPr>
          <p:nvPr>
            <p:ph type="sldImg"/>
          </p:nvPr>
        </p:nvSpPr>
        <p:spPr>
          <a:xfrm>
            <a:off x="1143000" y="685800"/>
            <a:ext cx="4572000" cy="3429000"/>
          </a:xfrm>
          <a:ln/>
        </p:spPr>
      </p:sp>
      <p:sp>
        <p:nvSpPr>
          <p:cNvPr id="120836" name="Rectangle 3"/>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383741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316" y="8684914"/>
            <a:ext cx="2972114" cy="457515"/>
          </a:xfrm>
          <a:prstGeom prst="rect">
            <a:avLst/>
          </a:prstGeom>
          <a:noFill/>
          <a:ln w="9525">
            <a:noFill/>
            <a:miter lim="800000"/>
            <a:headEnd/>
            <a:tailEnd/>
          </a:ln>
        </p:spPr>
        <p:txBody>
          <a:bodyPr lIns="90501" tIns="45251" rIns="90501" bIns="45251" anchor="b"/>
          <a:lstStyle/>
          <a:p>
            <a:pPr algn="r"/>
            <a:fld id="{C4169C92-6698-4924-ACD3-9C323B15B6BD}" type="slidenum">
              <a:rPr lang="es-ES" sz="1200">
                <a:latin typeface="Arial" charset="0"/>
              </a:rPr>
              <a:pPr algn="r"/>
              <a:t>64</a:t>
            </a:fld>
            <a:endParaRPr lang="es-ES" sz="1200">
              <a:latin typeface="Arial" charset="0"/>
            </a:endParaRPr>
          </a:p>
        </p:txBody>
      </p:sp>
      <p:sp>
        <p:nvSpPr>
          <p:cNvPr id="120835" name="Rectangle 2"/>
          <p:cNvSpPr>
            <a:spLocks noGrp="1" noRot="1" noChangeAspect="1" noChangeArrowheads="1" noTextEdit="1"/>
          </p:cNvSpPr>
          <p:nvPr>
            <p:ph type="sldImg"/>
          </p:nvPr>
        </p:nvSpPr>
        <p:spPr>
          <a:xfrm>
            <a:off x="1143000" y="685800"/>
            <a:ext cx="4572000" cy="3429000"/>
          </a:xfrm>
          <a:ln/>
        </p:spPr>
      </p:sp>
      <p:sp>
        <p:nvSpPr>
          <p:cNvPr id="120836" name="Rectangle 3"/>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78460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E6DCFCC0-32E2-4B8B-BA8D-D14231D14ED5}" type="slidenum">
              <a:rPr lang="es-ES" smtClean="0">
                <a:cs typeface="Arial" charset="0"/>
              </a:rPr>
              <a:pPr/>
              <a:t>9</a:t>
            </a:fld>
            <a:endParaRPr lang="es-ES" smtClean="0">
              <a:cs typeface="Arial" charset="0"/>
            </a:endParaRPr>
          </a:p>
        </p:txBody>
      </p:sp>
      <p:sp>
        <p:nvSpPr>
          <p:cNvPr id="101378" name="Rectangle 1026"/>
          <p:cNvSpPr>
            <a:spLocks noGrp="1" noRot="1" noChangeAspect="1" noChangeArrowheads="1" noTextEdit="1"/>
          </p:cNvSpPr>
          <p:nvPr>
            <p:ph type="sldImg"/>
          </p:nvPr>
        </p:nvSpPr>
        <p:spPr>
          <a:ln/>
        </p:spPr>
      </p:sp>
      <p:sp>
        <p:nvSpPr>
          <p:cNvPr id="101379"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316" y="8684914"/>
            <a:ext cx="2972114" cy="457515"/>
          </a:xfrm>
          <a:prstGeom prst="rect">
            <a:avLst/>
          </a:prstGeom>
          <a:noFill/>
          <a:ln w="9525">
            <a:noFill/>
            <a:miter lim="800000"/>
            <a:headEnd/>
            <a:tailEnd/>
          </a:ln>
        </p:spPr>
        <p:txBody>
          <a:bodyPr lIns="90501" tIns="45251" rIns="90501" bIns="45251" anchor="b"/>
          <a:lstStyle/>
          <a:p>
            <a:pPr algn="r"/>
            <a:fld id="{C4169C92-6698-4924-ACD3-9C323B15B6BD}" type="slidenum">
              <a:rPr lang="es-ES" sz="1200">
                <a:latin typeface="Arial" charset="0"/>
              </a:rPr>
              <a:pPr algn="r"/>
              <a:t>65</a:t>
            </a:fld>
            <a:endParaRPr lang="es-ES" sz="1200">
              <a:latin typeface="Arial" charset="0"/>
            </a:endParaRPr>
          </a:p>
        </p:txBody>
      </p:sp>
      <p:sp>
        <p:nvSpPr>
          <p:cNvPr id="120835" name="Rectangle 2"/>
          <p:cNvSpPr>
            <a:spLocks noGrp="1" noRot="1" noChangeAspect="1" noChangeArrowheads="1" noTextEdit="1"/>
          </p:cNvSpPr>
          <p:nvPr>
            <p:ph type="sldImg"/>
          </p:nvPr>
        </p:nvSpPr>
        <p:spPr>
          <a:xfrm>
            <a:off x="1143000" y="685800"/>
            <a:ext cx="4572000" cy="3429000"/>
          </a:xfrm>
          <a:ln/>
        </p:spPr>
      </p:sp>
      <p:sp>
        <p:nvSpPr>
          <p:cNvPr id="120836" name="Rectangle 3"/>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2861612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316" y="8684914"/>
            <a:ext cx="2972114" cy="457515"/>
          </a:xfrm>
          <a:prstGeom prst="rect">
            <a:avLst/>
          </a:prstGeom>
          <a:noFill/>
          <a:ln w="9525">
            <a:noFill/>
            <a:miter lim="800000"/>
            <a:headEnd/>
            <a:tailEnd/>
          </a:ln>
        </p:spPr>
        <p:txBody>
          <a:bodyPr lIns="90501" tIns="45251" rIns="90501" bIns="45251" anchor="b"/>
          <a:lstStyle/>
          <a:p>
            <a:pPr algn="r"/>
            <a:fld id="{C4169C92-6698-4924-ACD3-9C323B15B6BD}" type="slidenum">
              <a:rPr lang="es-ES" sz="1200">
                <a:latin typeface="Arial" charset="0"/>
              </a:rPr>
              <a:pPr algn="r"/>
              <a:t>66</a:t>
            </a:fld>
            <a:endParaRPr lang="es-ES" sz="1200">
              <a:latin typeface="Arial" charset="0"/>
            </a:endParaRPr>
          </a:p>
        </p:txBody>
      </p:sp>
      <p:sp>
        <p:nvSpPr>
          <p:cNvPr id="120835" name="Rectangle 2"/>
          <p:cNvSpPr>
            <a:spLocks noGrp="1" noRot="1" noChangeAspect="1" noChangeArrowheads="1" noTextEdit="1"/>
          </p:cNvSpPr>
          <p:nvPr>
            <p:ph type="sldImg"/>
          </p:nvPr>
        </p:nvSpPr>
        <p:spPr>
          <a:xfrm>
            <a:off x="1143000" y="685800"/>
            <a:ext cx="4572000" cy="3429000"/>
          </a:xfrm>
          <a:ln/>
        </p:spPr>
      </p:sp>
      <p:sp>
        <p:nvSpPr>
          <p:cNvPr id="120836" name="Rectangle 3"/>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573292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67</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4079100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69</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2954409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70</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757433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71</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282053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72</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14178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73</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3082469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74</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20440085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75</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77495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75319744-2932-499E-8A67-1106650ECC18}" type="slidenum">
              <a:rPr lang="es-ES" smtClean="0">
                <a:cs typeface="Arial" charset="0"/>
              </a:rPr>
              <a:pPr/>
              <a:t>10</a:t>
            </a:fld>
            <a:endParaRPr lang="es-ES" smtClean="0">
              <a:cs typeface="Arial" charset="0"/>
            </a:endParaRPr>
          </a:p>
        </p:txBody>
      </p:sp>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76</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647387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77</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2765056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78</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9171594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79</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2006354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81</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3905989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82</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13905989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E21269-77D2-432A-9141-D813B1E4447C}" type="slidenum">
              <a:rPr lang="es-ES" smtClean="0">
                <a:cs typeface="Arial" charset="0"/>
              </a:rPr>
              <a:pPr/>
              <a:t>83</a:t>
            </a:fld>
            <a:endParaRPr lang="es-ES" smtClean="0">
              <a:cs typeface="Arial" charset="0"/>
            </a:endParaRPr>
          </a:p>
        </p:txBody>
      </p:sp>
      <p:sp>
        <p:nvSpPr>
          <p:cNvPr id="69635" name="Rectangle 1026"/>
          <p:cNvSpPr>
            <a:spLocks noGrp="1" noRot="1" noChangeAspect="1" noChangeArrowheads="1" noTextEdit="1"/>
          </p:cNvSpPr>
          <p:nvPr>
            <p:ph type="sldImg"/>
          </p:nvPr>
        </p:nvSpPr>
        <p:spPr>
          <a:xfrm>
            <a:off x="1143000" y="685800"/>
            <a:ext cx="4572000" cy="3429000"/>
          </a:xfrm>
          <a:ln/>
        </p:spPr>
      </p:sp>
      <p:sp>
        <p:nvSpPr>
          <p:cNvPr id="69636" name="Rectangle 1027"/>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25749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E9B74DC2-2E4B-4B55-B3C9-0919B1123C37}" type="slidenum">
              <a:rPr lang="es-ES" smtClean="0">
                <a:cs typeface="Arial" charset="0"/>
              </a:rPr>
              <a:pPr/>
              <a:t>11</a:t>
            </a:fld>
            <a:endParaRPr lang="es-ES" smtClean="0">
              <a:cs typeface="Arial" charset="0"/>
            </a:endParaRPr>
          </a:p>
        </p:txBody>
      </p:sp>
      <p:sp>
        <p:nvSpPr>
          <p:cNvPr id="107522" name="Rectangle 1026"/>
          <p:cNvSpPr>
            <a:spLocks noGrp="1" noRot="1" noChangeAspect="1" noChangeArrowheads="1" noTextEdit="1"/>
          </p:cNvSpPr>
          <p:nvPr>
            <p:ph type="sldImg"/>
          </p:nvPr>
        </p:nvSpPr>
        <p:spPr>
          <a:ln/>
        </p:spPr>
      </p:sp>
      <p:sp>
        <p:nvSpPr>
          <p:cNvPr id="107523"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EC39E00-A412-4016-BB57-848A93DEE7A9}" type="slidenum">
              <a:rPr lang="es-ES" smtClean="0">
                <a:cs typeface="Arial" charset="0"/>
              </a:rPr>
              <a:pPr/>
              <a:t>12</a:t>
            </a:fld>
            <a:endParaRPr lang="es-ES" smtClean="0">
              <a:cs typeface="Arial" charset="0"/>
            </a:endParaRPr>
          </a:p>
        </p:txBody>
      </p:sp>
      <p:sp>
        <p:nvSpPr>
          <p:cNvPr id="109570" name="Rectangle 1026"/>
          <p:cNvSpPr>
            <a:spLocks noGrp="1" noRot="1" noChangeAspect="1" noChangeArrowheads="1" noTextEdit="1"/>
          </p:cNvSpPr>
          <p:nvPr>
            <p:ph type="sldImg"/>
          </p:nvPr>
        </p:nvSpPr>
        <p:spPr>
          <a:ln/>
        </p:spPr>
      </p:sp>
      <p:sp>
        <p:nvSpPr>
          <p:cNvPr id="109571"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AFE9BF35-CBEF-45A9-84A8-D334C1D31774}" type="slidenum">
              <a:rPr lang="es-ES" smtClean="0">
                <a:cs typeface="Arial" charset="0"/>
              </a:rPr>
              <a:pPr/>
              <a:t>13</a:t>
            </a:fld>
            <a:endParaRPr lang="es-ES" smtClean="0">
              <a:cs typeface="Arial" charset="0"/>
            </a:endParaRPr>
          </a:p>
        </p:txBody>
      </p:sp>
      <p:sp>
        <p:nvSpPr>
          <p:cNvPr id="111618" name="Rectangle 1026"/>
          <p:cNvSpPr>
            <a:spLocks noGrp="1" noRot="1" noChangeAspect="1" noChangeArrowheads="1" noTextEdit="1"/>
          </p:cNvSpPr>
          <p:nvPr>
            <p:ph type="sldImg"/>
          </p:nvPr>
        </p:nvSpPr>
        <p:spPr>
          <a:ln/>
        </p:spPr>
      </p:sp>
      <p:sp>
        <p:nvSpPr>
          <p:cNvPr id="111619" name="Rectangle 1027"/>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7EE7C9E-77EA-834A-848A-977695C11514}" type="datetimeFigureOut">
              <a:rPr lang="es-ES" smtClean="0"/>
              <a:t>11/06/2019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28746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EE7C9E-77EA-834A-848A-977695C11514}" type="datetimeFigureOut">
              <a:rPr lang="es-ES" smtClean="0"/>
              <a:t>11/06/2019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90550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EE7C9E-77EA-834A-848A-977695C11514}" type="datetimeFigureOut">
              <a:rPr lang="es-ES" smtClean="0"/>
              <a:t>11/06/2019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2259017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24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829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8290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8290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8290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8290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8290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829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EE7C9E-77EA-834A-848A-977695C11514}" type="datetimeFigureOut">
              <a:rPr lang="es-ES" smtClean="0"/>
              <a:t>11/06/2019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13971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8290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2132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7EE7C9E-77EA-834A-848A-977695C11514}" type="datetimeFigureOut">
              <a:rPr lang="es-ES" smtClean="0"/>
              <a:t>11/06/2019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343823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7EE7C9E-77EA-834A-848A-977695C11514}" type="datetimeFigureOut">
              <a:rPr lang="es-ES" smtClean="0"/>
              <a:t>11/06/2019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194706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7EE7C9E-77EA-834A-848A-977695C11514}" type="datetimeFigureOut">
              <a:rPr lang="es-ES" smtClean="0"/>
              <a:t>11/06/2019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38461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7EE7C9E-77EA-834A-848A-977695C11514}" type="datetimeFigureOut">
              <a:rPr lang="es-ES" smtClean="0"/>
              <a:t>11/06/2019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384147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EE7C9E-77EA-834A-848A-977695C11514}" type="datetimeFigureOut">
              <a:rPr lang="es-ES" smtClean="0"/>
              <a:t>11/06/2019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164002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7EE7C9E-77EA-834A-848A-977695C11514}" type="datetimeFigureOut">
              <a:rPr lang="es-ES" smtClean="0"/>
              <a:t>11/06/2019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70048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7EE7C9E-77EA-834A-848A-977695C11514}" type="datetimeFigureOut">
              <a:rPr lang="es-ES" smtClean="0"/>
              <a:t>11/06/2019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0E0BA3-440D-0C49-9DE3-0F87A4ACDFB8}" type="slidenum">
              <a:rPr lang="es-ES" smtClean="0"/>
              <a:t>‹Nº›</a:t>
            </a:fld>
            <a:endParaRPr lang="es-ES"/>
          </a:p>
        </p:txBody>
      </p:sp>
    </p:spTree>
    <p:extLst>
      <p:ext uri="{BB962C8B-B14F-4D97-AF65-F5344CB8AC3E}">
        <p14:creationId xmlns:p14="http://schemas.microsoft.com/office/powerpoint/2010/main" val="394223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E7C9E-77EA-834A-848A-977695C11514}" type="datetimeFigureOut">
              <a:rPr lang="es-ES" smtClean="0"/>
              <a:t>11/06/2019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E0BA3-440D-0C49-9DE3-0F87A4ACDFB8}" type="slidenum">
              <a:rPr lang="es-ES" smtClean="0"/>
              <a:t>‹Nº›</a:t>
            </a:fld>
            <a:endParaRPr lang="es-ES"/>
          </a:p>
        </p:txBody>
      </p:sp>
    </p:spTree>
    <p:extLst>
      <p:ext uri="{BB962C8B-B14F-4D97-AF65-F5344CB8AC3E}">
        <p14:creationId xmlns:p14="http://schemas.microsoft.com/office/powerpoint/2010/main" val="2110872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679965" y="3107674"/>
            <a:ext cx="7223958" cy="1077218"/>
          </a:xfrm>
          <a:prstGeom prst="rect">
            <a:avLst/>
          </a:prstGeom>
          <a:noFill/>
        </p:spPr>
        <p:txBody>
          <a:bodyPr wrap="square">
            <a:spAutoFit/>
          </a:bodyPr>
          <a:lstStyle/>
          <a:p>
            <a:pPr algn="ctr" defTabSz="457200">
              <a:spcBef>
                <a:spcPct val="0"/>
              </a:spcBef>
              <a:defRPr/>
            </a:pPr>
            <a:r>
              <a:rPr lang="es-MX" sz="3200" b="1" dirty="0" smtClean="0">
                <a:solidFill>
                  <a:schemeClr val="tx1">
                    <a:lumMod val="85000"/>
                    <a:lumOff val="15000"/>
                  </a:schemeClr>
                </a:solidFill>
                <a:latin typeface="Arial Narrow" pitchFamily="34" charset="0"/>
                <a:ea typeface="Verdana" pitchFamily="34" charset="0"/>
                <a:cs typeface="Verdana" pitchFamily="34" charset="0"/>
              </a:rPr>
              <a:t>Ciclo Presupuestario – Construcción de Indicadores</a:t>
            </a:r>
            <a:endParaRPr lang="es-ES" sz="3200" b="1" dirty="0" smtClean="0">
              <a:solidFill>
                <a:schemeClr val="tx1">
                  <a:lumMod val="85000"/>
                  <a:lumOff val="15000"/>
                </a:schemeClr>
              </a:solidFill>
              <a:latin typeface="Arial Narrow" pitchFamily="34" charset="0"/>
              <a:ea typeface="Verdana" pitchFamily="34" charset="0"/>
              <a:cs typeface="Verdana" pitchFamily="34" charset="0"/>
            </a:endParaRPr>
          </a:p>
        </p:txBody>
      </p:sp>
      <p:sp>
        <p:nvSpPr>
          <p:cNvPr id="5" name="Rectangle 2"/>
          <p:cNvSpPr txBox="1">
            <a:spLocks/>
          </p:cNvSpPr>
          <p:nvPr/>
        </p:nvSpPr>
        <p:spPr bwMode="auto">
          <a:xfrm>
            <a:off x="1897246" y="408563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eaLnBrk="0" latinLnBrk="0" hangingPunct="0">
              <a:lnSpc>
                <a:spcPct val="100000"/>
              </a:lnSpc>
              <a:buClrTx/>
              <a:buSzTx/>
              <a:buFontTx/>
              <a:buNone/>
              <a:tabLst/>
              <a:defRPr/>
            </a:pPr>
            <a:r>
              <a:rPr lang="es-PE" sz="3200" b="1" dirty="0" smtClean="0">
                <a:solidFill>
                  <a:srgbClr val="C00000"/>
                </a:solidFill>
                <a:latin typeface="Arial Narrow" pitchFamily="34" charset="0"/>
                <a:ea typeface="Verdana" pitchFamily="34" charset="0"/>
                <a:cs typeface="Verdana" pitchFamily="34" charset="0"/>
              </a:rPr>
              <a:t>Curso</a:t>
            </a:r>
            <a:endParaRPr lang="es-ES" sz="2800" b="1" dirty="0" smtClean="0">
              <a:solidFill>
                <a:srgbClr val="C00000"/>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90410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35"/>
          <p:cNvSpPr txBox="1">
            <a:spLocks noChangeArrowheads="1"/>
          </p:cNvSpPr>
          <p:nvPr/>
        </p:nvSpPr>
        <p:spPr bwMode="auto">
          <a:xfrm>
            <a:off x="713954" y="1525882"/>
            <a:ext cx="5312773" cy="830997"/>
          </a:xfrm>
          <a:prstGeom prst="rect">
            <a:avLst/>
          </a:prstGeom>
          <a:noFill/>
          <a:ln w="9525">
            <a:noFill/>
            <a:miter lim="800000"/>
            <a:headEnd/>
            <a:tailEnd/>
          </a:ln>
          <a:effectLst/>
        </p:spPr>
        <p:txBody>
          <a:bodyPr wrap="square">
            <a:spAutoFit/>
          </a:bodyPr>
          <a:lstStyle/>
          <a:p>
            <a:pPr algn="ctr">
              <a:defRPr/>
            </a:pPr>
            <a:r>
              <a:rPr lang="es-ES_tradnl" sz="2400" b="1" dirty="0">
                <a:latin typeface="Arial Narrow" pitchFamily="34" charset="0"/>
              </a:rPr>
              <a:t>El Sistema </a:t>
            </a:r>
            <a:r>
              <a:rPr lang="es-ES_tradnl" sz="2400" b="1" dirty="0" smtClean="0">
                <a:latin typeface="Arial Narrow" pitchFamily="34" charset="0"/>
              </a:rPr>
              <a:t>Estatal de  Planeación Democrática para el Bienestar </a:t>
            </a:r>
            <a:endParaRPr lang="es-MX" sz="2400" b="1" dirty="0">
              <a:latin typeface="Arial Narrow" pitchFamily="34" charset="0"/>
            </a:endParaRPr>
          </a:p>
        </p:txBody>
      </p:sp>
      <p:sp>
        <p:nvSpPr>
          <p:cNvPr id="12" name="Text Box 1036"/>
          <p:cNvSpPr txBox="1">
            <a:spLocks noChangeArrowheads="1"/>
          </p:cNvSpPr>
          <p:nvPr/>
        </p:nvSpPr>
        <p:spPr bwMode="auto">
          <a:xfrm>
            <a:off x="509650" y="2402215"/>
            <a:ext cx="4000528" cy="3416320"/>
          </a:xfrm>
          <a:prstGeom prst="rect">
            <a:avLst/>
          </a:prstGeom>
          <a:noFill/>
          <a:ln w="9525">
            <a:noFill/>
            <a:miter lim="800000"/>
            <a:headEnd/>
            <a:tailEnd/>
          </a:ln>
        </p:spPr>
        <p:txBody>
          <a:bodyPr wrap="square">
            <a:spAutoFit/>
          </a:bodyPr>
          <a:lstStyle/>
          <a:p>
            <a:pPr algn="just">
              <a:spcBef>
                <a:spcPct val="50000"/>
              </a:spcBef>
            </a:pPr>
            <a:r>
              <a:rPr lang="es-ES_tradnl" dirty="0" smtClean="0">
                <a:latin typeface="Arial Narrow" pitchFamily="34" charset="0"/>
              </a:rPr>
              <a:t>Es el conjunto de normas, órganos, y entes públicos que articulan procesos de carácter social, político, económico y técnico, mediante mecanismos de concertación y coordinación con los sectores público y privado para llevar a cabo las acciones de planeación en los niveles estatal, regional, municipal, sectorial e institucional y del cual se derivarán el PVD, así como los programas y proyectos necesarios para lograr el bienestar social integral y promover el desarrollo sostenible del Estado de Veracruz.</a:t>
            </a:r>
            <a:endParaRPr lang="es-MX" dirty="0">
              <a:latin typeface="Arial Narrow" pitchFamily="34" charset="0"/>
            </a:endParaRPr>
          </a:p>
        </p:txBody>
      </p:sp>
      <p:sp>
        <p:nvSpPr>
          <p:cNvPr id="16" name="15 Rectángulo"/>
          <p:cNvSpPr/>
          <p:nvPr/>
        </p:nvSpPr>
        <p:spPr>
          <a:xfrm>
            <a:off x="4661228" y="531874"/>
            <a:ext cx="3212739" cy="584775"/>
          </a:xfrm>
          <a:prstGeom prst="rect">
            <a:avLst/>
          </a:prstGeom>
          <a:noFill/>
        </p:spPr>
        <p:txBody>
          <a:bodyPr wrap="none">
            <a:spAutoFit/>
          </a:bodyPr>
          <a:lstStyle/>
          <a:p>
            <a:pPr algn="ctr">
              <a:defRPr/>
            </a:pPr>
            <a:r>
              <a:rPr lang="es-ES" sz="3200" b="1" dirty="0" smtClean="0">
                <a:solidFill>
                  <a:schemeClr val="accent6">
                    <a:lumMod val="50000"/>
                  </a:schemeClr>
                </a:solidFill>
                <a:latin typeface="Arial Narrow" pitchFamily="34" charset="0"/>
              </a:rPr>
              <a:t>Ley de Planeación</a:t>
            </a:r>
            <a:endParaRPr lang="es-ES" sz="3200" b="1" dirty="0">
              <a:solidFill>
                <a:schemeClr val="accent6">
                  <a:lumMod val="50000"/>
                </a:schemeClr>
              </a:solidFill>
              <a:latin typeface="Arial Narrow" pitchFamily="34" charset="0"/>
            </a:endParaRPr>
          </a:p>
        </p:txBody>
      </p:sp>
      <p:graphicFrame>
        <p:nvGraphicFramePr>
          <p:cNvPr id="17" name="16 Diagrama"/>
          <p:cNvGraphicFramePr/>
          <p:nvPr>
            <p:extLst>
              <p:ext uri="{D42A27DB-BD31-4B8C-83A1-F6EECF244321}">
                <p14:modId xmlns:p14="http://schemas.microsoft.com/office/powerpoint/2010/main" val="481608160"/>
              </p:ext>
            </p:extLst>
          </p:nvPr>
        </p:nvGraphicFramePr>
        <p:xfrm>
          <a:off x="4661228" y="1871733"/>
          <a:ext cx="4482772" cy="4169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1369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2920578424"/>
              </p:ext>
            </p:extLst>
          </p:nvPr>
        </p:nvGraphicFramePr>
        <p:xfrm>
          <a:off x="928662" y="1928802"/>
          <a:ext cx="7715304" cy="57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501" name="14 CuadroTexto"/>
          <p:cNvSpPr txBox="1">
            <a:spLocks noChangeArrowheads="1"/>
          </p:cNvSpPr>
          <p:nvPr/>
        </p:nvSpPr>
        <p:spPr bwMode="auto">
          <a:xfrm>
            <a:off x="785813" y="2786063"/>
            <a:ext cx="2286000" cy="1816100"/>
          </a:xfrm>
          <a:prstGeom prst="rect">
            <a:avLst/>
          </a:prstGeom>
          <a:noFill/>
          <a:ln w="9525">
            <a:noFill/>
            <a:miter lim="800000"/>
            <a:headEnd/>
            <a:tailEnd/>
          </a:ln>
        </p:spPr>
        <p:txBody>
          <a:bodyPr>
            <a:spAutoFit/>
          </a:bodyPr>
          <a:lstStyle/>
          <a:p>
            <a:pPr algn="just"/>
            <a:r>
              <a:rPr lang="es-MX" sz="1600" dirty="0">
                <a:latin typeface="Arial Narrow" pitchFamily="34" charset="0"/>
              </a:rPr>
              <a:t>Deberá elaborarse, aprobarse y publicarse dentro de un plazo de </a:t>
            </a:r>
            <a:r>
              <a:rPr lang="es-MX" sz="1600" b="1" dirty="0">
                <a:latin typeface="Arial Narrow" pitchFamily="34" charset="0"/>
              </a:rPr>
              <a:t>seis meses </a:t>
            </a:r>
            <a:r>
              <a:rPr lang="es-MX" sz="1600" dirty="0">
                <a:latin typeface="Arial Narrow" pitchFamily="34" charset="0"/>
              </a:rPr>
              <a:t>contados a partir de la fecha en que toma posesión el Presidente de la República. </a:t>
            </a:r>
          </a:p>
        </p:txBody>
      </p:sp>
      <p:sp>
        <p:nvSpPr>
          <p:cNvPr id="106502" name="17 CuadroTexto"/>
          <p:cNvSpPr txBox="1">
            <a:spLocks noChangeArrowheads="1"/>
          </p:cNvSpPr>
          <p:nvPr/>
        </p:nvSpPr>
        <p:spPr bwMode="auto">
          <a:xfrm>
            <a:off x="3619500" y="2786063"/>
            <a:ext cx="2286000" cy="1816100"/>
          </a:xfrm>
          <a:prstGeom prst="rect">
            <a:avLst/>
          </a:prstGeom>
          <a:noFill/>
          <a:ln w="9525">
            <a:noFill/>
            <a:miter lim="800000"/>
            <a:headEnd/>
            <a:tailEnd/>
          </a:ln>
        </p:spPr>
        <p:txBody>
          <a:bodyPr>
            <a:spAutoFit/>
          </a:bodyPr>
          <a:lstStyle/>
          <a:p>
            <a:pPr algn="just"/>
            <a:r>
              <a:rPr lang="es-MX" sz="1600" dirty="0">
                <a:latin typeface="Arial Narrow" pitchFamily="34" charset="0"/>
              </a:rPr>
              <a:t>Deberá elaborarse, aprobarse y publicarse dentro de un plazo de </a:t>
            </a:r>
            <a:r>
              <a:rPr lang="es-MX" sz="1600" b="1" u="sng" dirty="0" smtClean="0">
                <a:latin typeface="Arial Narrow" pitchFamily="34" charset="0"/>
              </a:rPr>
              <a:t>seis</a:t>
            </a:r>
            <a:r>
              <a:rPr lang="es-MX" sz="1600" b="1" dirty="0" smtClean="0">
                <a:latin typeface="Arial Narrow" pitchFamily="34" charset="0"/>
              </a:rPr>
              <a:t> </a:t>
            </a:r>
            <a:r>
              <a:rPr lang="es-MX" sz="1600" b="1" dirty="0">
                <a:latin typeface="Arial Narrow" pitchFamily="34" charset="0"/>
              </a:rPr>
              <a:t>meses</a:t>
            </a:r>
            <a:r>
              <a:rPr lang="es-MX" sz="1600" dirty="0">
                <a:latin typeface="Arial Narrow" pitchFamily="34" charset="0"/>
              </a:rPr>
              <a:t> contados a partir de la fecha en que toma posesión el Gobernador del Estado. </a:t>
            </a:r>
          </a:p>
        </p:txBody>
      </p:sp>
      <p:sp>
        <p:nvSpPr>
          <p:cNvPr id="106503" name="18 CuadroTexto"/>
          <p:cNvSpPr txBox="1">
            <a:spLocks noChangeArrowheads="1"/>
          </p:cNvSpPr>
          <p:nvPr/>
        </p:nvSpPr>
        <p:spPr bwMode="auto">
          <a:xfrm>
            <a:off x="6429375" y="2786063"/>
            <a:ext cx="2286000" cy="1816100"/>
          </a:xfrm>
          <a:prstGeom prst="rect">
            <a:avLst/>
          </a:prstGeom>
          <a:noFill/>
          <a:ln w="9525">
            <a:noFill/>
            <a:miter lim="800000"/>
            <a:headEnd/>
            <a:tailEnd/>
          </a:ln>
        </p:spPr>
        <p:txBody>
          <a:bodyPr>
            <a:spAutoFit/>
          </a:bodyPr>
          <a:lstStyle/>
          <a:p>
            <a:pPr algn="just"/>
            <a:r>
              <a:rPr lang="es-MX" sz="1600">
                <a:latin typeface="Arial Narrow" pitchFamily="34" charset="0"/>
              </a:rPr>
              <a:t>Deberá elaborarse, aprobarse y publicarse dentro de un plazo de </a:t>
            </a:r>
            <a:r>
              <a:rPr lang="es-MX" sz="1600" b="1">
                <a:latin typeface="Arial Narrow" pitchFamily="34" charset="0"/>
              </a:rPr>
              <a:t>cuatro</a:t>
            </a:r>
            <a:r>
              <a:rPr lang="es-MX" sz="1600">
                <a:latin typeface="Arial Narrow" pitchFamily="34" charset="0"/>
              </a:rPr>
              <a:t> </a:t>
            </a:r>
            <a:r>
              <a:rPr lang="es-MX" sz="1600" b="1">
                <a:latin typeface="Arial Narrow" pitchFamily="34" charset="0"/>
              </a:rPr>
              <a:t>meses</a:t>
            </a:r>
            <a:r>
              <a:rPr lang="es-MX" sz="1600">
                <a:latin typeface="Arial Narrow" pitchFamily="34" charset="0"/>
              </a:rPr>
              <a:t> contados a partir de la fecha en que toma posesión el Ayuntamiento respectivo.</a:t>
            </a:r>
          </a:p>
        </p:txBody>
      </p:sp>
      <p:sp>
        <p:nvSpPr>
          <p:cNvPr id="20" name="19 CuadroTexto"/>
          <p:cNvSpPr txBox="1"/>
          <p:nvPr/>
        </p:nvSpPr>
        <p:spPr>
          <a:xfrm>
            <a:off x="928688" y="5072063"/>
            <a:ext cx="7715250" cy="646331"/>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dirty="0">
                <a:latin typeface="Arial Narrow" pitchFamily="34" charset="0"/>
              </a:rPr>
              <a:t>En estos instrumentos se establecerán </a:t>
            </a:r>
            <a:r>
              <a:rPr lang="es-MX" dirty="0" smtClean="0">
                <a:latin typeface="Arial Narrow" pitchFamily="34" charset="0"/>
              </a:rPr>
              <a:t>diagnósticos, objetivos, estrategias, indicadores y prioridades del desarrollo. </a:t>
            </a:r>
            <a:endParaRPr lang="es-MX" dirty="0">
              <a:latin typeface="Arial Narrow" pitchFamily="34" charset="0"/>
            </a:endParaRPr>
          </a:p>
        </p:txBody>
      </p:sp>
      <p:sp>
        <p:nvSpPr>
          <p:cNvPr id="12" name="11 Rectángulo"/>
          <p:cNvSpPr/>
          <p:nvPr/>
        </p:nvSpPr>
        <p:spPr>
          <a:xfrm>
            <a:off x="5166175" y="531874"/>
            <a:ext cx="2202847" cy="584775"/>
          </a:xfrm>
          <a:prstGeom prst="rect">
            <a:avLst/>
          </a:prstGeom>
          <a:noFill/>
        </p:spPr>
        <p:txBody>
          <a:bodyPr wrap="none">
            <a:spAutoFit/>
          </a:bodyPr>
          <a:lstStyle/>
          <a:p>
            <a:pPr algn="ctr">
              <a:defRPr/>
            </a:pPr>
            <a:r>
              <a:rPr lang="es-ES" sz="3200" b="1" dirty="0" smtClean="0">
                <a:solidFill>
                  <a:schemeClr val="accent6">
                    <a:lumMod val="50000"/>
                  </a:schemeClr>
                </a:solidFill>
                <a:latin typeface="Arial Narrow" pitchFamily="34" charset="0"/>
              </a:rPr>
              <a:t>Formulación</a:t>
            </a:r>
            <a:endParaRPr lang="es-ES" sz="3200" b="1" dirty="0">
              <a:solidFill>
                <a:schemeClr val="accent6">
                  <a:lumMod val="50000"/>
                </a:schemeClr>
              </a:solidFill>
              <a:latin typeface="Arial Narrow" pitchFamily="34" charset="0"/>
            </a:endParaRPr>
          </a:p>
        </p:txBody>
      </p:sp>
    </p:spTree>
    <p:extLst>
      <p:ext uri="{BB962C8B-B14F-4D97-AF65-F5344CB8AC3E}">
        <p14:creationId xmlns:p14="http://schemas.microsoft.com/office/powerpoint/2010/main" val="1320706168"/>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1336595891"/>
              </p:ext>
            </p:extLst>
          </p:nvPr>
        </p:nvGraphicFramePr>
        <p:xfrm>
          <a:off x="1524000" y="1285860"/>
          <a:ext cx="7048528"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5166175" y="531874"/>
            <a:ext cx="2202847" cy="584775"/>
          </a:xfrm>
          <a:prstGeom prst="rect">
            <a:avLst/>
          </a:prstGeom>
          <a:noFill/>
        </p:spPr>
        <p:txBody>
          <a:bodyPr wrap="none">
            <a:spAutoFit/>
          </a:bodyPr>
          <a:lstStyle/>
          <a:p>
            <a:pPr algn="ctr">
              <a:defRPr/>
            </a:pPr>
            <a:r>
              <a:rPr lang="es-ES" sz="3200" b="1" dirty="0" smtClean="0">
                <a:solidFill>
                  <a:schemeClr val="accent6">
                    <a:lumMod val="50000"/>
                  </a:schemeClr>
                </a:solidFill>
                <a:latin typeface="Arial Narrow" pitchFamily="34" charset="0"/>
              </a:rPr>
              <a:t>Formulación</a:t>
            </a:r>
            <a:endParaRPr lang="es-ES" sz="3200" b="1" dirty="0">
              <a:solidFill>
                <a:schemeClr val="accent6">
                  <a:lumMod val="50000"/>
                </a:schemeClr>
              </a:solidFill>
              <a:latin typeface="Arial Narrow" pitchFamily="34" charset="0"/>
            </a:endParaRPr>
          </a:p>
        </p:txBody>
      </p:sp>
    </p:spTree>
    <p:extLst>
      <p:ext uri="{BB962C8B-B14F-4D97-AF65-F5344CB8AC3E}">
        <p14:creationId xmlns:p14="http://schemas.microsoft.com/office/powerpoint/2010/main" val="3575151007"/>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473756192"/>
              </p:ext>
            </p:extLst>
          </p:nvPr>
        </p:nvGraphicFramePr>
        <p:xfrm>
          <a:off x="857224" y="1843278"/>
          <a:ext cx="7866560" cy="3226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6402316" y="5409756"/>
            <a:ext cx="2073004" cy="584775"/>
          </a:xfrm>
          <a:prstGeom prst="rect">
            <a:avLst/>
          </a:prstGeom>
          <a:noFill/>
        </p:spPr>
        <p:txBody>
          <a:bodyPr wrap="none">
            <a:spAutoFit/>
          </a:bodyPr>
          <a:lstStyle/>
          <a:p>
            <a:pPr algn="ctr">
              <a:defRPr/>
            </a:pPr>
            <a:r>
              <a:rPr lang="es-ES" sz="3200" b="1" dirty="0">
                <a:latin typeface="Arial Narrow" pitchFamily="34" charset="0"/>
              </a:rPr>
              <a:t>Indicadores</a:t>
            </a:r>
            <a:endParaRPr lang="es-MX" sz="3200" b="1" dirty="0">
              <a:latin typeface="Arial Narrow" pitchFamily="34" charset="0"/>
            </a:endParaRPr>
          </a:p>
        </p:txBody>
      </p:sp>
      <p:sp>
        <p:nvSpPr>
          <p:cNvPr id="110597" name="13 Flecha abajo"/>
          <p:cNvSpPr>
            <a:spLocks noChangeArrowheads="1"/>
          </p:cNvSpPr>
          <p:nvPr/>
        </p:nvSpPr>
        <p:spPr bwMode="auto">
          <a:xfrm>
            <a:off x="7291388" y="4700150"/>
            <a:ext cx="287337" cy="576263"/>
          </a:xfrm>
          <a:prstGeom prst="downArrow">
            <a:avLst>
              <a:gd name="adj1" fmla="val 50000"/>
              <a:gd name="adj2" fmla="val 50138"/>
            </a:avLst>
          </a:prstGeom>
          <a:solidFill>
            <a:schemeClr val="bg1"/>
          </a:solidFill>
          <a:ln w="19050" algn="ctr">
            <a:solidFill>
              <a:schemeClr val="accent2"/>
            </a:solidFill>
            <a:round/>
            <a:headEnd/>
            <a:tailEnd/>
          </a:ln>
          <a:effectLst>
            <a:prstShdw prst="shdw13" dist="53882" dir="13500000">
              <a:schemeClr val="bg2">
                <a:alpha val="50000"/>
              </a:schemeClr>
            </a:prstShdw>
          </a:effectLst>
        </p:spPr>
        <p:txBody>
          <a:bodyPr/>
          <a:lstStyle/>
          <a:p>
            <a:pPr algn="ctr"/>
            <a:endParaRPr lang="es-MX"/>
          </a:p>
        </p:txBody>
      </p:sp>
      <p:sp>
        <p:nvSpPr>
          <p:cNvPr id="8" name="7 Rectángulo"/>
          <p:cNvSpPr/>
          <p:nvPr/>
        </p:nvSpPr>
        <p:spPr>
          <a:xfrm>
            <a:off x="4258876" y="531874"/>
            <a:ext cx="4017446" cy="584775"/>
          </a:xfrm>
          <a:prstGeom prst="rect">
            <a:avLst/>
          </a:prstGeom>
          <a:noFill/>
        </p:spPr>
        <p:txBody>
          <a:bodyPr wrap="none">
            <a:spAutoFit/>
          </a:bodyPr>
          <a:lstStyle/>
          <a:p>
            <a:pPr algn="ctr">
              <a:defRPr/>
            </a:pPr>
            <a:r>
              <a:rPr lang="es-ES" sz="3200" b="1" dirty="0" smtClean="0">
                <a:solidFill>
                  <a:schemeClr val="accent6">
                    <a:lumMod val="50000"/>
                  </a:schemeClr>
                </a:solidFill>
                <a:latin typeface="Arial Narrow" pitchFamily="34" charset="0"/>
              </a:rPr>
              <a:t>Etapas de la Planeación</a:t>
            </a:r>
            <a:endParaRPr lang="es-ES" sz="3200" b="1" dirty="0">
              <a:solidFill>
                <a:schemeClr val="accent6">
                  <a:lumMod val="50000"/>
                </a:schemeClr>
              </a:solidFill>
              <a:latin typeface="Arial Narrow" pitchFamily="34" charset="0"/>
            </a:endParaRPr>
          </a:p>
        </p:txBody>
      </p:sp>
    </p:spTree>
    <p:extLst>
      <p:ext uri="{BB962C8B-B14F-4D97-AF65-F5344CB8AC3E}">
        <p14:creationId xmlns:p14="http://schemas.microsoft.com/office/powerpoint/2010/main" val="2995144032"/>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35"/>
          <p:cNvSpPr txBox="1">
            <a:spLocks noChangeArrowheads="1"/>
          </p:cNvSpPr>
          <p:nvPr/>
        </p:nvSpPr>
        <p:spPr bwMode="auto">
          <a:xfrm>
            <a:off x="683568" y="1400343"/>
            <a:ext cx="3096344" cy="584775"/>
          </a:xfrm>
          <a:prstGeom prst="rect">
            <a:avLst/>
          </a:prstGeom>
          <a:noFill/>
          <a:ln w="9525">
            <a:noFill/>
            <a:miter lim="800000"/>
            <a:headEnd/>
            <a:tailEnd/>
          </a:ln>
          <a:effectLst/>
        </p:spPr>
        <p:txBody>
          <a:bodyPr wrap="square">
            <a:spAutoFit/>
          </a:bodyPr>
          <a:lstStyle/>
          <a:p>
            <a:pPr algn="ctr">
              <a:defRPr/>
            </a:pPr>
            <a:r>
              <a:rPr lang="es-ES_tradnl" sz="3200" b="1" dirty="0">
                <a:latin typeface="Arial Narrow" pitchFamily="34" charset="0"/>
              </a:rPr>
              <a:t>Plan Veracruzano:</a:t>
            </a:r>
            <a:endParaRPr lang="es-MX" sz="3200" b="1" dirty="0">
              <a:latin typeface="Arial Narrow" pitchFamily="34" charset="0"/>
            </a:endParaRPr>
          </a:p>
        </p:txBody>
      </p:sp>
      <p:sp>
        <p:nvSpPr>
          <p:cNvPr id="7" name="Text Box 1036"/>
          <p:cNvSpPr txBox="1">
            <a:spLocks noChangeArrowheads="1"/>
          </p:cNvSpPr>
          <p:nvPr/>
        </p:nvSpPr>
        <p:spPr bwMode="auto">
          <a:xfrm>
            <a:off x="497754" y="2120423"/>
            <a:ext cx="3498182" cy="3416320"/>
          </a:xfrm>
          <a:prstGeom prst="rect">
            <a:avLst/>
          </a:prstGeom>
          <a:noFill/>
          <a:ln w="9525">
            <a:noFill/>
            <a:miter lim="800000"/>
            <a:headEnd/>
            <a:tailEnd/>
          </a:ln>
        </p:spPr>
        <p:txBody>
          <a:bodyPr wrap="square">
            <a:spAutoFit/>
          </a:bodyPr>
          <a:lstStyle/>
          <a:p>
            <a:pPr algn="just">
              <a:spcBef>
                <a:spcPct val="50000"/>
              </a:spcBef>
            </a:pPr>
            <a:r>
              <a:rPr lang="es-ES_tradnl" dirty="0" smtClean="0">
                <a:latin typeface="Arial Narrow" pitchFamily="34" charset="0"/>
              </a:rPr>
              <a:t>Documento que partiendo de la consulta popular precisa los objetivos estatales, estrategias y prioridades del desarrollo integral del Estado, contiene previsiones sobre los recursos que serán asignados a tales fines, determina los órganos responsables de su ejecución, establece los lineamientos de política de carácter global, sectorial, regional, social y cultural y rige el contenido de los programas que de él se derivan.</a:t>
            </a:r>
            <a:endParaRPr lang="es-MX" dirty="0">
              <a:latin typeface="Arial Narrow" pitchFamily="34" charset="0"/>
            </a:endParaRPr>
          </a:p>
        </p:txBody>
      </p:sp>
      <p:sp>
        <p:nvSpPr>
          <p:cNvPr id="8" name="Text Box 1035"/>
          <p:cNvSpPr txBox="1">
            <a:spLocks noChangeArrowheads="1"/>
          </p:cNvSpPr>
          <p:nvPr/>
        </p:nvSpPr>
        <p:spPr bwMode="auto">
          <a:xfrm>
            <a:off x="4857752" y="1403653"/>
            <a:ext cx="4078430" cy="584775"/>
          </a:xfrm>
          <a:prstGeom prst="rect">
            <a:avLst/>
          </a:prstGeom>
          <a:noFill/>
          <a:ln w="9525">
            <a:noFill/>
            <a:miter lim="800000"/>
            <a:headEnd/>
            <a:tailEnd/>
          </a:ln>
          <a:effectLst/>
        </p:spPr>
        <p:txBody>
          <a:bodyPr wrap="square">
            <a:spAutoFit/>
          </a:bodyPr>
          <a:lstStyle/>
          <a:p>
            <a:pPr>
              <a:defRPr/>
            </a:pPr>
            <a:r>
              <a:rPr lang="es-ES_tradnl" sz="3200" b="1" dirty="0">
                <a:latin typeface="Arial Narrow" pitchFamily="34" charset="0"/>
              </a:rPr>
              <a:t>Programas Sectoriales</a:t>
            </a:r>
            <a:r>
              <a:rPr lang="es-ES_tradnl" sz="2800" b="1" dirty="0" smtClean="0">
                <a:solidFill>
                  <a:schemeClr val="tx1">
                    <a:lumMod val="85000"/>
                    <a:lumOff val="15000"/>
                  </a:schemeClr>
                </a:solidFill>
                <a:effectLst>
                  <a:outerShdw blurRad="38100" dist="38100" dir="2700000" algn="tl">
                    <a:srgbClr val="000000">
                      <a:alpha val="43137"/>
                    </a:srgbClr>
                  </a:outerShdw>
                </a:effectLst>
                <a:cs typeface="+mn-cs"/>
              </a:rPr>
              <a:t>:</a:t>
            </a:r>
            <a:endParaRPr lang="es-MX" sz="2800" b="1" dirty="0">
              <a:solidFill>
                <a:schemeClr val="tx1">
                  <a:lumMod val="85000"/>
                  <a:lumOff val="15000"/>
                </a:schemeClr>
              </a:solidFill>
              <a:effectLst>
                <a:outerShdw blurRad="38100" dist="38100" dir="2700000" algn="tl">
                  <a:srgbClr val="000000">
                    <a:alpha val="43137"/>
                  </a:srgbClr>
                </a:outerShdw>
              </a:effectLst>
              <a:cs typeface="+mn-cs"/>
            </a:endParaRPr>
          </a:p>
        </p:txBody>
      </p:sp>
      <p:sp>
        <p:nvSpPr>
          <p:cNvPr id="9" name="Text Box 1036"/>
          <p:cNvSpPr txBox="1">
            <a:spLocks noChangeArrowheads="1"/>
          </p:cNvSpPr>
          <p:nvPr/>
        </p:nvSpPr>
        <p:spPr bwMode="auto">
          <a:xfrm>
            <a:off x="4860032" y="2120423"/>
            <a:ext cx="3498182" cy="1200329"/>
          </a:xfrm>
          <a:prstGeom prst="rect">
            <a:avLst/>
          </a:prstGeom>
          <a:noFill/>
          <a:ln w="9525">
            <a:noFill/>
            <a:miter lim="800000"/>
            <a:headEnd/>
            <a:tailEnd/>
          </a:ln>
        </p:spPr>
        <p:txBody>
          <a:bodyPr wrap="square">
            <a:spAutoFit/>
          </a:bodyPr>
          <a:lstStyle/>
          <a:p>
            <a:pPr algn="just">
              <a:spcBef>
                <a:spcPct val="50000"/>
              </a:spcBef>
            </a:pPr>
            <a:r>
              <a:rPr lang="es-ES_tradnl" dirty="0" smtClean="0">
                <a:latin typeface="Arial Narrow" pitchFamily="34" charset="0"/>
              </a:rPr>
              <a:t>Especifican los objetivos, prioridades y políticas que regirán el desempeño de las actividades del área de que se trate.</a:t>
            </a:r>
            <a:endParaRPr lang="es-MX" dirty="0">
              <a:latin typeface="Arial Narrow" pitchFamily="34" charset="0"/>
            </a:endParaRPr>
          </a:p>
        </p:txBody>
      </p:sp>
      <p:sp>
        <p:nvSpPr>
          <p:cNvPr id="10" name="Text Box 1035"/>
          <p:cNvSpPr txBox="1">
            <a:spLocks noChangeArrowheads="1"/>
          </p:cNvSpPr>
          <p:nvPr/>
        </p:nvSpPr>
        <p:spPr bwMode="auto">
          <a:xfrm>
            <a:off x="4860032" y="3685435"/>
            <a:ext cx="3600400" cy="646331"/>
          </a:xfrm>
          <a:prstGeom prst="rect">
            <a:avLst/>
          </a:prstGeom>
          <a:noFill/>
          <a:ln w="9525">
            <a:noFill/>
            <a:miter lim="800000"/>
            <a:headEnd/>
            <a:tailEnd/>
          </a:ln>
          <a:effectLst/>
        </p:spPr>
        <p:txBody>
          <a:bodyPr wrap="square">
            <a:spAutoFit/>
          </a:bodyPr>
          <a:lstStyle/>
          <a:p>
            <a:pPr algn="ctr">
              <a:defRPr/>
            </a:pPr>
            <a:r>
              <a:rPr lang="es-ES_tradnl" b="1" dirty="0">
                <a:latin typeface="Arial Narrow" pitchFamily="34" charset="0"/>
              </a:rPr>
              <a:t>Lineamientos para la elaboración de los programas sectoriales.</a:t>
            </a:r>
            <a:endParaRPr lang="es-MX" b="1" dirty="0">
              <a:latin typeface="Arial Narrow" pitchFamily="34" charset="0"/>
            </a:endParaRPr>
          </a:p>
        </p:txBody>
      </p:sp>
      <p:graphicFrame>
        <p:nvGraphicFramePr>
          <p:cNvPr id="12" name="11 Diagrama"/>
          <p:cNvGraphicFramePr/>
          <p:nvPr>
            <p:extLst>
              <p:ext uri="{D42A27DB-BD31-4B8C-83A1-F6EECF244321}">
                <p14:modId xmlns:p14="http://schemas.microsoft.com/office/powerpoint/2010/main" val="1364141849"/>
              </p:ext>
            </p:extLst>
          </p:nvPr>
        </p:nvGraphicFramePr>
        <p:xfrm>
          <a:off x="4788024" y="4568695"/>
          <a:ext cx="367240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14 Grupo"/>
          <p:cNvGrpSpPr/>
          <p:nvPr/>
        </p:nvGrpSpPr>
        <p:grpSpPr>
          <a:xfrm>
            <a:off x="4155078" y="1613634"/>
            <a:ext cx="492553" cy="216024"/>
            <a:chOff x="1064424" y="240414"/>
            <a:chExt cx="204521" cy="239251"/>
          </a:xfrm>
          <a:solidFill>
            <a:schemeClr val="accent6">
              <a:lumMod val="60000"/>
              <a:lumOff val="40000"/>
            </a:schemeClr>
          </a:solidFill>
        </p:grpSpPr>
        <p:sp>
          <p:nvSpPr>
            <p:cNvPr id="16" name="15 Flecha derecha"/>
            <p:cNvSpPr/>
            <p:nvPr/>
          </p:nvSpPr>
          <p:spPr>
            <a:xfrm>
              <a:off x="1064424" y="240414"/>
              <a:ext cx="204521" cy="23925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Flecha derecha 4"/>
            <p:cNvSpPr/>
            <p:nvPr/>
          </p:nvSpPr>
          <p:spPr>
            <a:xfrm>
              <a:off x="1064424" y="288264"/>
              <a:ext cx="143165" cy="14355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p:txBody>
        </p:sp>
      </p:grpSp>
    </p:spTree>
    <p:extLst>
      <p:ext uri="{BB962C8B-B14F-4D97-AF65-F5344CB8AC3E}">
        <p14:creationId xmlns:p14="http://schemas.microsoft.com/office/powerpoint/2010/main" val="2011912547"/>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35"/>
          <p:cNvSpPr txBox="1">
            <a:spLocks noChangeArrowheads="1"/>
          </p:cNvSpPr>
          <p:nvPr/>
        </p:nvSpPr>
        <p:spPr bwMode="auto">
          <a:xfrm>
            <a:off x="3845491" y="336389"/>
            <a:ext cx="4903040" cy="1077218"/>
          </a:xfrm>
          <a:prstGeom prst="rect">
            <a:avLst/>
          </a:prstGeom>
          <a:noFill/>
          <a:ln w="9525">
            <a:noFill/>
            <a:miter lim="800000"/>
            <a:headEnd/>
            <a:tailEnd/>
          </a:ln>
          <a:effectLst/>
        </p:spPr>
        <p:txBody>
          <a:bodyPr wrap="square">
            <a:spAutoFit/>
          </a:bodyPr>
          <a:lstStyle/>
          <a:p>
            <a:pPr algn="ctr">
              <a:defRPr/>
            </a:pPr>
            <a:r>
              <a:rPr lang="es-ES_tradnl" sz="3200" b="1" dirty="0">
                <a:solidFill>
                  <a:schemeClr val="accent6">
                    <a:lumMod val="50000"/>
                  </a:schemeClr>
                </a:solidFill>
                <a:latin typeface="Arial Narrow" pitchFamily="34" charset="0"/>
              </a:rPr>
              <a:t>Plan </a:t>
            </a:r>
            <a:r>
              <a:rPr lang="es-ES_tradnl" sz="3200" b="1" dirty="0" smtClean="0">
                <a:solidFill>
                  <a:schemeClr val="accent6">
                    <a:lumMod val="50000"/>
                  </a:schemeClr>
                </a:solidFill>
                <a:latin typeface="Arial Narrow" pitchFamily="34" charset="0"/>
              </a:rPr>
              <a:t>Veracruzano de Desarrollo 2019-2024</a:t>
            </a:r>
            <a:endParaRPr lang="es-MX" sz="3200" b="1" dirty="0">
              <a:latin typeface="Arial Narrow" pitchFamily="34" charset="0"/>
            </a:endParaRPr>
          </a:p>
        </p:txBody>
      </p:sp>
      <p:sp>
        <p:nvSpPr>
          <p:cNvPr id="7" name="Text Box 1036"/>
          <p:cNvSpPr txBox="1">
            <a:spLocks noChangeArrowheads="1"/>
          </p:cNvSpPr>
          <p:nvPr/>
        </p:nvSpPr>
        <p:spPr bwMode="auto">
          <a:xfrm>
            <a:off x="898586" y="2120423"/>
            <a:ext cx="3498182" cy="1200329"/>
          </a:xfrm>
          <a:prstGeom prst="rect">
            <a:avLst/>
          </a:prstGeom>
          <a:noFill/>
          <a:ln w="9525">
            <a:noFill/>
            <a:miter lim="800000"/>
            <a:headEnd/>
            <a:tailEnd/>
          </a:ln>
        </p:spPr>
        <p:txBody>
          <a:bodyPr wrap="square">
            <a:spAutoFit/>
          </a:bodyPr>
          <a:lstStyle/>
          <a:p>
            <a:pPr marL="342900" indent="-342900" algn="just">
              <a:spcBef>
                <a:spcPct val="50000"/>
              </a:spcBef>
              <a:buFont typeface="+mj-lt"/>
              <a:buAutoNum type="arabicPeriod"/>
            </a:pPr>
            <a:r>
              <a:rPr lang="es-ES_tradnl" dirty="0">
                <a:latin typeface="Arial Narrow" pitchFamily="34" charset="0"/>
              </a:rPr>
              <a:t>Eje de Derechos </a:t>
            </a:r>
            <a:r>
              <a:rPr lang="es-ES_tradnl" dirty="0" smtClean="0">
                <a:latin typeface="Arial Narrow" pitchFamily="34" charset="0"/>
              </a:rPr>
              <a:t>Humanos</a:t>
            </a:r>
          </a:p>
          <a:p>
            <a:pPr marL="342900" indent="-342900" algn="just">
              <a:spcBef>
                <a:spcPct val="50000"/>
              </a:spcBef>
              <a:buFont typeface="+mj-lt"/>
              <a:buAutoNum type="arabicPeriod"/>
            </a:pPr>
            <a:r>
              <a:rPr lang="es-MX" dirty="0">
                <a:latin typeface="Arial Narrow" pitchFamily="34" charset="0"/>
              </a:rPr>
              <a:t>Eje de Desarrollo </a:t>
            </a:r>
            <a:r>
              <a:rPr lang="es-MX" dirty="0" smtClean="0">
                <a:latin typeface="Arial Narrow" pitchFamily="34" charset="0"/>
              </a:rPr>
              <a:t>Económico</a:t>
            </a:r>
          </a:p>
          <a:p>
            <a:pPr marL="342900" indent="-342900" algn="just">
              <a:spcBef>
                <a:spcPct val="50000"/>
              </a:spcBef>
              <a:buFont typeface="+mj-lt"/>
              <a:buAutoNum type="arabicPeriod"/>
            </a:pPr>
            <a:r>
              <a:rPr lang="es-MX" dirty="0">
                <a:latin typeface="Arial Narrow" pitchFamily="34" charset="0"/>
              </a:rPr>
              <a:t>Eje de Bienestar Social</a:t>
            </a:r>
          </a:p>
        </p:txBody>
      </p:sp>
      <p:sp>
        <p:nvSpPr>
          <p:cNvPr id="8" name="Text Box 1035"/>
          <p:cNvSpPr txBox="1">
            <a:spLocks noChangeArrowheads="1"/>
          </p:cNvSpPr>
          <p:nvPr/>
        </p:nvSpPr>
        <p:spPr bwMode="auto">
          <a:xfrm>
            <a:off x="898586" y="1494066"/>
            <a:ext cx="3347737" cy="584775"/>
          </a:xfrm>
          <a:prstGeom prst="rect">
            <a:avLst/>
          </a:prstGeom>
          <a:noFill/>
          <a:ln w="9525">
            <a:noFill/>
            <a:miter lim="800000"/>
            <a:headEnd/>
            <a:tailEnd/>
          </a:ln>
          <a:effectLst/>
        </p:spPr>
        <p:txBody>
          <a:bodyPr wrap="square">
            <a:spAutoFit/>
          </a:bodyPr>
          <a:lstStyle/>
          <a:p>
            <a:pPr>
              <a:defRPr/>
            </a:pPr>
            <a:r>
              <a:rPr lang="es-ES_tradnl" sz="3200" b="1" dirty="0" smtClean="0">
                <a:latin typeface="Arial Narrow" pitchFamily="34" charset="0"/>
              </a:rPr>
              <a:t>Tres ejes rectores</a:t>
            </a:r>
            <a:endParaRPr lang="es-MX" sz="2800" b="1" dirty="0">
              <a:solidFill>
                <a:schemeClr val="tx1">
                  <a:lumMod val="85000"/>
                  <a:lumOff val="15000"/>
                </a:schemeClr>
              </a:solidFill>
              <a:effectLst>
                <a:outerShdw blurRad="38100" dist="38100" dir="2700000" algn="tl">
                  <a:srgbClr val="000000">
                    <a:alpha val="43137"/>
                  </a:srgbClr>
                </a:outerShdw>
              </a:effectLst>
              <a:cs typeface="+mn-cs"/>
            </a:endParaRPr>
          </a:p>
        </p:txBody>
      </p:sp>
      <p:sp>
        <p:nvSpPr>
          <p:cNvPr id="9" name="Text Box 1036"/>
          <p:cNvSpPr txBox="1">
            <a:spLocks noChangeArrowheads="1"/>
          </p:cNvSpPr>
          <p:nvPr/>
        </p:nvSpPr>
        <p:spPr bwMode="auto">
          <a:xfrm>
            <a:off x="5332472" y="2239235"/>
            <a:ext cx="2730741" cy="954107"/>
          </a:xfrm>
          <a:prstGeom prst="rect">
            <a:avLst/>
          </a:prstGeom>
          <a:noFill/>
          <a:ln w="9525">
            <a:noFill/>
            <a:miter lim="800000"/>
            <a:headEnd/>
            <a:tailEnd/>
          </a:ln>
        </p:spPr>
        <p:txBody>
          <a:bodyPr wrap="square">
            <a:spAutoFit/>
          </a:bodyPr>
          <a:lstStyle/>
          <a:p>
            <a:pPr algn="ctr">
              <a:spcBef>
                <a:spcPct val="50000"/>
              </a:spcBef>
            </a:pPr>
            <a:r>
              <a:rPr lang="es-ES_tradnl" sz="2800" dirty="0" smtClean="0">
                <a:latin typeface="Arial Narrow" pitchFamily="34" charset="0"/>
              </a:rPr>
              <a:t>16 Programas sectoriales</a:t>
            </a:r>
            <a:endParaRPr lang="es-MX" sz="2800" dirty="0">
              <a:latin typeface="Arial Narrow" pitchFamily="34" charset="0"/>
            </a:endParaRPr>
          </a:p>
        </p:txBody>
      </p:sp>
      <p:grpSp>
        <p:nvGrpSpPr>
          <p:cNvPr id="15" name="14 Grupo"/>
          <p:cNvGrpSpPr/>
          <p:nvPr/>
        </p:nvGrpSpPr>
        <p:grpSpPr>
          <a:xfrm>
            <a:off x="4737992" y="2612575"/>
            <a:ext cx="492553" cy="216024"/>
            <a:chOff x="1064424" y="240414"/>
            <a:chExt cx="204521" cy="239251"/>
          </a:xfrm>
          <a:solidFill>
            <a:schemeClr val="accent6">
              <a:lumMod val="60000"/>
              <a:lumOff val="40000"/>
            </a:schemeClr>
          </a:solidFill>
        </p:grpSpPr>
        <p:sp>
          <p:nvSpPr>
            <p:cNvPr id="16" name="15 Flecha derecha"/>
            <p:cNvSpPr/>
            <p:nvPr/>
          </p:nvSpPr>
          <p:spPr>
            <a:xfrm>
              <a:off x="1064424" y="240414"/>
              <a:ext cx="204521" cy="23925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Flecha derecha 4"/>
            <p:cNvSpPr/>
            <p:nvPr/>
          </p:nvSpPr>
          <p:spPr>
            <a:xfrm>
              <a:off x="1064424" y="288264"/>
              <a:ext cx="143165" cy="14355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p:txBody>
        </p:sp>
      </p:grpSp>
      <p:sp>
        <p:nvSpPr>
          <p:cNvPr id="2" name="1 Rectángulo"/>
          <p:cNvSpPr/>
          <p:nvPr/>
        </p:nvSpPr>
        <p:spPr>
          <a:xfrm>
            <a:off x="898586" y="3756878"/>
            <a:ext cx="3981231" cy="923330"/>
          </a:xfrm>
          <a:prstGeom prst="rect">
            <a:avLst/>
          </a:prstGeom>
        </p:spPr>
        <p:txBody>
          <a:bodyPr wrap="square">
            <a:spAutoFit/>
          </a:bodyPr>
          <a:lstStyle/>
          <a:p>
            <a:r>
              <a:rPr lang="es-MX" u="sng" dirty="0">
                <a:latin typeface="Arial Narrow" pitchFamily="34" charset="0"/>
              </a:rPr>
              <a:t>Ejes transversales del PVD 2019-2024</a:t>
            </a:r>
            <a:endParaRPr lang="es-MX" dirty="0">
              <a:latin typeface="Arial Narrow" pitchFamily="34" charset="0"/>
            </a:endParaRPr>
          </a:p>
          <a:p>
            <a:r>
              <a:rPr lang="es-MX" b="1" dirty="0">
                <a:latin typeface="Arial Narrow" pitchFamily="34" charset="0"/>
              </a:rPr>
              <a:t>Eje: </a:t>
            </a:r>
            <a:r>
              <a:rPr lang="es-MX" dirty="0">
                <a:latin typeface="Arial Narrow" pitchFamily="34" charset="0"/>
              </a:rPr>
              <a:t>Cultura de paz y Derechos Humanos</a:t>
            </a:r>
          </a:p>
          <a:p>
            <a:r>
              <a:rPr lang="es-MX" b="1" dirty="0" smtClean="0">
                <a:latin typeface="Arial Narrow" pitchFamily="34" charset="0"/>
              </a:rPr>
              <a:t>Eje</a:t>
            </a:r>
            <a:r>
              <a:rPr lang="es-MX" b="1" dirty="0">
                <a:latin typeface="Arial Narrow" pitchFamily="34" charset="0"/>
              </a:rPr>
              <a:t>: </a:t>
            </a:r>
            <a:r>
              <a:rPr lang="es-MX" dirty="0">
                <a:latin typeface="Arial Narrow" pitchFamily="34" charset="0"/>
              </a:rPr>
              <a:t>Honestidad y </a:t>
            </a:r>
            <a:r>
              <a:rPr lang="es-MX" dirty="0" smtClean="0">
                <a:latin typeface="Arial Narrow" pitchFamily="34" charset="0"/>
              </a:rPr>
              <a:t>Austeridad</a:t>
            </a:r>
            <a:endParaRPr lang="es-MX" dirty="0">
              <a:latin typeface="Arial Narrow" pitchFamily="34" charset="0"/>
            </a:endParaRPr>
          </a:p>
        </p:txBody>
      </p:sp>
      <p:grpSp>
        <p:nvGrpSpPr>
          <p:cNvPr id="13" name="12 Grupo"/>
          <p:cNvGrpSpPr/>
          <p:nvPr/>
        </p:nvGrpSpPr>
        <p:grpSpPr>
          <a:xfrm>
            <a:off x="4785940" y="4110531"/>
            <a:ext cx="492553" cy="216024"/>
            <a:chOff x="1064424" y="240414"/>
            <a:chExt cx="204521" cy="239251"/>
          </a:xfrm>
          <a:solidFill>
            <a:schemeClr val="accent6">
              <a:lumMod val="60000"/>
              <a:lumOff val="40000"/>
            </a:schemeClr>
          </a:solidFill>
        </p:grpSpPr>
        <p:sp>
          <p:nvSpPr>
            <p:cNvPr id="14" name="13 Flecha derecha"/>
            <p:cNvSpPr/>
            <p:nvPr/>
          </p:nvSpPr>
          <p:spPr>
            <a:xfrm>
              <a:off x="1064424" y="240414"/>
              <a:ext cx="204521" cy="23925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8" name="Flecha derecha 4"/>
            <p:cNvSpPr/>
            <p:nvPr/>
          </p:nvSpPr>
          <p:spPr>
            <a:xfrm>
              <a:off x="1064424" y="288264"/>
              <a:ext cx="143165" cy="14355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p:txBody>
        </p:sp>
      </p:grpSp>
      <p:sp>
        <p:nvSpPr>
          <p:cNvPr id="19" name="Text Box 1036"/>
          <p:cNvSpPr txBox="1">
            <a:spLocks noChangeArrowheads="1"/>
          </p:cNvSpPr>
          <p:nvPr/>
        </p:nvSpPr>
        <p:spPr bwMode="auto">
          <a:xfrm>
            <a:off x="5534975" y="3776890"/>
            <a:ext cx="2730741" cy="861774"/>
          </a:xfrm>
          <a:prstGeom prst="rect">
            <a:avLst/>
          </a:prstGeom>
          <a:noFill/>
          <a:ln w="9525">
            <a:noFill/>
            <a:miter lim="800000"/>
            <a:headEnd/>
            <a:tailEnd/>
          </a:ln>
        </p:spPr>
        <p:txBody>
          <a:bodyPr wrap="square">
            <a:spAutoFit/>
          </a:bodyPr>
          <a:lstStyle/>
          <a:p>
            <a:pPr algn="ctr">
              <a:spcBef>
                <a:spcPct val="50000"/>
              </a:spcBef>
            </a:pPr>
            <a:r>
              <a:rPr lang="es-ES_tradnl" sz="2000" dirty="0" smtClean="0">
                <a:latin typeface="Arial Narrow" pitchFamily="34" charset="0"/>
              </a:rPr>
              <a:t>2 Programas Especiales</a:t>
            </a:r>
          </a:p>
          <a:p>
            <a:pPr algn="ctr">
              <a:spcBef>
                <a:spcPct val="50000"/>
              </a:spcBef>
            </a:pPr>
            <a:r>
              <a:rPr lang="es-ES_tradnl" sz="2000" dirty="0" smtClean="0">
                <a:latin typeface="Arial Narrow" pitchFamily="34" charset="0"/>
              </a:rPr>
              <a:t>1 Programa Especial</a:t>
            </a:r>
            <a:endParaRPr lang="es-MX" sz="2000" dirty="0">
              <a:latin typeface="Arial Narrow" pitchFamily="34" charset="0"/>
            </a:endParaRPr>
          </a:p>
        </p:txBody>
      </p:sp>
      <p:sp>
        <p:nvSpPr>
          <p:cNvPr id="3" name="2 Rectángulo"/>
          <p:cNvSpPr/>
          <p:nvPr/>
        </p:nvSpPr>
        <p:spPr>
          <a:xfrm>
            <a:off x="2763821" y="5010503"/>
            <a:ext cx="4025285" cy="923330"/>
          </a:xfrm>
          <a:prstGeom prst="rect">
            <a:avLst/>
          </a:prstGeom>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b="1" dirty="0">
                <a:solidFill>
                  <a:schemeClr val="tx1"/>
                </a:solidFill>
                <a:latin typeface="Arial Narrow" pitchFamily="34" charset="0"/>
              </a:rPr>
              <a:t>16 objetivos y 16 </a:t>
            </a:r>
            <a:r>
              <a:rPr lang="es-MX" b="1" dirty="0" smtClean="0">
                <a:solidFill>
                  <a:schemeClr val="tx1"/>
                </a:solidFill>
                <a:latin typeface="Arial Narrow" pitchFamily="34" charset="0"/>
              </a:rPr>
              <a:t>estrategias</a:t>
            </a:r>
          </a:p>
          <a:p>
            <a:pPr algn="ctr"/>
            <a:r>
              <a:rPr lang="es-MX" dirty="0">
                <a:solidFill>
                  <a:schemeClr val="tx1"/>
                </a:solidFill>
                <a:latin typeface="Arial Narrow" pitchFamily="34" charset="0"/>
              </a:rPr>
              <a:t>91 líneas de </a:t>
            </a:r>
            <a:r>
              <a:rPr lang="es-MX" dirty="0" smtClean="0">
                <a:solidFill>
                  <a:schemeClr val="tx1"/>
                </a:solidFill>
                <a:latin typeface="Arial Narrow" pitchFamily="34" charset="0"/>
              </a:rPr>
              <a:t>acción</a:t>
            </a:r>
          </a:p>
          <a:p>
            <a:pPr algn="ctr"/>
            <a:r>
              <a:rPr lang="es-MX" dirty="0" smtClean="0">
                <a:solidFill>
                  <a:schemeClr val="tx1"/>
                </a:solidFill>
                <a:latin typeface="Arial Narrow" pitchFamily="34" charset="0"/>
              </a:rPr>
              <a:t>78 </a:t>
            </a:r>
            <a:r>
              <a:rPr lang="es-MX" dirty="0">
                <a:solidFill>
                  <a:schemeClr val="tx1"/>
                </a:solidFill>
                <a:latin typeface="Arial Narrow" pitchFamily="34" charset="0"/>
              </a:rPr>
              <a:t>indicadores</a:t>
            </a:r>
          </a:p>
        </p:txBody>
      </p:sp>
    </p:spTree>
    <p:extLst>
      <p:ext uri="{BB962C8B-B14F-4D97-AF65-F5344CB8AC3E}">
        <p14:creationId xmlns:p14="http://schemas.microsoft.com/office/powerpoint/2010/main" val="2552171220"/>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35"/>
          <p:cNvSpPr txBox="1">
            <a:spLocks noChangeArrowheads="1"/>
          </p:cNvSpPr>
          <p:nvPr/>
        </p:nvSpPr>
        <p:spPr bwMode="auto">
          <a:xfrm>
            <a:off x="3845491" y="336389"/>
            <a:ext cx="4903040" cy="1077218"/>
          </a:xfrm>
          <a:prstGeom prst="rect">
            <a:avLst/>
          </a:prstGeom>
          <a:noFill/>
          <a:ln w="9525">
            <a:noFill/>
            <a:miter lim="800000"/>
            <a:headEnd/>
            <a:tailEnd/>
          </a:ln>
          <a:effectLst/>
        </p:spPr>
        <p:txBody>
          <a:bodyPr wrap="square">
            <a:spAutoFit/>
          </a:bodyPr>
          <a:lstStyle/>
          <a:p>
            <a:pPr algn="ctr">
              <a:defRPr/>
            </a:pPr>
            <a:r>
              <a:rPr lang="es-ES_tradnl" sz="3200" b="1" dirty="0">
                <a:solidFill>
                  <a:schemeClr val="accent6">
                    <a:lumMod val="50000"/>
                  </a:schemeClr>
                </a:solidFill>
                <a:latin typeface="Arial Narrow" pitchFamily="34" charset="0"/>
              </a:rPr>
              <a:t>Plan </a:t>
            </a:r>
            <a:r>
              <a:rPr lang="es-ES_tradnl" sz="3200" b="1" dirty="0" smtClean="0">
                <a:solidFill>
                  <a:schemeClr val="accent6">
                    <a:lumMod val="50000"/>
                  </a:schemeClr>
                </a:solidFill>
                <a:latin typeface="Arial Narrow" pitchFamily="34" charset="0"/>
              </a:rPr>
              <a:t>Veracruzano de Desarrollo 2019-2024</a:t>
            </a:r>
            <a:endParaRPr lang="es-MX" sz="3200" b="1" dirty="0">
              <a:latin typeface="Arial Narrow" pitchFamily="34" charset="0"/>
            </a:endParaRPr>
          </a:p>
        </p:txBody>
      </p:sp>
      <p:sp>
        <p:nvSpPr>
          <p:cNvPr id="7" name="Text Box 1036"/>
          <p:cNvSpPr txBox="1">
            <a:spLocks noChangeArrowheads="1"/>
          </p:cNvSpPr>
          <p:nvPr/>
        </p:nvSpPr>
        <p:spPr bwMode="auto">
          <a:xfrm>
            <a:off x="898586" y="1869903"/>
            <a:ext cx="7443748" cy="4247317"/>
          </a:xfrm>
          <a:prstGeom prst="rect">
            <a:avLst/>
          </a:prstGeom>
          <a:noFill/>
          <a:ln w="9525">
            <a:noFill/>
            <a:miter lim="800000"/>
            <a:headEnd/>
            <a:tailEnd/>
          </a:ln>
        </p:spPr>
        <p:txBody>
          <a:bodyPr wrap="square">
            <a:spAutoFit/>
          </a:bodyPr>
          <a:lstStyle/>
          <a:p>
            <a:pPr marL="342900" indent="-342900" algn="just">
              <a:spcBef>
                <a:spcPct val="50000"/>
              </a:spcBef>
              <a:buFont typeface="+mj-lt"/>
              <a:buAutoNum type="arabicPeriod"/>
            </a:pPr>
            <a:r>
              <a:rPr lang="es-MX" dirty="0">
                <a:latin typeface="Arial Narrow" pitchFamily="34" charset="0"/>
              </a:rPr>
              <a:t>Definir los Programas y Políticas Públicas Estatales dirigidos a la </a:t>
            </a:r>
            <a:r>
              <a:rPr lang="es-MX" b="1" dirty="0">
                <a:latin typeface="Arial Narrow" pitchFamily="34" charset="0"/>
              </a:rPr>
              <a:t>mejora del crecimiento económico sostenible e inclusivo</a:t>
            </a:r>
            <a:r>
              <a:rPr lang="es-MX" dirty="0">
                <a:latin typeface="Arial Narrow" pitchFamily="34" charset="0"/>
              </a:rPr>
              <a:t> a través de la innovación, el emprendimiento, la participación de la sociedad en su conjunto y de las administraciones estatal y municipal, garantizando la transparencia de las Finanzas Públicas</a:t>
            </a:r>
            <a:r>
              <a:rPr lang="es-MX" dirty="0" smtClean="0">
                <a:latin typeface="Arial Narrow" pitchFamily="34" charset="0"/>
              </a:rPr>
              <a:t>.</a:t>
            </a:r>
          </a:p>
          <a:p>
            <a:pPr marL="342900" indent="-342900" algn="just">
              <a:spcBef>
                <a:spcPct val="50000"/>
              </a:spcBef>
              <a:buFont typeface="+mj-lt"/>
              <a:buAutoNum type="arabicPeriod"/>
            </a:pPr>
            <a:r>
              <a:rPr lang="es-MX" dirty="0">
                <a:latin typeface="Arial Narrow" pitchFamily="34" charset="0"/>
              </a:rPr>
              <a:t>Garantizar el </a:t>
            </a:r>
            <a:r>
              <a:rPr lang="es-MX" b="1" dirty="0">
                <a:latin typeface="Arial Narrow" pitchFamily="34" charset="0"/>
              </a:rPr>
              <a:t>pleno empleo, el trabajo decente y la justicia laboral</a:t>
            </a:r>
            <a:r>
              <a:rPr lang="es-MX" dirty="0">
                <a:latin typeface="Arial Narrow" pitchFamily="34" charset="0"/>
              </a:rPr>
              <a:t>. </a:t>
            </a:r>
            <a:endParaRPr lang="es-MX" dirty="0" smtClean="0">
              <a:latin typeface="Arial Narrow" pitchFamily="34" charset="0"/>
            </a:endParaRPr>
          </a:p>
          <a:p>
            <a:pPr marL="342900" indent="-342900" algn="just">
              <a:spcBef>
                <a:spcPct val="50000"/>
              </a:spcBef>
              <a:buFont typeface="+mj-lt"/>
              <a:buAutoNum type="arabicPeriod"/>
            </a:pPr>
            <a:r>
              <a:rPr lang="es-MX" dirty="0">
                <a:latin typeface="Arial Narrow" pitchFamily="34" charset="0"/>
              </a:rPr>
              <a:t>Impulsar la </a:t>
            </a:r>
            <a:r>
              <a:rPr lang="es-MX" b="1" dirty="0">
                <a:latin typeface="Arial Narrow" pitchFamily="34" charset="0"/>
              </a:rPr>
              <a:t>obra pública</a:t>
            </a:r>
            <a:r>
              <a:rPr lang="es-MX" dirty="0">
                <a:latin typeface="Arial Narrow" pitchFamily="34" charset="0"/>
              </a:rPr>
              <a:t> del Estado </a:t>
            </a:r>
            <a:r>
              <a:rPr lang="es-MX" dirty="0" smtClean="0">
                <a:latin typeface="Arial Narrow" pitchFamily="34" charset="0"/>
              </a:rPr>
              <a:t>para fortalecer </a:t>
            </a:r>
            <a:r>
              <a:rPr lang="es-MX" dirty="0">
                <a:latin typeface="Arial Narrow" pitchFamily="34" charset="0"/>
              </a:rPr>
              <a:t>la infraestructura estatal</a:t>
            </a:r>
            <a:r>
              <a:rPr lang="es-MX" dirty="0" smtClean="0">
                <a:latin typeface="Arial Narrow" pitchFamily="34" charset="0"/>
              </a:rPr>
              <a:t>, generando </a:t>
            </a:r>
            <a:r>
              <a:rPr lang="es-MX" dirty="0">
                <a:latin typeface="Arial Narrow" pitchFamily="34" charset="0"/>
              </a:rPr>
              <a:t>una integración económica </a:t>
            </a:r>
            <a:r>
              <a:rPr lang="es-MX" dirty="0" smtClean="0">
                <a:latin typeface="Arial Narrow" pitchFamily="34" charset="0"/>
              </a:rPr>
              <a:t>y territorial </a:t>
            </a:r>
            <a:r>
              <a:rPr lang="es-MX" dirty="0">
                <a:latin typeface="Arial Narrow" pitchFamily="34" charset="0"/>
              </a:rPr>
              <a:t>que contribuya al bienestar </a:t>
            </a:r>
            <a:r>
              <a:rPr lang="es-MX" dirty="0" smtClean="0">
                <a:latin typeface="Arial Narrow" pitchFamily="34" charset="0"/>
              </a:rPr>
              <a:t>social de </a:t>
            </a:r>
            <a:r>
              <a:rPr lang="es-MX" dirty="0">
                <a:latin typeface="Arial Narrow" pitchFamily="34" charset="0"/>
              </a:rPr>
              <a:t>la Entidad</a:t>
            </a:r>
            <a:r>
              <a:rPr lang="es-MX" dirty="0" smtClean="0">
                <a:latin typeface="Arial Narrow" pitchFamily="34" charset="0"/>
              </a:rPr>
              <a:t>.</a:t>
            </a:r>
          </a:p>
          <a:p>
            <a:pPr marL="342900" indent="-342900" algn="just">
              <a:spcBef>
                <a:spcPct val="50000"/>
              </a:spcBef>
              <a:buFont typeface="+mj-lt"/>
              <a:buAutoNum type="arabicPeriod"/>
            </a:pPr>
            <a:r>
              <a:rPr lang="es-MX" dirty="0">
                <a:latin typeface="Arial Narrow" pitchFamily="34" charset="0"/>
              </a:rPr>
              <a:t>Impulsar un </a:t>
            </a:r>
            <a:r>
              <a:rPr lang="es-MX" b="1" dirty="0">
                <a:latin typeface="Arial Narrow" pitchFamily="34" charset="0"/>
              </a:rPr>
              <a:t>turismo sostenible e inclusivo</a:t>
            </a:r>
            <a:r>
              <a:rPr lang="es-MX" dirty="0">
                <a:latin typeface="Arial Narrow" pitchFamily="34" charset="0"/>
              </a:rPr>
              <a:t> que favorezca económicamente a cada región del Estado mediante la promoción de  su diversidad turística</a:t>
            </a:r>
            <a:r>
              <a:rPr lang="es-MX" dirty="0" smtClean="0">
                <a:latin typeface="Arial Narrow" pitchFamily="34" charset="0"/>
              </a:rPr>
              <a:t>.</a:t>
            </a:r>
          </a:p>
          <a:p>
            <a:pPr marL="342900" indent="-342900" algn="just">
              <a:spcBef>
                <a:spcPct val="50000"/>
              </a:spcBef>
              <a:buFont typeface="+mj-lt"/>
              <a:buAutoNum type="arabicPeriod"/>
            </a:pPr>
            <a:r>
              <a:rPr lang="es-MX" dirty="0">
                <a:latin typeface="Arial Narrow" pitchFamily="34" charset="0"/>
              </a:rPr>
              <a:t>Establecer una </a:t>
            </a:r>
            <a:r>
              <a:rPr lang="es-MX" b="1" dirty="0">
                <a:latin typeface="Arial Narrow" pitchFamily="34" charset="0"/>
              </a:rPr>
              <a:t>política agropecuaria</a:t>
            </a:r>
            <a:r>
              <a:rPr lang="es-MX" dirty="0">
                <a:latin typeface="Arial Narrow" pitchFamily="34" charset="0"/>
              </a:rPr>
              <a:t> enfocada a los procesos de producción sostenible para contribuir a la seguridad alimentaria. </a:t>
            </a:r>
          </a:p>
        </p:txBody>
      </p:sp>
      <p:sp>
        <p:nvSpPr>
          <p:cNvPr id="8" name="Text Box 1035"/>
          <p:cNvSpPr txBox="1">
            <a:spLocks noChangeArrowheads="1"/>
          </p:cNvSpPr>
          <p:nvPr/>
        </p:nvSpPr>
        <p:spPr bwMode="auto">
          <a:xfrm>
            <a:off x="898586" y="1243546"/>
            <a:ext cx="3347737" cy="584775"/>
          </a:xfrm>
          <a:prstGeom prst="rect">
            <a:avLst/>
          </a:prstGeom>
          <a:noFill/>
          <a:ln w="9525">
            <a:noFill/>
            <a:miter lim="800000"/>
            <a:headEnd/>
            <a:tailEnd/>
          </a:ln>
          <a:effectLst/>
        </p:spPr>
        <p:txBody>
          <a:bodyPr wrap="square">
            <a:spAutoFit/>
          </a:bodyPr>
          <a:lstStyle/>
          <a:p>
            <a:pPr>
              <a:defRPr/>
            </a:pPr>
            <a:r>
              <a:rPr lang="es-ES_tradnl" sz="3200" b="1" dirty="0" smtClean="0">
                <a:latin typeface="Arial Narrow" pitchFamily="34" charset="0"/>
              </a:rPr>
              <a:t>Objetivos:</a:t>
            </a:r>
            <a:endParaRPr lang="es-MX" sz="2800" b="1" dirty="0">
              <a:solidFill>
                <a:schemeClr val="tx1">
                  <a:lumMod val="85000"/>
                  <a:lumOff val="15000"/>
                </a:schemeClr>
              </a:solidFill>
              <a:effectLst>
                <a:outerShdw blurRad="38100" dist="38100" dir="2700000" algn="tl">
                  <a:srgbClr val="000000">
                    <a:alpha val="43137"/>
                  </a:srgbClr>
                </a:outerShdw>
              </a:effectLst>
              <a:cs typeface="+mn-cs"/>
            </a:endParaRPr>
          </a:p>
        </p:txBody>
      </p:sp>
    </p:spTree>
    <p:extLst>
      <p:ext uri="{BB962C8B-B14F-4D97-AF65-F5344CB8AC3E}">
        <p14:creationId xmlns:p14="http://schemas.microsoft.com/office/powerpoint/2010/main" val="1621608233"/>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35"/>
          <p:cNvSpPr txBox="1">
            <a:spLocks noChangeArrowheads="1"/>
          </p:cNvSpPr>
          <p:nvPr/>
        </p:nvSpPr>
        <p:spPr bwMode="auto">
          <a:xfrm>
            <a:off x="5223787" y="428603"/>
            <a:ext cx="2520280" cy="584775"/>
          </a:xfrm>
          <a:prstGeom prst="rect">
            <a:avLst/>
          </a:prstGeom>
          <a:noFill/>
          <a:ln w="9525">
            <a:noFill/>
            <a:miter lim="800000"/>
            <a:headEnd/>
            <a:tailEnd/>
          </a:ln>
          <a:effectLst/>
        </p:spPr>
        <p:txBody>
          <a:bodyPr wrap="square">
            <a:spAutoFit/>
          </a:bodyPr>
          <a:lstStyle/>
          <a:p>
            <a:pPr>
              <a:defRPr/>
            </a:pPr>
            <a:r>
              <a:rPr lang="es-ES_tradnl" sz="3200" b="1" dirty="0">
                <a:solidFill>
                  <a:schemeClr val="accent6">
                    <a:lumMod val="50000"/>
                  </a:schemeClr>
                </a:solidFill>
                <a:latin typeface="Arial Narrow" pitchFamily="34" charset="0"/>
              </a:rPr>
              <a:t>Objetivos:</a:t>
            </a:r>
            <a:endParaRPr lang="es-MX" sz="3200" b="1" dirty="0">
              <a:solidFill>
                <a:schemeClr val="accent6">
                  <a:lumMod val="50000"/>
                </a:schemeClr>
              </a:solidFill>
              <a:latin typeface="Arial Narrow" pitchFamily="34" charset="0"/>
            </a:endParaRPr>
          </a:p>
        </p:txBody>
      </p:sp>
      <p:sp>
        <p:nvSpPr>
          <p:cNvPr id="7" name="Text Box 1036"/>
          <p:cNvSpPr txBox="1">
            <a:spLocks noChangeArrowheads="1"/>
          </p:cNvSpPr>
          <p:nvPr/>
        </p:nvSpPr>
        <p:spPr bwMode="auto">
          <a:xfrm>
            <a:off x="664175" y="1486527"/>
            <a:ext cx="8034686" cy="1015663"/>
          </a:xfrm>
          <a:prstGeom prst="rect">
            <a:avLst/>
          </a:prstGeom>
          <a:noFill/>
          <a:ln w="9525">
            <a:noFill/>
            <a:miter lim="800000"/>
            <a:headEnd/>
            <a:tailEnd/>
          </a:ln>
        </p:spPr>
        <p:txBody>
          <a:bodyPr wrap="square">
            <a:spAutoFit/>
          </a:bodyPr>
          <a:lstStyle/>
          <a:p>
            <a:pPr algn="just">
              <a:spcBef>
                <a:spcPct val="50000"/>
              </a:spcBef>
            </a:pPr>
            <a:r>
              <a:rPr lang="es-ES_tradnl" sz="2000" dirty="0" smtClean="0">
                <a:latin typeface="Arial Narrow" pitchFamily="34" charset="0"/>
              </a:rPr>
              <a:t>Enunciados breves que expresan de manera cualitativa los propósitos que se pretenden alcanzar en un tiempo y espacio determinado, con la ejecución de las estrategias, tácticas y operaciones derivadas del Plan Veracruzano. </a:t>
            </a:r>
            <a:endParaRPr lang="es-MX" sz="2000" dirty="0">
              <a:latin typeface="Arial Narrow" pitchFamily="34" charset="0"/>
            </a:endParaRPr>
          </a:p>
        </p:txBody>
      </p:sp>
      <p:graphicFrame>
        <p:nvGraphicFramePr>
          <p:cNvPr id="38" name="37 Diagrama"/>
          <p:cNvGraphicFramePr/>
          <p:nvPr>
            <p:extLst>
              <p:ext uri="{D42A27DB-BD31-4B8C-83A1-F6EECF244321}">
                <p14:modId xmlns:p14="http://schemas.microsoft.com/office/powerpoint/2010/main" val="1151999354"/>
              </p:ext>
            </p:extLst>
          </p:nvPr>
        </p:nvGraphicFramePr>
        <p:xfrm>
          <a:off x="1420616" y="2765152"/>
          <a:ext cx="2880320"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38 CuadroTexto"/>
          <p:cNvSpPr txBox="1"/>
          <p:nvPr/>
        </p:nvSpPr>
        <p:spPr>
          <a:xfrm>
            <a:off x="4394300" y="3132838"/>
            <a:ext cx="2360106" cy="707886"/>
          </a:xfrm>
          <a:prstGeom prst="rect">
            <a:avLst/>
          </a:prstGeom>
          <a:noFill/>
          <a:ln>
            <a:noFill/>
          </a:ln>
        </p:spPr>
        <p:txBody>
          <a:bodyPr wrap="square" rtlCol="0">
            <a:spAutoFit/>
          </a:bodyPr>
          <a:lstStyle/>
          <a:p>
            <a:pPr algn="ctr"/>
            <a:r>
              <a:rPr lang="es-MX" sz="2000" dirty="0" smtClean="0">
                <a:latin typeface="Arial Narrow" pitchFamily="34" charset="0"/>
              </a:rPr>
              <a:t>Plan Veracruzano de Desarrollo</a:t>
            </a:r>
            <a:endParaRPr lang="es-MX" sz="2000" dirty="0">
              <a:latin typeface="Arial Narrow" pitchFamily="34" charset="0"/>
            </a:endParaRPr>
          </a:p>
        </p:txBody>
      </p:sp>
      <p:sp>
        <p:nvSpPr>
          <p:cNvPr id="40" name="39 CuadroTexto"/>
          <p:cNvSpPr txBox="1"/>
          <p:nvPr/>
        </p:nvSpPr>
        <p:spPr>
          <a:xfrm>
            <a:off x="4481501" y="3917246"/>
            <a:ext cx="2332396" cy="707886"/>
          </a:xfrm>
          <a:prstGeom prst="rect">
            <a:avLst/>
          </a:prstGeom>
          <a:noFill/>
          <a:ln>
            <a:noFill/>
          </a:ln>
        </p:spPr>
        <p:txBody>
          <a:bodyPr wrap="square" rtlCol="0">
            <a:spAutoFit/>
          </a:bodyPr>
          <a:lstStyle/>
          <a:p>
            <a:pPr algn="ctr"/>
            <a:r>
              <a:rPr lang="es-MX" sz="2000" dirty="0" smtClean="0">
                <a:latin typeface="Arial Narrow" pitchFamily="34" charset="0"/>
              </a:rPr>
              <a:t>Programas Sectoriales e Institucionales</a:t>
            </a:r>
            <a:endParaRPr lang="es-MX" sz="2000" dirty="0">
              <a:latin typeface="Arial Narrow" pitchFamily="34" charset="0"/>
            </a:endParaRPr>
          </a:p>
        </p:txBody>
      </p:sp>
      <p:sp>
        <p:nvSpPr>
          <p:cNvPr id="8" name="7 CuadroTexto"/>
          <p:cNvSpPr txBox="1"/>
          <p:nvPr/>
        </p:nvSpPr>
        <p:spPr>
          <a:xfrm>
            <a:off x="7356764" y="3833156"/>
            <a:ext cx="1319692" cy="400110"/>
          </a:xfrm>
          <a:prstGeom prst="rect">
            <a:avLst/>
          </a:prstGeom>
          <a:solidFill>
            <a:schemeClr val="accent6">
              <a:lumMod val="60000"/>
              <a:lumOff val="40000"/>
            </a:schemeClr>
          </a:solidFill>
          <a:ln>
            <a:noFill/>
          </a:ln>
        </p:spPr>
        <p:txBody>
          <a:bodyPr wrap="square" rtlCol="0">
            <a:spAutoFit/>
          </a:bodyPr>
          <a:lstStyle/>
          <a:p>
            <a:pPr algn="ctr"/>
            <a:r>
              <a:rPr lang="es-MX" sz="2000" dirty="0" err="1" smtClean="0">
                <a:latin typeface="Arial Narrow" pitchFamily="34" charset="0"/>
              </a:rPr>
              <a:t>PPs</a:t>
            </a:r>
            <a:endParaRPr lang="es-MX" sz="2000" dirty="0">
              <a:latin typeface="Arial Narrow" pitchFamily="34" charset="0"/>
            </a:endParaRPr>
          </a:p>
        </p:txBody>
      </p:sp>
      <p:sp>
        <p:nvSpPr>
          <p:cNvPr id="9" name="8 CuadroTexto"/>
          <p:cNvSpPr txBox="1"/>
          <p:nvPr/>
        </p:nvSpPr>
        <p:spPr>
          <a:xfrm>
            <a:off x="7394664" y="4377427"/>
            <a:ext cx="1304197" cy="400110"/>
          </a:xfrm>
          <a:prstGeom prst="rect">
            <a:avLst/>
          </a:prstGeom>
          <a:solidFill>
            <a:schemeClr val="accent6">
              <a:lumMod val="60000"/>
              <a:lumOff val="40000"/>
            </a:schemeClr>
          </a:solidFill>
          <a:ln>
            <a:noFill/>
          </a:ln>
        </p:spPr>
        <p:txBody>
          <a:bodyPr wrap="square" rtlCol="0">
            <a:spAutoFit/>
          </a:bodyPr>
          <a:lstStyle/>
          <a:p>
            <a:pPr algn="ctr"/>
            <a:r>
              <a:rPr lang="es-MX" sz="2000" dirty="0" err="1" smtClean="0">
                <a:latin typeface="Arial Narrow" pitchFamily="34" charset="0"/>
              </a:rPr>
              <a:t>AIs</a:t>
            </a:r>
            <a:endParaRPr lang="es-MX" sz="2000" dirty="0">
              <a:latin typeface="Arial Narrow" pitchFamily="34" charset="0"/>
            </a:endParaRPr>
          </a:p>
        </p:txBody>
      </p:sp>
      <p:cxnSp>
        <p:nvCxnSpPr>
          <p:cNvPr id="3" name="2 Conector recto"/>
          <p:cNvCxnSpPr/>
          <p:nvPr/>
        </p:nvCxnSpPr>
        <p:spPr>
          <a:xfrm>
            <a:off x="4659113" y="3840724"/>
            <a:ext cx="1824814" cy="0"/>
          </a:xfrm>
          <a:prstGeom prst="line">
            <a:avLst/>
          </a:prstGeom>
          <a:ln>
            <a:solidFill>
              <a:schemeClr val="accent6"/>
            </a:solidFill>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814986"/>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714875" y="471122"/>
            <a:ext cx="3958135" cy="523220"/>
          </a:xfrm>
          <a:prstGeom prst="rect">
            <a:avLst/>
          </a:prstGeom>
          <a:noFill/>
        </p:spPr>
        <p:txBody>
          <a:bodyPr wrap="none" lIns="91440" tIns="45720" rIns="91440" bIns="45720">
            <a:spAutoFit/>
          </a:bodyPr>
          <a:lstStyle/>
          <a:p>
            <a:pPr>
              <a:defRPr/>
            </a:pPr>
            <a:r>
              <a:rPr lang="es-ES" sz="2800" b="1" dirty="0">
                <a:solidFill>
                  <a:schemeClr val="accent6">
                    <a:lumMod val="50000"/>
                  </a:schemeClr>
                </a:solidFill>
                <a:latin typeface="Arial Narrow" pitchFamily="34" charset="0"/>
              </a:rPr>
              <a:t>Programa Presupuestario*</a:t>
            </a:r>
          </a:p>
        </p:txBody>
      </p:sp>
      <p:sp>
        <p:nvSpPr>
          <p:cNvPr id="6" name="5 CuadroTexto"/>
          <p:cNvSpPr txBox="1"/>
          <p:nvPr/>
        </p:nvSpPr>
        <p:spPr>
          <a:xfrm>
            <a:off x="665018" y="1403836"/>
            <a:ext cx="8050385" cy="2031325"/>
          </a:xfrm>
          <a:prstGeom prst="rect">
            <a:avLst/>
          </a:prstGeom>
          <a:noFill/>
        </p:spPr>
        <p:txBody>
          <a:bodyPr wrap="square" rtlCol="0">
            <a:spAutoFit/>
          </a:bodyPr>
          <a:lstStyle/>
          <a:p>
            <a:pPr indent="-342900" algn="just"/>
            <a:r>
              <a:rPr lang="es-MX" dirty="0" smtClean="0">
                <a:latin typeface="Arial Narrow" pitchFamily="34" charset="0"/>
              </a:rPr>
              <a:t>“Categoría programática que permite organizar, en forma representativa y homogénea, las asignaciones de recursos para programas, proyectos, actividades y fondos”. </a:t>
            </a:r>
          </a:p>
          <a:p>
            <a:pPr indent="-342900" algn="just"/>
            <a:endParaRPr lang="es-MX" dirty="0" smtClean="0">
              <a:latin typeface="Arial Narrow" pitchFamily="34" charset="0"/>
            </a:endParaRPr>
          </a:p>
          <a:p>
            <a:pPr indent="-342900" algn="just"/>
            <a:r>
              <a:rPr lang="es-MX" dirty="0" smtClean="0">
                <a:latin typeface="Arial Narrow" pitchFamily="34" charset="0"/>
              </a:rPr>
              <a:t>Son el “conjunto de acciones orientadas al logro de un objetivo concreto, en el marco de una actividad gubernamental para el cual se asignan recursos humanos, materiales, técnicos (insumos reales) y financieros necesarios para su desarrollo y unidad gubernamental responsable de su ejecución”</a:t>
            </a:r>
          </a:p>
        </p:txBody>
      </p:sp>
      <p:sp>
        <p:nvSpPr>
          <p:cNvPr id="10" name="9 Rectángulo"/>
          <p:cNvSpPr/>
          <p:nvPr/>
        </p:nvSpPr>
        <p:spPr bwMode="auto">
          <a:xfrm>
            <a:off x="1062009" y="3601739"/>
            <a:ext cx="1857388" cy="642942"/>
          </a:xfrm>
          <a:prstGeom prst="rect">
            <a:avLst/>
          </a:prstGeom>
          <a:solidFill>
            <a:schemeClr val="accent6"/>
          </a:solidFill>
          <a:ln>
            <a:solidFill>
              <a:schemeClr val="accent6">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bg1"/>
                </a:solidFill>
                <a:effectLst/>
                <a:latin typeface="Arial Narrow" pitchFamily="34" charset="0"/>
                <a:cs typeface="Arial" charset="0"/>
              </a:rPr>
              <a:t>Unidad</a:t>
            </a:r>
            <a:r>
              <a:rPr kumimoji="0" lang="es-MX" sz="1600" b="1" i="0" u="none" strike="noStrike" cap="none" normalizeH="0" dirty="0" smtClean="0">
                <a:ln>
                  <a:noFill/>
                </a:ln>
                <a:solidFill>
                  <a:schemeClr val="bg1"/>
                </a:solidFill>
                <a:effectLst/>
                <a:latin typeface="Arial Narrow" pitchFamily="34" charset="0"/>
                <a:cs typeface="Arial" charset="0"/>
              </a:rPr>
              <a:t> Presupuestal Responsable</a:t>
            </a:r>
            <a:endParaRPr kumimoji="0" lang="es-MX" sz="1600" b="1" i="0" u="none" strike="noStrike" cap="none" normalizeH="0" baseline="0" dirty="0" smtClean="0">
              <a:ln>
                <a:noFill/>
              </a:ln>
              <a:solidFill>
                <a:schemeClr val="bg1"/>
              </a:solidFill>
              <a:effectLst/>
              <a:latin typeface="Arial Narrow" pitchFamily="34" charset="0"/>
              <a:cs typeface="Arial" charset="0"/>
            </a:endParaRPr>
          </a:p>
        </p:txBody>
      </p:sp>
      <p:sp>
        <p:nvSpPr>
          <p:cNvPr id="8" name="7 Rectángulo"/>
          <p:cNvSpPr/>
          <p:nvPr/>
        </p:nvSpPr>
        <p:spPr bwMode="auto">
          <a:xfrm>
            <a:off x="3133711" y="3595260"/>
            <a:ext cx="1643074" cy="1500198"/>
          </a:xfrm>
          <a:prstGeom prst="rect">
            <a:avLst/>
          </a:prstGeom>
          <a:solidFill>
            <a:schemeClr val="accent6">
              <a:lumMod val="20000"/>
              <a:lumOff val="80000"/>
            </a:schemeClr>
          </a:solidFill>
          <a:ln>
            <a:solidFill>
              <a:schemeClr val="accent6">
                <a:lumMod val="40000"/>
                <a:lumOff val="6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Narrow" pitchFamily="34" charset="0"/>
                <a:cs typeface="Arial" charset="0"/>
              </a:rPr>
              <a:t>Programa</a:t>
            </a:r>
            <a:r>
              <a:rPr kumimoji="0" lang="es-MX" sz="1800" b="1" i="0" u="none" strike="noStrike" cap="none" normalizeH="0" dirty="0" smtClean="0">
                <a:ln>
                  <a:noFill/>
                </a:ln>
                <a:solidFill>
                  <a:schemeClr val="tx1"/>
                </a:solidFill>
                <a:effectLst/>
                <a:latin typeface="Arial Narrow" pitchFamily="34" charset="0"/>
                <a:cs typeface="Arial" charset="0"/>
              </a:rPr>
              <a:t> Presupuestario</a:t>
            </a:r>
            <a:endParaRPr kumimoji="0" lang="es-MX" sz="1800" b="1" i="0" u="none" strike="noStrike" cap="none" normalizeH="0" baseline="0" dirty="0" smtClean="0">
              <a:ln>
                <a:noFill/>
              </a:ln>
              <a:solidFill>
                <a:schemeClr val="tx1"/>
              </a:solidFill>
              <a:effectLst/>
              <a:latin typeface="Arial Narrow" pitchFamily="34" charset="0"/>
              <a:cs typeface="Arial" charset="0"/>
            </a:endParaRPr>
          </a:p>
        </p:txBody>
      </p:sp>
      <p:sp>
        <p:nvSpPr>
          <p:cNvPr id="9" name="8 Rectángulo"/>
          <p:cNvSpPr/>
          <p:nvPr/>
        </p:nvSpPr>
        <p:spPr bwMode="auto">
          <a:xfrm>
            <a:off x="1062009" y="4334778"/>
            <a:ext cx="1857388" cy="642942"/>
          </a:xfrm>
          <a:prstGeom prst="rect">
            <a:avLst/>
          </a:prstGeom>
          <a:solidFill>
            <a:schemeClr val="accent6"/>
          </a:solidFill>
          <a:ln>
            <a:solidFill>
              <a:schemeClr val="accent6">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bg1"/>
                </a:solidFill>
                <a:effectLst/>
                <a:latin typeface="Arial Narrow" pitchFamily="34" charset="0"/>
                <a:cs typeface="Arial" charset="0"/>
              </a:rPr>
              <a:t>Unidad</a:t>
            </a:r>
            <a:r>
              <a:rPr kumimoji="0" lang="es-MX" sz="1600" b="1" i="0" u="none" strike="noStrike" cap="none" normalizeH="0" dirty="0" smtClean="0">
                <a:ln>
                  <a:noFill/>
                </a:ln>
                <a:solidFill>
                  <a:schemeClr val="bg1"/>
                </a:solidFill>
                <a:effectLst/>
                <a:latin typeface="Arial Narrow" pitchFamily="34" charset="0"/>
                <a:cs typeface="Arial" charset="0"/>
              </a:rPr>
              <a:t> Presupuestal Responsable</a:t>
            </a:r>
            <a:endParaRPr kumimoji="0" lang="es-MX" sz="1600" b="1" i="0" u="none" strike="noStrike" cap="none" normalizeH="0" baseline="0" dirty="0" smtClean="0">
              <a:ln>
                <a:noFill/>
              </a:ln>
              <a:solidFill>
                <a:schemeClr val="bg1"/>
              </a:solidFill>
              <a:effectLst/>
              <a:latin typeface="Arial Narrow" pitchFamily="34" charset="0"/>
              <a:cs typeface="Arial" charset="0"/>
            </a:endParaRPr>
          </a:p>
        </p:txBody>
      </p:sp>
      <p:sp>
        <p:nvSpPr>
          <p:cNvPr id="11" name="10 Rectángulo"/>
          <p:cNvSpPr/>
          <p:nvPr/>
        </p:nvSpPr>
        <p:spPr bwMode="auto">
          <a:xfrm>
            <a:off x="1062009" y="5095458"/>
            <a:ext cx="1857388" cy="642942"/>
          </a:xfrm>
          <a:prstGeom prst="rect">
            <a:avLst/>
          </a:prstGeom>
          <a:solidFill>
            <a:schemeClr val="accent6"/>
          </a:solidFill>
          <a:ln>
            <a:solidFill>
              <a:schemeClr val="accent6">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bg1"/>
                </a:solidFill>
                <a:effectLst/>
                <a:latin typeface="Arial Narrow" pitchFamily="34" charset="0"/>
                <a:cs typeface="Arial" charset="0"/>
              </a:rPr>
              <a:t>Unidad</a:t>
            </a:r>
            <a:r>
              <a:rPr kumimoji="0" lang="es-MX" sz="1600" b="1" i="0" u="none" strike="noStrike" cap="none" normalizeH="0" dirty="0" smtClean="0">
                <a:ln>
                  <a:noFill/>
                </a:ln>
                <a:solidFill>
                  <a:schemeClr val="bg1"/>
                </a:solidFill>
                <a:effectLst/>
                <a:latin typeface="Arial Narrow" pitchFamily="34" charset="0"/>
                <a:cs typeface="Arial" charset="0"/>
              </a:rPr>
              <a:t> Presupuestal Responsable</a:t>
            </a:r>
            <a:endParaRPr kumimoji="0" lang="es-MX" sz="1600" b="1" i="0" u="none" strike="noStrike" cap="none" normalizeH="0" baseline="0" dirty="0" smtClean="0">
              <a:ln>
                <a:noFill/>
              </a:ln>
              <a:solidFill>
                <a:schemeClr val="bg1"/>
              </a:solidFill>
              <a:effectLst/>
              <a:latin typeface="Arial Narrow" pitchFamily="34" charset="0"/>
              <a:cs typeface="Arial" charset="0"/>
            </a:endParaRPr>
          </a:p>
        </p:txBody>
      </p:sp>
      <p:sp>
        <p:nvSpPr>
          <p:cNvPr id="12" name="11 CuadroTexto"/>
          <p:cNvSpPr txBox="1"/>
          <p:nvPr/>
        </p:nvSpPr>
        <p:spPr>
          <a:xfrm>
            <a:off x="5072066" y="3595254"/>
            <a:ext cx="3429024" cy="2143140"/>
          </a:xfrm>
          <a:prstGeom prst="rect">
            <a:avLst/>
          </a:prstGeom>
          <a:noFill/>
        </p:spPr>
        <p:txBody>
          <a:bodyPr wrap="square" rtlCol="0" anchor="ctr">
            <a:spAutoFit/>
          </a:bodyPr>
          <a:lstStyle/>
          <a:p>
            <a:pPr algn="just"/>
            <a:r>
              <a:rPr lang="es-MX" sz="1600" b="1" dirty="0" smtClean="0">
                <a:latin typeface="Arial Narrow" pitchFamily="34" charset="0"/>
              </a:rPr>
              <a:t>Estructura analítica </a:t>
            </a:r>
            <a:r>
              <a:rPr lang="es-MX" sz="1600" dirty="0" smtClean="0">
                <a:latin typeface="Arial Narrow" pitchFamily="34" charset="0"/>
              </a:rPr>
              <a:t>la cual es una herramienta que explica la razón de ser del mismo, mediante la descripción de la coherencia entre el problema, necesidad u oportunidad identificado (incluyendo causas y efectos) y los objetivos y medios para su solución, así como la secuencia lógica entre los mismos</a:t>
            </a:r>
            <a:endParaRPr lang="es-MX" sz="1600" dirty="0">
              <a:latin typeface="Arial Narrow" pitchFamily="34" charset="0"/>
            </a:endParaRPr>
          </a:p>
        </p:txBody>
      </p:sp>
      <p:sp>
        <p:nvSpPr>
          <p:cNvPr id="13" name="12 Rectángulo"/>
          <p:cNvSpPr/>
          <p:nvPr/>
        </p:nvSpPr>
        <p:spPr bwMode="auto">
          <a:xfrm>
            <a:off x="3133711" y="5166896"/>
            <a:ext cx="1643074" cy="571504"/>
          </a:xfrm>
          <a:prstGeom prst="rect">
            <a:avLst/>
          </a:prstGeom>
          <a:solidFill>
            <a:schemeClr val="accent6">
              <a:lumMod val="20000"/>
              <a:lumOff val="80000"/>
            </a:schemeClr>
          </a:solidFill>
          <a:ln>
            <a:solidFill>
              <a:schemeClr val="accent6">
                <a:lumMod val="40000"/>
                <a:lumOff val="6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Narrow" pitchFamily="34" charset="0"/>
                <a:cs typeface="Arial" charset="0"/>
              </a:rPr>
              <a:t>MIR</a:t>
            </a:r>
          </a:p>
        </p:txBody>
      </p:sp>
    </p:spTree>
    <p:extLst>
      <p:ext uri="{BB962C8B-B14F-4D97-AF65-F5344CB8AC3E}">
        <p14:creationId xmlns:p14="http://schemas.microsoft.com/office/powerpoint/2010/main" val="3767519267"/>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797815" y="601509"/>
            <a:ext cx="6022657" cy="576064"/>
          </a:xfrm>
          <a:prstGeom prst="rect">
            <a:avLst/>
          </a:prstGeom>
          <a:noFill/>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b="1" dirty="0" smtClean="0">
                <a:solidFill>
                  <a:schemeClr val="accent6">
                    <a:lumMod val="50000"/>
                  </a:schemeClr>
                </a:solidFill>
                <a:latin typeface="Arial Narrow" pitchFamily="34" charset="0"/>
              </a:rPr>
              <a:t>Programas Presupuestarios (</a:t>
            </a:r>
            <a:r>
              <a:rPr lang="es-MX" b="1" dirty="0" err="1" smtClean="0">
                <a:solidFill>
                  <a:schemeClr val="accent6">
                    <a:lumMod val="50000"/>
                  </a:schemeClr>
                </a:solidFill>
                <a:latin typeface="Arial Narrow" pitchFamily="34" charset="0"/>
              </a:rPr>
              <a:t>PPs</a:t>
            </a:r>
            <a:r>
              <a:rPr lang="es-MX" b="1" dirty="0" smtClean="0">
                <a:solidFill>
                  <a:schemeClr val="accent6">
                    <a:lumMod val="50000"/>
                  </a:schemeClr>
                </a:solidFill>
                <a:latin typeface="Arial Narrow" pitchFamily="34" charset="0"/>
              </a:rPr>
              <a:t>)</a:t>
            </a:r>
          </a:p>
        </p:txBody>
      </p:sp>
      <p:sp>
        <p:nvSpPr>
          <p:cNvPr id="3" name="2 Rectángulo"/>
          <p:cNvSpPr/>
          <p:nvPr/>
        </p:nvSpPr>
        <p:spPr>
          <a:xfrm>
            <a:off x="669057" y="1851043"/>
            <a:ext cx="3825469" cy="3477875"/>
          </a:xfrm>
          <a:prstGeom prst="rect">
            <a:avLst/>
          </a:prstGeom>
        </p:spPr>
        <p:txBody>
          <a:bodyPr wrap="square">
            <a:spAutoFit/>
          </a:bodyPr>
          <a:lstStyle/>
          <a:p>
            <a:pPr algn="just"/>
            <a:r>
              <a:rPr lang="es-MX" sz="2000" dirty="0" smtClean="0">
                <a:latin typeface="Arial Narrow" pitchFamily="34" charset="0"/>
              </a:rPr>
              <a:t>Categoría que permite organizar, en forma representativa y homogénea, las asignaciones de recursos para el cumplimiento de sus objetivos y metas. </a:t>
            </a:r>
          </a:p>
          <a:p>
            <a:pPr algn="just"/>
            <a:endParaRPr lang="es-MX" sz="2000" dirty="0">
              <a:latin typeface="Arial Narrow" pitchFamily="34" charset="0"/>
            </a:endParaRPr>
          </a:p>
          <a:p>
            <a:pPr algn="just"/>
            <a:r>
              <a:rPr lang="es-MX" sz="2000" dirty="0" smtClean="0">
                <a:latin typeface="Arial Narrow" pitchFamily="34" charset="0"/>
              </a:rPr>
              <a:t>Mediante estos se lleva a cabo la atención y/o resolución de una problemática de carácter público, a través del otorgamiento de bienes o servicios a una población objetivo claramente identificada y localizada.</a:t>
            </a:r>
            <a:endParaRPr lang="es-MX" sz="2000" dirty="0">
              <a:latin typeface="Arial Narrow" pitchFamily="34" charset="0"/>
            </a:endParaRPr>
          </a:p>
        </p:txBody>
      </p:sp>
      <p:graphicFrame>
        <p:nvGraphicFramePr>
          <p:cNvPr id="4" name="3 Diagrama"/>
          <p:cNvGraphicFramePr/>
          <p:nvPr>
            <p:extLst>
              <p:ext uri="{D42A27DB-BD31-4B8C-83A1-F6EECF244321}">
                <p14:modId xmlns:p14="http://schemas.microsoft.com/office/powerpoint/2010/main" val="3009285185"/>
              </p:ext>
            </p:extLst>
          </p:nvPr>
        </p:nvGraphicFramePr>
        <p:xfrm>
          <a:off x="4692352" y="2117080"/>
          <a:ext cx="4128120" cy="361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contenido"/>
          <p:cNvSpPr txBox="1">
            <a:spLocks/>
          </p:cNvSpPr>
          <p:nvPr/>
        </p:nvSpPr>
        <p:spPr>
          <a:xfrm>
            <a:off x="7081936" y="5013176"/>
            <a:ext cx="1522512" cy="576064"/>
          </a:xfrm>
          <a:prstGeom prst="rect">
            <a:avLst/>
          </a:prstGeom>
          <a:ln>
            <a:solidFill>
              <a:schemeClr val="bg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2400" b="1" dirty="0" smtClean="0">
                <a:solidFill>
                  <a:schemeClr val="accent6">
                    <a:lumMod val="50000"/>
                  </a:schemeClr>
                </a:solidFill>
              </a:rPr>
              <a:t>MML</a:t>
            </a:r>
          </a:p>
        </p:txBody>
      </p:sp>
    </p:spTree>
    <p:extLst>
      <p:ext uri="{BB962C8B-B14F-4D97-AF65-F5344CB8AC3E}">
        <p14:creationId xmlns:p14="http://schemas.microsoft.com/office/powerpoint/2010/main" val="3746235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08904" y="978959"/>
            <a:ext cx="4383733" cy="584775"/>
          </a:xfrm>
          <a:prstGeom prst="rect">
            <a:avLst/>
          </a:prstGeom>
          <a:noFill/>
        </p:spPr>
        <p:txBody>
          <a:bodyPr wrap="square" lIns="91431" tIns="45716" rIns="91431" bIns="45716">
            <a:spAutoFit/>
          </a:bodyPr>
          <a:lstStyle/>
          <a:p>
            <a:pPr algn="ctr">
              <a:defRPr/>
            </a:pPr>
            <a:r>
              <a:rPr lang="es-MX" sz="3200" b="1" dirty="0">
                <a:solidFill>
                  <a:schemeClr val="accent6">
                    <a:lumMod val="50000"/>
                  </a:schemeClr>
                </a:solidFill>
                <a:latin typeface="Arial Narrow" pitchFamily="34" charset="0"/>
                <a:cs typeface="Arial" pitchFamily="34" charset="0"/>
              </a:rPr>
              <a:t>Objetivo del </a:t>
            </a:r>
            <a:r>
              <a:rPr lang="es-MX" sz="3200" b="1" dirty="0" smtClean="0">
                <a:solidFill>
                  <a:schemeClr val="accent6">
                    <a:lumMod val="50000"/>
                  </a:schemeClr>
                </a:solidFill>
                <a:latin typeface="Arial Narrow" pitchFamily="34" charset="0"/>
                <a:cs typeface="Arial" pitchFamily="34" charset="0"/>
              </a:rPr>
              <a:t>curso</a:t>
            </a:r>
            <a:endParaRPr lang="es-MX" sz="3200" b="1" dirty="0">
              <a:solidFill>
                <a:schemeClr val="accent6">
                  <a:lumMod val="50000"/>
                </a:schemeClr>
              </a:solidFill>
              <a:latin typeface="Arial Narrow" pitchFamily="34" charset="0"/>
              <a:cs typeface="Arial" pitchFamily="34" charset="0"/>
            </a:endParaRPr>
          </a:p>
        </p:txBody>
      </p:sp>
      <p:sp>
        <p:nvSpPr>
          <p:cNvPr id="3" name="24 CuadroTexto"/>
          <p:cNvSpPr txBox="1">
            <a:spLocks noChangeArrowheads="1"/>
          </p:cNvSpPr>
          <p:nvPr/>
        </p:nvSpPr>
        <p:spPr bwMode="auto">
          <a:xfrm>
            <a:off x="777387" y="2395533"/>
            <a:ext cx="7715250" cy="1815874"/>
          </a:xfrm>
          <a:prstGeom prst="rect">
            <a:avLst/>
          </a:prstGeom>
          <a:noFill/>
          <a:ln w="9525">
            <a:noFill/>
            <a:miter lim="800000"/>
            <a:headEnd/>
            <a:tailEnd/>
          </a:ln>
        </p:spPr>
        <p:txBody>
          <a:bodyPr lIns="91431" tIns="45716" rIns="91431" bIns="45716">
            <a:spAutoFit/>
          </a:bodyPr>
          <a:lstStyle/>
          <a:p>
            <a:pPr algn="just"/>
            <a:r>
              <a:rPr lang="es-MX" sz="2800" dirty="0" smtClean="0">
                <a:latin typeface="Arial Narrow" pitchFamily="34" charset="0"/>
              </a:rPr>
              <a:t>Los servidores públicos reconocerán las etapas por las cuales discurren los presupuestos públicos, haciendo mayor énfasis en la planeación y evaluación de los programas públicos. </a:t>
            </a:r>
            <a:endParaRPr lang="es-MX" sz="2800" dirty="0">
              <a:latin typeface="Arial Narrow" pitchFamily="34" charset="0"/>
            </a:endParaRPr>
          </a:p>
        </p:txBody>
      </p:sp>
    </p:spTree>
    <p:extLst>
      <p:ext uri="{BB962C8B-B14F-4D97-AF65-F5344CB8AC3E}">
        <p14:creationId xmlns:p14="http://schemas.microsoft.com/office/powerpoint/2010/main" val="2763714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5357818" y="571480"/>
            <a:ext cx="838691" cy="523220"/>
          </a:xfrm>
          <a:prstGeom prst="rect">
            <a:avLst/>
          </a:prstGeom>
          <a:noFill/>
        </p:spPr>
        <p:txBody>
          <a:bodyPr wrap="none" lIns="91440" tIns="45720" rIns="91440" bIns="45720">
            <a:spAutoFit/>
          </a:bodyPr>
          <a:lstStyle/>
          <a:p>
            <a:pPr>
              <a:defRPr/>
            </a:pPr>
            <a:r>
              <a:rPr lang="es-ES" sz="2800" b="1" dirty="0">
                <a:solidFill>
                  <a:schemeClr val="accent6">
                    <a:lumMod val="50000"/>
                  </a:schemeClr>
                </a:solidFill>
                <a:latin typeface="Arial Narrow" pitchFamily="34" charset="0"/>
              </a:rPr>
              <a:t>MIR*</a:t>
            </a:r>
          </a:p>
        </p:txBody>
      </p:sp>
      <p:sp>
        <p:nvSpPr>
          <p:cNvPr id="6" name="5 CuadroTexto"/>
          <p:cNvSpPr txBox="1"/>
          <p:nvPr/>
        </p:nvSpPr>
        <p:spPr>
          <a:xfrm>
            <a:off x="1000101" y="1357298"/>
            <a:ext cx="7715303" cy="1077218"/>
          </a:xfrm>
          <a:prstGeom prst="rect">
            <a:avLst/>
          </a:prstGeom>
          <a:noFill/>
        </p:spPr>
        <p:txBody>
          <a:bodyPr wrap="square" rtlCol="0">
            <a:spAutoFit/>
          </a:bodyPr>
          <a:lstStyle/>
          <a:p>
            <a:pPr indent="-342900" algn="just"/>
            <a:r>
              <a:rPr lang="es-MX" sz="1600" dirty="0" smtClean="0">
                <a:latin typeface="Arial Narrow" pitchFamily="34" charset="0"/>
              </a:rPr>
              <a:t>La MIR (</a:t>
            </a:r>
            <a:r>
              <a:rPr lang="es-MX" sz="1600" b="1" dirty="0" smtClean="0">
                <a:latin typeface="Arial Narrow" pitchFamily="34" charset="0"/>
              </a:rPr>
              <a:t>Matriz de Indicadores por Resultados</a:t>
            </a:r>
            <a:r>
              <a:rPr lang="es-MX" sz="1600" dirty="0" smtClean="0">
                <a:latin typeface="Arial Narrow" pitchFamily="34" charset="0"/>
              </a:rPr>
              <a:t>) es un instrumento para el diseño, organización, ejecución, seguimiento, evaluación y mejora de los programas, resultado de un proceso de planeación realizado con base en la Metodología de Marco Lógico, dicha herramienta es de utilidad para:</a:t>
            </a:r>
          </a:p>
        </p:txBody>
      </p:sp>
      <p:graphicFrame>
        <p:nvGraphicFramePr>
          <p:cNvPr id="13" name="12 Diagrama"/>
          <p:cNvGraphicFramePr/>
          <p:nvPr>
            <p:extLst>
              <p:ext uri="{D42A27DB-BD31-4B8C-83A1-F6EECF244321}">
                <p14:modId xmlns:p14="http://schemas.microsoft.com/office/powerpoint/2010/main" val="3639586114"/>
              </p:ext>
            </p:extLst>
          </p:nvPr>
        </p:nvGraphicFramePr>
        <p:xfrm>
          <a:off x="428596" y="2857496"/>
          <a:ext cx="8643998" cy="30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614149"/>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61551" y="1440428"/>
            <a:ext cx="7715303" cy="830997"/>
          </a:xfrm>
          <a:prstGeom prst="rect">
            <a:avLst/>
          </a:prstGeom>
          <a:noFill/>
        </p:spPr>
        <p:txBody>
          <a:bodyPr wrap="square" rtlCol="0">
            <a:spAutoFit/>
          </a:bodyPr>
          <a:lstStyle/>
          <a:p>
            <a:pPr indent="-342900" algn="just"/>
            <a:r>
              <a:rPr lang="es-MX" sz="1600" dirty="0" smtClean="0">
                <a:latin typeface="Arial Narrow" pitchFamily="34" charset="0"/>
              </a:rPr>
              <a:t>La matriz de indicadores de resultados organiza los objetivos, indicadores y metas en la estructura programática, vinculados al programa presupuestario. Con base en ello, sólo deberá existir una matriz por programa presupuestario.</a:t>
            </a:r>
          </a:p>
        </p:txBody>
      </p:sp>
      <p:sp>
        <p:nvSpPr>
          <p:cNvPr id="11" name="10 Rectángulo"/>
          <p:cNvSpPr/>
          <p:nvPr/>
        </p:nvSpPr>
        <p:spPr>
          <a:xfrm rot="16200000">
            <a:off x="1152643" y="3622556"/>
            <a:ext cx="1189749" cy="707886"/>
          </a:xfrm>
          <a:prstGeom prst="rect">
            <a:avLst/>
          </a:prstGeom>
          <a:noFill/>
        </p:spPr>
        <p:txBody>
          <a:bodyPr wrap="none" lIns="91440" tIns="45720" rIns="91440" bIns="45720">
            <a:spAutoFit/>
          </a:bodyPr>
          <a:lstStyle/>
          <a:p>
            <a:pPr algn="ctr"/>
            <a:r>
              <a:rPr lang="es-ES" sz="4000" b="1" dirty="0" smtClean="0">
                <a:solidFill>
                  <a:schemeClr val="tx1">
                    <a:lumMod val="85000"/>
                    <a:lumOff val="15000"/>
                  </a:schemeClr>
                </a:solidFill>
                <a:effectLst>
                  <a:outerShdw blurRad="38100" dist="38100" dir="2700000" algn="tl">
                    <a:srgbClr val="000000">
                      <a:alpha val="43137"/>
                    </a:srgbClr>
                  </a:outerShdw>
                </a:effectLst>
                <a:latin typeface="Arial Narrow" pitchFamily="34" charset="0"/>
              </a:rPr>
              <a:t>M I R</a:t>
            </a:r>
            <a:endParaRPr lang="es-ES" sz="4000" b="1" dirty="0">
              <a:solidFill>
                <a:schemeClr val="tx1">
                  <a:lumMod val="85000"/>
                  <a:lumOff val="15000"/>
                </a:schemeClr>
              </a:solidFill>
              <a:effectLst>
                <a:outerShdw blurRad="38100" dist="38100" dir="2700000" algn="tl">
                  <a:srgbClr val="000000">
                    <a:alpha val="43137"/>
                  </a:srgbClr>
                </a:outerShdw>
              </a:effectLst>
              <a:latin typeface="Arial Narrow"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1151738885"/>
              </p:ext>
            </p:extLst>
          </p:nvPr>
        </p:nvGraphicFramePr>
        <p:xfrm>
          <a:off x="2357422" y="2428868"/>
          <a:ext cx="6072230" cy="3097544"/>
        </p:xfrm>
        <a:graphic>
          <a:graphicData uri="http://schemas.openxmlformats.org/drawingml/2006/table">
            <a:tbl>
              <a:tblPr>
                <a:tableStyleId>{E8B1032C-EA38-4F05-BA0D-38AFFFC7BED3}</a:tableStyleId>
              </a:tblPr>
              <a:tblGrid>
                <a:gridCol w="1517719"/>
                <a:gridCol w="4554511"/>
              </a:tblGrid>
              <a:tr h="774386">
                <a:tc>
                  <a:txBody>
                    <a:bodyPr/>
                    <a:lstStyle/>
                    <a:p>
                      <a:pPr algn="ctr">
                        <a:spcBef>
                          <a:spcPts val="600"/>
                        </a:spcBef>
                        <a:spcAft>
                          <a:spcPts val="600"/>
                        </a:spcAft>
                      </a:pPr>
                      <a:r>
                        <a:rPr lang="es-MX" sz="1800" dirty="0">
                          <a:latin typeface="Arial Narrow" pitchFamily="34" charset="0"/>
                        </a:rPr>
                        <a:t>Fin</a:t>
                      </a:r>
                      <a:endParaRPr lang="es-MX" sz="1800" dirty="0">
                        <a:solidFill>
                          <a:srgbClr val="000000"/>
                        </a:solidFill>
                        <a:latin typeface="Arial Narrow" pitchFamily="34" charset="0"/>
                        <a:ea typeface="Tahoma"/>
                      </a:endParaRPr>
                    </a:p>
                  </a:txBody>
                  <a:tcPr marL="68580" marR="68580" marT="0" marB="0" anchor="ctr"/>
                </a:tc>
                <a:tc>
                  <a:txBody>
                    <a:bodyPr/>
                    <a:lstStyle/>
                    <a:p>
                      <a:pPr algn="just">
                        <a:spcBef>
                          <a:spcPts val="600"/>
                        </a:spcBef>
                        <a:spcAft>
                          <a:spcPts val="600"/>
                        </a:spcAft>
                      </a:pPr>
                      <a:r>
                        <a:rPr lang="es-MX" sz="1400" dirty="0">
                          <a:latin typeface="Arial Narrow" pitchFamily="34" charset="0"/>
                        </a:rPr>
                        <a:t>Es la contribución del programa en el mediano o largo plazo, al logro de un objetivo del desarrollo estatal (a la consecución de los objetivos del Plan Veracruzano de Desarrollo y/o sus </a:t>
                      </a:r>
                      <a:r>
                        <a:rPr lang="es-MX" sz="1400" dirty="0" smtClean="0">
                          <a:latin typeface="Arial Narrow" pitchFamily="34" charset="0"/>
                        </a:rPr>
                        <a:t>programas)</a:t>
                      </a:r>
                      <a:endParaRPr lang="es-MX" sz="1400" dirty="0">
                        <a:solidFill>
                          <a:srgbClr val="000000"/>
                        </a:solidFill>
                        <a:latin typeface="Arial Narrow" pitchFamily="34" charset="0"/>
                        <a:ea typeface="Tahoma"/>
                      </a:endParaRPr>
                    </a:p>
                  </a:txBody>
                  <a:tcPr marL="68580" marR="68580" marT="0" marB="0" anchor="ctr"/>
                </a:tc>
              </a:tr>
              <a:tr h="774386">
                <a:tc>
                  <a:txBody>
                    <a:bodyPr/>
                    <a:lstStyle/>
                    <a:p>
                      <a:pPr algn="ctr">
                        <a:spcBef>
                          <a:spcPts val="600"/>
                        </a:spcBef>
                        <a:spcAft>
                          <a:spcPts val="600"/>
                        </a:spcAft>
                      </a:pPr>
                      <a:r>
                        <a:rPr lang="es-MX" sz="1800" dirty="0">
                          <a:latin typeface="Arial Narrow" pitchFamily="34" charset="0"/>
                        </a:rPr>
                        <a:t>Propósito</a:t>
                      </a:r>
                      <a:endParaRPr lang="es-MX" sz="1800" dirty="0">
                        <a:solidFill>
                          <a:srgbClr val="000000"/>
                        </a:solidFill>
                        <a:latin typeface="Arial Narrow" pitchFamily="34" charset="0"/>
                        <a:ea typeface="Tahoma"/>
                      </a:endParaRPr>
                    </a:p>
                  </a:txBody>
                  <a:tcPr marL="68580" marR="68580" marT="0" marB="0" anchor="ctr"/>
                </a:tc>
                <a:tc>
                  <a:txBody>
                    <a:bodyPr/>
                    <a:lstStyle/>
                    <a:p>
                      <a:pPr algn="just">
                        <a:spcBef>
                          <a:spcPts val="600"/>
                        </a:spcBef>
                        <a:spcAft>
                          <a:spcPts val="600"/>
                        </a:spcAft>
                      </a:pPr>
                      <a:r>
                        <a:rPr lang="es-MX" sz="1400">
                          <a:latin typeface="Arial Narrow" pitchFamily="34" charset="0"/>
                        </a:rPr>
                        <a:t>Es el resultado directo a ser logrado en la población o área de enfoque como consecuencia de la utilización de los componentes (bienes y/o servicios) producidos o entregados por el programa.</a:t>
                      </a:r>
                      <a:endParaRPr lang="es-MX" sz="1400">
                        <a:solidFill>
                          <a:srgbClr val="000000"/>
                        </a:solidFill>
                        <a:latin typeface="Arial Narrow" pitchFamily="34" charset="0"/>
                        <a:ea typeface="Tahoma"/>
                      </a:endParaRPr>
                    </a:p>
                  </a:txBody>
                  <a:tcPr marL="68580" marR="68580" marT="0" marB="0" anchor="ctr"/>
                </a:tc>
              </a:tr>
              <a:tr h="774386">
                <a:tc>
                  <a:txBody>
                    <a:bodyPr/>
                    <a:lstStyle/>
                    <a:p>
                      <a:pPr algn="ctr">
                        <a:spcBef>
                          <a:spcPts val="600"/>
                        </a:spcBef>
                        <a:spcAft>
                          <a:spcPts val="600"/>
                        </a:spcAft>
                      </a:pPr>
                      <a:r>
                        <a:rPr lang="es-MX" sz="1800" dirty="0">
                          <a:latin typeface="Arial Narrow" pitchFamily="34" charset="0"/>
                        </a:rPr>
                        <a:t>Componentes</a:t>
                      </a:r>
                      <a:endParaRPr lang="es-MX" sz="1800" dirty="0">
                        <a:solidFill>
                          <a:srgbClr val="000000"/>
                        </a:solidFill>
                        <a:latin typeface="Arial Narrow" pitchFamily="34" charset="0"/>
                        <a:ea typeface="Tahoma"/>
                      </a:endParaRPr>
                    </a:p>
                  </a:txBody>
                  <a:tcPr marL="68580" marR="68580" marT="0" marB="0" anchor="ctr"/>
                </a:tc>
                <a:tc>
                  <a:txBody>
                    <a:bodyPr/>
                    <a:lstStyle/>
                    <a:p>
                      <a:pPr algn="just">
                        <a:spcBef>
                          <a:spcPts val="600"/>
                        </a:spcBef>
                        <a:spcAft>
                          <a:spcPts val="600"/>
                        </a:spcAft>
                      </a:pPr>
                      <a:r>
                        <a:rPr lang="es-MX" sz="1400">
                          <a:latin typeface="Arial Narrow" pitchFamily="34" charset="0"/>
                        </a:rPr>
                        <a:t>Son los bienes y/o servicios que produce o entrega el programa para cumplir con su propósito; deben establecerse como productos terminados o servicios proporcionados.</a:t>
                      </a:r>
                      <a:endParaRPr lang="es-MX" sz="1400">
                        <a:solidFill>
                          <a:srgbClr val="000000"/>
                        </a:solidFill>
                        <a:latin typeface="Arial Narrow" pitchFamily="34" charset="0"/>
                        <a:ea typeface="Tahoma"/>
                      </a:endParaRPr>
                    </a:p>
                  </a:txBody>
                  <a:tcPr marL="68580" marR="68580" marT="0" marB="0" anchor="ctr"/>
                </a:tc>
              </a:tr>
              <a:tr h="774386">
                <a:tc>
                  <a:txBody>
                    <a:bodyPr/>
                    <a:lstStyle/>
                    <a:p>
                      <a:pPr algn="ctr">
                        <a:spcBef>
                          <a:spcPts val="600"/>
                        </a:spcBef>
                        <a:spcAft>
                          <a:spcPts val="600"/>
                        </a:spcAft>
                      </a:pPr>
                      <a:r>
                        <a:rPr lang="es-MX" sz="1800" dirty="0">
                          <a:latin typeface="Arial Narrow" pitchFamily="34" charset="0"/>
                        </a:rPr>
                        <a:t>Actividad</a:t>
                      </a:r>
                      <a:endParaRPr lang="es-MX" sz="1800" dirty="0">
                        <a:solidFill>
                          <a:srgbClr val="000000"/>
                        </a:solidFill>
                        <a:latin typeface="Arial Narrow" pitchFamily="34" charset="0"/>
                        <a:ea typeface="Tahoma"/>
                      </a:endParaRPr>
                    </a:p>
                  </a:txBody>
                  <a:tcPr marL="68580" marR="68580" marT="0" marB="0" anchor="ctr"/>
                </a:tc>
                <a:tc>
                  <a:txBody>
                    <a:bodyPr/>
                    <a:lstStyle/>
                    <a:p>
                      <a:pPr algn="just">
                        <a:spcBef>
                          <a:spcPts val="600"/>
                        </a:spcBef>
                        <a:spcAft>
                          <a:spcPts val="600"/>
                        </a:spcAft>
                      </a:pPr>
                      <a:r>
                        <a:rPr lang="es-MX" sz="1400" dirty="0">
                          <a:latin typeface="Arial Narrow" pitchFamily="34" charset="0"/>
                        </a:rPr>
                        <a:t>Son las principales acciones emprendidas mediantes la cuales se movilizan los insumos para generar los bienes y/o servicios que produce o entrega el programa.</a:t>
                      </a:r>
                      <a:endParaRPr lang="es-MX" sz="1400" dirty="0">
                        <a:solidFill>
                          <a:srgbClr val="000000"/>
                        </a:solidFill>
                        <a:latin typeface="Arial Narrow" pitchFamily="34" charset="0"/>
                        <a:ea typeface="Tahoma"/>
                      </a:endParaRPr>
                    </a:p>
                  </a:txBody>
                  <a:tcPr marL="68580" marR="68580" marT="0" marB="0" anchor="ctr"/>
                </a:tc>
              </a:tr>
            </a:tbl>
          </a:graphicData>
        </a:graphic>
      </p:graphicFrame>
      <p:sp>
        <p:nvSpPr>
          <p:cNvPr id="6" name="5 Rectángulo"/>
          <p:cNvSpPr/>
          <p:nvPr/>
        </p:nvSpPr>
        <p:spPr>
          <a:xfrm>
            <a:off x="5357818" y="571480"/>
            <a:ext cx="838691" cy="523220"/>
          </a:xfrm>
          <a:prstGeom prst="rect">
            <a:avLst/>
          </a:prstGeom>
          <a:noFill/>
        </p:spPr>
        <p:txBody>
          <a:bodyPr wrap="none" lIns="91440" tIns="45720" rIns="91440" bIns="45720">
            <a:spAutoFit/>
          </a:bodyPr>
          <a:lstStyle/>
          <a:p>
            <a:pPr>
              <a:defRPr/>
            </a:pPr>
            <a:r>
              <a:rPr lang="es-ES" sz="2800" b="1" dirty="0">
                <a:solidFill>
                  <a:schemeClr val="accent6">
                    <a:lumMod val="50000"/>
                  </a:schemeClr>
                </a:solidFill>
                <a:latin typeface="Arial Narrow" pitchFamily="34" charset="0"/>
              </a:rPr>
              <a:t>MIR*</a:t>
            </a:r>
          </a:p>
        </p:txBody>
      </p:sp>
    </p:spTree>
    <p:extLst>
      <p:ext uri="{BB962C8B-B14F-4D97-AF65-F5344CB8AC3E}">
        <p14:creationId xmlns:p14="http://schemas.microsoft.com/office/powerpoint/2010/main" val="1398224417"/>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2798618" y="547338"/>
            <a:ext cx="5808115" cy="523220"/>
          </a:xfrm>
          <a:prstGeom prst="rect">
            <a:avLst/>
          </a:prstGeom>
          <a:noFill/>
        </p:spPr>
        <p:txBody>
          <a:bodyPr wrap="square" lIns="91440" tIns="45720" rIns="91440" bIns="45720">
            <a:spAutoFit/>
          </a:bodyPr>
          <a:lstStyle/>
          <a:p>
            <a:pPr>
              <a:defRPr/>
            </a:pPr>
            <a:r>
              <a:rPr lang="es-ES" sz="2800" b="1" dirty="0">
                <a:solidFill>
                  <a:schemeClr val="accent6">
                    <a:lumMod val="50000"/>
                  </a:schemeClr>
                </a:solidFill>
                <a:latin typeface="Arial Narrow" pitchFamily="34" charset="0"/>
              </a:rPr>
              <a:t>Unidades Presupuestales Responsables</a:t>
            </a:r>
          </a:p>
        </p:txBody>
      </p:sp>
      <p:sp>
        <p:nvSpPr>
          <p:cNvPr id="6" name="5 CuadroTexto"/>
          <p:cNvSpPr txBox="1"/>
          <p:nvPr/>
        </p:nvSpPr>
        <p:spPr>
          <a:xfrm>
            <a:off x="1000101" y="1357298"/>
            <a:ext cx="7715303" cy="1815882"/>
          </a:xfrm>
          <a:prstGeom prst="rect">
            <a:avLst/>
          </a:prstGeom>
          <a:noFill/>
        </p:spPr>
        <p:txBody>
          <a:bodyPr wrap="square" rtlCol="0">
            <a:spAutoFit/>
          </a:bodyPr>
          <a:lstStyle/>
          <a:p>
            <a:pPr indent="-342900" algn="just"/>
            <a:r>
              <a:rPr lang="es-MX" sz="1600" dirty="0" smtClean="0">
                <a:latin typeface="Arial Narrow" pitchFamily="34" charset="0"/>
              </a:rPr>
              <a:t>Son las </a:t>
            </a:r>
            <a:r>
              <a:rPr lang="es-MX" sz="1600" b="1" dirty="0" smtClean="0">
                <a:latin typeface="Arial Narrow" pitchFamily="34" charset="0"/>
              </a:rPr>
              <a:t>áreas que integra la estructura básica de una Dependencia o Entidad</a:t>
            </a:r>
            <a:r>
              <a:rPr lang="es-MX" sz="1600" dirty="0" smtClean="0">
                <a:latin typeface="Arial Narrow" pitchFamily="34" charset="0"/>
              </a:rPr>
              <a:t>, con "atribuciones" propias que las distinguen y diferencian entre sí, y que contiene cada una de ellas una </a:t>
            </a:r>
            <a:r>
              <a:rPr lang="es-MX" sz="1600" b="1" dirty="0" smtClean="0">
                <a:latin typeface="Arial Narrow" pitchFamily="34" charset="0"/>
              </a:rPr>
              <a:t>estructura orgánica específica</a:t>
            </a:r>
            <a:r>
              <a:rPr lang="es-MX" sz="1600" dirty="0" smtClean="0">
                <a:latin typeface="Arial Narrow" pitchFamily="34" charset="0"/>
              </a:rPr>
              <a:t>, cuyas atribuciones específicas se instituyen en el reglamento interno o interior de dicha institución pública. Normalmente se identifican como una Dirección General o equivalente, o bien un órgano como las unidades o tesorería, cada una de ellas </a:t>
            </a:r>
            <a:r>
              <a:rPr lang="es-MX" sz="1600" b="1" dirty="0" smtClean="0">
                <a:latin typeface="Arial Narrow" pitchFamily="34" charset="0"/>
              </a:rPr>
              <a:t>tienen una clave dentro de la estructura programática presupuestal </a:t>
            </a:r>
            <a:r>
              <a:rPr lang="es-MX" sz="1600" dirty="0" smtClean="0">
                <a:latin typeface="Arial Narrow" pitchFamily="34" charset="0"/>
              </a:rPr>
              <a:t>que las identifica y clasifica como única dentro de la Dependencia o Entidad a la que pertenecen.</a:t>
            </a:r>
          </a:p>
        </p:txBody>
      </p:sp>
      <p:sp>
        <p:nvSpPr>
          <p:cNvPr id="10" name="9 Rectángulo"/>
          <p:cNvSpPr/>
          <p:nvPr/>
        </p:nvSpPr>
        <p:spPr bwMode="auto">
          <a:xfrm>
            <a:off x="1857356" y="3506916"/>
            <a:ext cx="1428760" cy="2038965"/>
          </a:xfrm>
          <a:prstGeom prst="rect">
            <a:avLst/>
          </a:prstGeom>
          <a:solidFill>
            <a:schemeClr val="accent6">
              <a:lumMod val="60000"/>
              <a:lumOff val="40000"/>
            </a:schemeClr>
          </a:solidFill>
          <a:ln>
            <a:solidFill>
              <a:schemeClr val="accent6">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bg1"/>
                </a:solidFill>
                <a:effectLst/>
                <a:latin typeface="Arial Narrow" pitchFamily="34" charset="0"/>
                <a:cs typeface="Arial" charset="0"/>
              </a:rPr>
              <a:t>Unidad</a:t>
            </a:r>
            <a:r>
              <a:rPr kumimoji="0" lang="es-MX" sz="1800" b="1" i="0" u="none" strike="noStrike" cap="none" normalizeH="0" dirty="0" smtClean="0">
                <a:ln>
                  <a:noFill/>
                </a:ln>
                <a:solidFill>
                  <a:schemeClr val="bg1"/>
                </a:solidFill>
                <a:effectLst/>
                <a:latin typeface="Arial Narrow" pitchFamily="34" charset="0"/>
                <a:cs typeface="Arial" charset="0"/>
              </a:rPr>
              <a:t> Presupuestal Responsable</a:t>
            </a:r>
            <a:endParaRPr kumimoji="0" lang="es-MX" sz="1800" b="1" i="0" u="none" strike="noStrike" cap="none" normalizeH="0" baseline="0" dirty="0" smtClean="0">
              <a:ln>
                <a:noFill/>
              </a:ln>
              <a:solidFill>
                <a:schemeClr val="bg1"/>
              </a:solidFill>
              <a:effectLst/>
              <a:latin typeface="Arial Narrow" pitchFamily="34" charset="0"/>
              <a:cs typeface="Arial" charset="0"/>
            </a:endParaRPr>
          </a:p>
        </p:txBody>
      </p:sp>
      <p:sp>
        <p:nvSpPr>
          <p:cNvPr id="19" name="18 CuadroTexto"/>
          <p:cNvSpPr txBox="1"/>
          <p:nvPr/>
        </p:nvSpPr>
        <p:spPr>
          <a:xfrm>
            <a:off x="3357554" y="3500438"/>
            <a:ext cx="4429156" cy="830997"/>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600" b="1" dirty="0" smtClean="0">
                <a:latin typeface="Arial Narrow" pitchFamily="34" charset="0"/>
              </a:rPr>
              <a:t>Sustantivas: </a:t>
            </a:r>
            <a:r>
              <a:rPr lang="es-ES" sz="1600" dirty="0" smtClean="0">
                <a:latin typeface="Arial Narrow" pitchFamily="34" charset="0"/>
              </a:rPr>
              <a:t>cuando están en función propia de la dependencia y/o entidad y que impacten de forma significativa al presupuesto asignado</a:t>
            </a:r>
            <a:endParaRPr lang="es-MX" sz="1600" dirty="0">
              <a:latin typeface="Arial Narrow" pitchFamily="34" charset="0"/>
            </a:endParaRPr>
          </a:p>
        </p:txBody>
      </p:sp>
      <p:sp>
        <p:nvSpPr>
          <p:cNvPr id="20" name="19 CuadroTexto"/>
          <p:cNvSpPr txBox="1"/>
          <p:nvPr/>
        </p:nvSpPr>
        <p:spPr>
          <a:xfrm>
            <a:off x="3357554" y="4429132"/>
            <a:ext cx="4429156" cy="1077218"/>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1600" b="1" dirty="0" smtClean="0">
                <a:latin typeface="Arial Narrow" pitchFamily="34" charset="0"/>
              </a:rPr>
              <a:t>Adjetivas: </a:t>
            </a:r>
            <a:r>
              <a:rPr lang="es-MX" sz="1600" dirty="0" smtClean="0">
                <a:latin typeface="Arial Narrow" pitchFamily="34" charset="0"/>
              </a:rPr>
              <a:t>que son las actividades de apoyo o administrativas que coadyuven al cumplimiento de los objetivos, identificando como un solo concepto las actividades cotidianas</a:t>
            </a:r>
            <a:endParaRPr lang="es-MX" sz="1600" dirty="0">
              <a:latin typeface="Arial Narrow" pitchFamily="34" charset="0"/>
            </a:endParaRPr>
          </a:p>
        </p:txBody>
      </p:sp>
    </p:spTree>
    <p:extLst>
      <p:ext uri="{BB962C8B-B14F-4D97-AF65-F5344CB8AC3E}">
        <p14:creationId xmlns:p14="http://schemas.microsoft.com/office/powerpoint/2010/main" val="1574197541"/>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18 Forma"/>
          <p:cNvCxnSpPr>
            <a:endCxn id="12" idx="1"/>
          </p:cNvCxnSpPr>
          <p:nvPr/>
        </p:nvCxnSpPr>
        <p:spPr bwMode="auto">
          <a:xfrm rot="16200000" flipH="1">
            <a:off x="917575" y="2082800"/>
            <a:ext cx="474663" cy="309563"/>
          </a:xfrm>
          <a:prstGeom prst="bentConnector2">
            <a:avLst/>
          </a:prstGeom>
          <a:ln>
            <a:solidFill>
              <a:schemeClr val="accent6">
                <a:lumMod val="75000"/>
              </a:schemeClr>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1" name="10 CuadroTexto"/>
          <p:cNvSpPr txBox="1"/>
          <p:nvPr/>
        </p:nvSpPr>
        <p:spPr>
          <a:xfrm>
            <a:off x="642938" y="1714500"/>
            <a:ext cx="1357312" cy="307975"/>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sz="1400" dirty="0">
                <a:latin typeface="Arial Narrow" pitchFamily="34" charset="0"/>
              </a:rPr>
              <a:t>Planeación</a:t>
            </a:r>
          </a:p>
        </p:txBody>
      </p:sp>
      <p:sp>
        <p:nvSpPr>
          <p:cNvPr id="12" name="11 CuadroTexto"/>
          <p:cNvSpPr txBox="1"/>
          <p:nvPr/>
        </p:nvSpPr>
        <p:spPr>
          <a:xfrm>
            <a:off x="1309688" y="2320925"/>
            <a:ext cx="1357312" cy="307975"/>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sz="1400" dirty="0">
                <a:latin typeface="Arial Narrow" pitchFamily="34" charset="0"/>
              </a:rPr>
              <a:t>Programación</a:t>
            </a:r>
          </a:p>
        </p:txBody>
      </p:sp>
      <p:sp>
        <p:nvSpPr>
          <p:cNvPr id="13" name="12 CuadroTexto"/>
          <p:cNvSpPr txBox="1"/>
          <p:nvPr/>
        </p:nvSpPr>
        <p:spPr>
          <a:xfrm>
            <a:off x="1952625" y="2986088"/>
            <a:ext cx="1357313" cy="307975"/>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sz="1400" dirty="0">
                <a:latin typeface="Arial Narrow" pitchFamily="34" charset="0"/>
              </a:rPr>
              <a:t>Presupuesto</a:t>
            </a:r>
          </a:p>
        </p:txBody>
      </p:sp>
      <p:sp>
        <p:nvSpPr>
          <p:cNvPr id="14" name="13 CuadroTexto"/>
          <p:cNvSpPr txBox="1"/>
          <p:nvPr/>
        </p:nvSpPr>
        <p:spPr>
          <a:xfrm>
            <a:off x="2619375" y="3595688"/>
            <a:ext cx="1357313" cy="306387"/>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sz="1400" dirty="0">
                <a:latin typeface="Arial Narrow" pitchFamily="34" charset="0"/>
              </a:rPr>
              <a:t>Ejercicio y control</a:t>
            </a:r>
          </a:p>
        </p:txBody>
      </p:sp>
      <p:sp>
        <p:nvSpPr>
          <p:cNvPr id="15" name="14 CuadroTexto"/>
          <p:cNvSpPr txBox="1"/>
          <p:nvPr/>
        </p:nvSpPr>
        <p:spPr>
          <a:xfrm>
            <a:off x="3286125" y="4192588"/>
            <a:ext cx="1357313" cy="307975"/>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sz="1400" dirty="0">
                <a:latin typeface="Arial Narrow" pitchFamily="34" charset="0"/>
              </a:rPr>
              <a:t>Seguimiento</a:t>
            </a:r>
          </a:p>
        </p:txBody>
      </p:sp>
      <p:sp>
        <p:nvSpPr>
          <p:cNvPr id="16" name="15 CuadroTexto"/>
          <p:cNvSpPr txBox="1"/>
          <p:nvPr/>
        </p:nvSpPr>
        <p:spPr>
          <a:xfrm>
            <a:off x="3952875" y="4787900"/>
            <a:ext cx="1357313" cy="307975"/>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sz="1400" dirty="0">
                <a:latin typeface="Arial Narrow" pitchFamily="34" charset="0"/>
              </a:rPr>
              <a:t>Evaluación</a:t>
            </a:r>
          </a:p>
        </p:txBody>
      </p:sp>
      <p:sp>
        <p:nvSpPr>
          <p:cNvPr id="17" name="16 CuadroTexto"/>
          <p:cNvSpPr txBox="1"/>
          <p:nvPr/>
        </p:nvSpPr>
        <p:spPr>
          <a:xfrm>
            <a:off x="4643438" y="5381625"/>
            <a:ext cx="1357312" cy="522288"/>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sz="1400" dirty="0">
                <a:latin typeface="Arial Narrow" pitchFamily="34" charset="0"/>
              </a:rPr>
              <a:t>Rendición de cuentas</a:t>
            </a:r>
          </a:p>
        </p:txBody>
      </p:sp>
      <p:cxnSp>
        <p:nvCxnSpPr>
          <p:cNvPr id="20" name="19 Forma"/>
          <p:cNvCxnSpPr/>
          <p:nvPr/>
        </p:nvCxnSpPr>
        <p:spPr bwMode="auto">
          <a:xfrm rot="16200000" flipH="1">
            <a:off x="1537494" y="2728119"/>
            <a:ext cx="473075" cy="309563"/>
          </a:xfrm>
          <a:prstGeom prst="bentConnector2">
            <a:avLst/>
          </a:prstGeom>
          <a:ln>
            <a:solidFill>
              <a:schemeClr val="accent6">
                <a:lumMod val="75000"/>
              </a:schemeClr>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1" name="20 Forma"/>
          <p:cNvCxnSpPr/>
          <p:nvPr/>
        </p:nvCxnSpPr>
        <p:spPr bwMode="auto">
          <a:xfrm rot="16200000" flipH="1">
            <a:off x="2179637" y="3394076"/>
            <a:ext cx="474663" cy="309562"/>
          </a:xfrm>
          <a:prstGeom prst="bentConnector2">
            <a:avLst/>
          </a:prstGeom>
          <a:ln>
            <a:solidFill>
              <a:schemeClr val="accent6">
                <a:lumMod val="75000"/>
              </a:schemeClr>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2" name="21 Forma"/>
          <p:cNvCxnSpPr/>
          <p:nvPr/>
        </p:nvCxnSpPr>
        <p:spPr bwMode="auto">
          <a:xfrm rot="16200000" flipH="1">
            <a:off x="2846388" y="4002088"/>
            <a:ext cx="474662" cy="309562"/>
          </a:xfrm>
          <a:prstGeom prst="bentConnector2">
            <a:avLst/>
          </a:prstGeom>
          <a:ln>
            <a:solidFill>
              <a:schemeClr val="accent6">
                <a:lumMod val="75000"/>
              </a:schemeClr>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3" name="22 Forma"/>
          <p:cNvCxnSpPr/>
          <p:nvPr/>
        </p:nvCxnSpPr>
        <p:spPr bwMode="auto">
          <a:xfrm rot="16200000" flipH="1">
            <a:off x="3537744" y="4585494"/>
            <a:ext cx="473075" cy="309563"/>
          </a:xfrm>
          <a:prstGeom prst="bentConnector2">
            <a:avLst/>
          </a:prstGeom>
          <a:ln>
            <a:solidFill>
              <a:schemeClr val="accent6">
                <a:lumMod val="75000"/>
              </a:schemeClr>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8" name="27 Forma"/>
          <p:cNvCxnSpPr/>
          <p:nvPr/>
        </p:nvCxnSpPr>
        <p:spPr bwMode="auto">
          <a:xfrm rot="16200000" flipH="1">
            <a:off x="4228306" y="5169694"/>
            <a:ext cx="474663" cy="307975"/>
          </a:xfrm>
          <a:prstGeom prst="bentConnector2">
            <a:avLst/>
          </a:prstGeom>
          <a:ln>
            <a:solidFill>
              <a:schemeClr val="accent6">
                <a:lumMod val="75000"/>
              </a:schemeClr>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30" name="29 Conector angular"/>
          <p:cNvCxnSpPr>
            <a:endCxn id="11" idx="1"/>
          </p:cNvCxnSpPr>
          <p:nvPr/>
        </p:nvCxnSpPr>
        <p:spPr bwMode="auto">
          <a:xfrm rot="10800000">
            <a:off x="642938" y="1868488"/>
            <a:ext cx="3643312" cy="3489325"/>
          </a:xfrm>
          <a:prstGeom prst="bentConnector3">
            <a:avLst>
              <a:gd name="adj1" fmla="val 106274"/>
            </a:avLst>
          </a:prstGeom>
          <a:ln>
            <a:solidFill>
              <a:schemeClr val="accent6">
                <a:lumMod val="75000"/>
              </a:schemeClr>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1" name="30 CuadroTexto"/>
          <p:cNvSpPr txBox="1"/>
          <p:nvPr/>
        </p:nvSpPr>
        <p:spPr>
          <a:xfrm>
            <a:off x="2214563" y="1724025"/>
            <a:ext cx="4140200" cy="27622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defRPr/>
            </a:pPr>
            <a:r>
              <a:rPr lang="es-MX" sz="1200" dirty="0">
                <a:latin typeface="Arial Narrow" pitchFamily="34" charset="0"/>
              </a:rPr>
              <a:t>Alineación de las prioridades nacionales (PND y programas derivados)</a:t>
            </a:r>
          </a:p>
        </p:txBody>
      </p:sp>
      <p:sp>
        <p:nvSpPr>
          <p:cNvPr id="32" name="31 CuadroTexto"/>
          <p:cNvSpPr txBox="1"/>
          <p:nvPr/>
        </p:nvSpPr>
        <p:spPr>
          <a:xfrm>
            <a:off x="3146425" y="2073275"/>
            <a:ext cx="4122738" cy="830263"/>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defRPr/>
            </a:pPr>
            <a:r>
              <a:rPr lang="es-MX" sz="1200" dirty="0">
                <a:latin typeface="Arial Narrow" pitchFamily="34" charset="0"/>
              </a:rPr>
              <a:t>Elaboración y autorización de estructuras programáticas</a:t>
            </a:r>
          </a:p>
          <a:p>
            <a:pPr algn="just">
              <a:defRPr/>
            </a:pPr>
            <a:r>
              <a:rPr lang="es-MX" sz="1200" dirty="0">
                <a:latin typeface="Arial Narrow" pitchFamily="34" charset="0"/>
              </a:rPr>
              <a:t>Definición de programas presupuestarios PP</a:t>
            </a:r>
          </a:p>
          <a:p>
            <a:pPr algn="just">
              <a:defRPr/>
            </a:pPr>
            <a:r>
              <a:rPr lang="es-MX" sz="1200" dirty="0">
                <a:latin typeface="Arial Narrow" pitchFamily="34" charset="0"/>
              </a:rPr>
              <a:t>Elaboración de Matriz de indicadores para Resultados (MIR)</a:t>
            </a:r>
          </a:p>
          <a:p>
            <a:pPr algn="just">
              <a:defRPr/>
            </a:pPr>
            <a:r>
              <a:rPr lang="es-MX" sz="1200" dirty="0">
                <a:latin typeface="Arial Narrow" pitchFamily="34" charset="0"/>
              </a:rPr>
              <a:t>Formulación de indicadores de desempeño (estratégicos y de gestión)</a:t>
            </a:r>
          </a:p>
        </p:txBody>
      </p:sp>
      <p:sp>
        <p:nvSpPr>
          <p:cNvPr id="33" name="32 CuadroTexto"/>
          <p:cNvSpPr txBox="1"/>
          <p:nvPr/>
        </p:nvSpPr>
        <p:spPr>
          <a:xfrm>
            <a:off x="3521075" y="2997200"/>
            <a:ext cx="3579813" cy="277813"/>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defRPr/>
            </a:pPr>
            <a:r>
              <a:rPr lang="es-MX" sz="1200" dirty="0">
                <a:latin typeface="Arial Narrow" pitchFamily="34" charset="0"/>
              </a:rPr>
              <a:t>Asignaciones presupuestarias que consideren los resultados</a:t>
            </a:r>
          </a:p>
        </p:txBody>
      </p:sp>
      <p:sp>
        <p:nvSpPr>
          <p:cNvPr id="35" name="34 CuadroTexto"/>
          <p:cNvSpPr txBox="1"/>
          <p:nvPr/>
        </p:nvSpPr>
        <p:spPr>
          <a:xfrm>
            <a:off x="4217988" y="3489325"/>
            <a:ext cx="2879725" cy="461963"/>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defRPr/>
            </a:pPr>
            <a:r>
              <a:rPr lang="es-MX" sz="1200" dirty="0">
                <a:latin typeface="Arial Narrow" pitchFamily="34" charset="0"/>
              </a:rPr>
              <a:t>Mejorar en la gestión y calidad del gasto público</a:t>
            </a:r>
          </a:p>
          <a:p>
            <a:pPr algn="just">
              <a:defRPr/>
            </a:pPr>
            <a:r>
              <a:rPr lang="es-MX" sz="1200" dirty="0">
                <a:latin typeface="Arial Narrow" pitchFamily="34" charset="0"/>
              </a:rPr>
              <a:t>Reglas de operación de los programas</a:t>
            </a:r>
          </a:p>
        </p:txBody>
      </p:sp>
      <p:sp>
        <p:nvSpPr>
          <p:cNvPr id="36" name="35 CuadroTexto"/>
          <p:cNvSpPr txBox="1"/>
          <p:nvPr/>
        </p:nvSpPr>
        <p:spPr>
          <a:xfrm>
            <a:off x="4906963" y="4095750"/>
            <a:ext cx="1603375" cy="46037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defRPr/>
            </a:pPr>
            <a:r>
              <a:rPr lang="es-MX" sz="1200" dirty="0">
                <a:latin typeface="Arial Narrow" pitchFamily="34" charset="0"/>
              </a:rPr>
              <a:t>Informes de resultados</a:t>
            </a:r>
          </a:p>
          <a:p>
            <a:pPr algn="just">
              <a:defRPr/>
            </a:pPr>
            <a:r>
              <a:rPr lang="es-MX" sz="1200" dirty="0">
                <a:latin typeface="Arial Narrow" pitchFamily="34" charset="0"/>
              </a:rPr>
              <a:t>Monitoreo de indicadores</a:t>
            </a:r>
          </a:p>
        </p:txBody>
      </p:sp>
      <p:sp>
        <p:nvSpPr>
          <p:cNvPr id="37" name="36 CuadroTexto"/>
          <p:cNvSpPr txBox="1"/>
          <p:nvPr/>
        </p:nvSpPr>
        <p:spPr>
          <a:xfrm>
            <a:off x="5692775" y="4705350"/>
            <a:ext cx="2451100" cy="46196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MX" sz="1200" dirty="0">
                <a:latin typeface="Arial Narrow" pitchFamily="34" charset="0"/>
              </a:rPr>
              <a:t>Evaluaciones y compromisos de mejora de políticas, programas e instituciones</a:t>
            </a:r>
          </a:p>
        </p:txBody>
      </p:sp>
      <p:sp>
        <p:nvSpPr>
          <p:cNvPr id="38" name="37 CuadroTexto"/>
          <p:cNvSpPr txBox="1"/>
          <p:nvPr/>
        </p:nvSpPr>
        <p:spPr>
          <a:xfrm>
            <a:off x="6181725" y="5499100"/>
            <a:ext cx="1654175" cy="27622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defRPr/>
            </a:pPr>
            <a:r>
              <a:rPr lang="es-MX" sz="1200" dirty="0">
                <a:latin typeface="Arial Narrow" pitchFamily="34" charset="0"/>
              </a:rPr>
              <a:t>Cuenta pública e informes</a:t>
            </a:r>
          </a:p>
        </p:txBody>
      </p:sp>
      <p:cxnSp>
        <p:nvCxnSpPr>
          <p:cNvPr id="41" name="40 Conector recto"/>
          <p:cNvCxnSpPr/>
          <p:nvPr/>
        </p:nvCxnSpPr>
        <p:spPr bwMode="auto">
          <a:xfrm>
            <a:off x="8356600" y="1607127"/>
            <a:ext cx="0" cy="4323773"/>
          </a:xfrm>
          <a:prstGeom prst="line">
            <a:avLst/>
          </a:prstGeom>
          <a:ln>
            <a:solidFill>
              <a:schemeClr val="accent2"/>
            </a:solidFill>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2" name="41 CuadroTexto"/>
          <p:cNvSpPr txBox="1"/>
          <p:nvPr/>
        </p:nvSpPr>
        <p:spPr>
          <a:xfrm>
            <a:off x="8501090" y="1957888"/>
            <a:ext cx="492443" cy="3142399"/>
          </a:xfrm>
          <a:prstGeom prst="rect">
            <a:avLst/>
          </a:prstGeom>
          <a:noFill/>
        </p:spPr>
        <p:txBody>
          <a:bodyPr vert="wordArtVert" wrap="none">
            <a:spAutoFit/>
          </a:bodyPr>
          <a:lstStyle/>
          <a:p>
            <a:pPr algn="ctr">
              <a:defRPr/>
            </a:pPr>
            <a:r>
              <a:rPr lang="es-MX" b="1" dirty="0">
                <a:latin typeface="Arial Narrow" pitchFamily="34" charset="0"/>
              </a:rPr>
              <a:t>RESULTADOS</a:t>
            </a:r>
          </a:p>
        </p:txBody>
      </p:sp>
      <p:sp>
        <p:nvSpPr>
          <p:cNvPr id="29" name="28 Rectángulo"/>
          <p:cNvSpPr/>
          <p:nvPr/>
        </p:nvSpPr>
        <p:spPr>
          <a:xfrm>
            <a:off x="3641727" y="531874"/>
            <a:ext cx="5251759" cy="523220"/>
          </a:xfrm>
          <a:prstGeom prst="rect">
            <a:avLst/>
          </a:prstGeom>
          <a:noFill/>
        </p:spPr>
        <p:txBody>
          <a:bodyPr wrap="none">
            <a:spAutoFit/>
          </a:bodyPr>
          <a:lstStyle/>
          <a:p>
            <a:pPr algn="ctr">
              <a:defRPr/>
            </a:pPr>
            <a:r>
              <a:rPr lang="es-ES" sz="2800" b="1" dirty="0" smtClean="0">
                <a:solidFill>
                  <a:schemeClr val="accent6">
                    <a:lumMod val="50000"/>
                  </a:schemeClr>
                </a:solidFill>
                <a:latin typeface="Arial Narrow" pitchFamily="34" charset="0"/>
              </a:rPr>
              <a:t>Etapas del Proceso de Presupuestal</a:t>
            </a:r>
            <a:endParaRPr lang="es-ES" sz="2800" b="1" dirty="0">
              <a:solidFill>
                <a:schemeClr val="accent6">
                  <a:lumMod val="50000"/>
                </a:schemeClr>
              </a:solidFill>
              <a:latin typeface="Arial Narrow" pitchFamily="34" charset="0"/>
            </a:endParaRPr>
          </a:p>
        </p:txBody>
      </p:sp>
    </p:spTree>
    <p:extLst>
      <p:ext uri="{BB962C8B-B14F-4D97-AF65-F5344CB8AC3E}">
        <p14:creationId xmlns:p14="http://schemas.microsoft.com/office/powerpoint/2010/main" val="4179207203"/>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61849" y="2797704"/>
            <a:ext cx="5266844" cy="572631"/>
          </a:xfrm>
          <a:prstGeom prst="rect">
            <a:avLst/>
          </a:prstGeom>
          <a:noFill/>
        </p:spPr>
        <p:txBody>
          <a:bodyPr wrap="square" lIns="82104" tIns="41052" rIns="82104" bIns="41052">
            <a:spAutoFit/>
          </a:bodyPr>
          <a:lstStyle/>
          <a:p>
            <a:pPr algn="ctr" defTabSz="410520">
              <a:spcBef>
                <a:spcPct val="0"/>
              </a:spcBef>
              <a:defRPr/>
            </a:pPr>
            <a:r>
              <a:rPr lang="es-MX" sz="3200" b="1" dirty="0" smtClean="0">
                <a:solidFill>
                  <a:schemeClr val="tx1">
                    <a:lumMod val="85000"/>
                    <a:lumOff val="15000"/>
                  </a:schemeClr>
                </a:solidFill>
                <a:latin typeface="Arial Narrow" pitchFamily="34" charset="0"/>
                <a:ea typeface="Verdana" pitchFamily="34" charset="0"/>
                <a:cs typeface="Verdana" pitchFamily="34" charset="0"/>
              </a:rPr>
              <a:t>II. Ciclo Presupuestario</a:t>
            </a:r>
            <a:endParaRPr lang="es-ES" sz="3200" b="1" dirty="0">
              <a:solidFill>
                <a:schemeClr val="tx1">
                  <a:lumMod val="85000"/>
                  <a:lumOff val="15000"/>
                </a:schemeClr>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3682787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385192" y="1700808"/>
            <a:ext cx="3466728" cy="2358574"/>
          </a:xfrm>
          <a:prstGeom prst="rect">
            <a:avLst/>
          </a:prstGeom>
          <a:ln>
            <a:solidFill>
              <a:schemeClr val="bg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2000" dirty="0" smtClean="0">
                <a:latin typeface="Arial Narrow" pitchFamily="34" charset="0"/>
              </a:rPr>
              <a:t>Conjunto </a:t>
            </a:r>
            <a:r>
              <a:rPr lang="es-MX" sz="2000" dirty="0">
                <a:latin typeface="Arial Narrow" pitchFamily="34" charset="0"/>
              </a:rPr>
              <a:t>de fases o etapas </a:t>
            </a:r>
            <a:r>
              <a:rPr lang="es-MX" sz="2000" dirty="0" smtClean="0">
                <a:latin typeface="Arial Narrow" pitchFamily="34" charset="0"/>
              </a:rPr>
              <a:t>por </a:t>
            </a:r>
            <a:r>
              <a:rPr lang="es-MX" sz="2000" dirty="0">
                <a:latin typeface="Arial Narrow" pitchFamily="34" charset="0"/>
              </a:rPr>
              <a:t>las que discurre el presupuesto.</a:t>
            </a:r>
          </a:p>
          <a:p>
            <a:pPr marL="0" indent="0" algn="just">
              <a:buNone/>
            </a:pPr>
            <a:r>
              <a:rPr lang="es-MX" sz="2000" dirty="0" smtClean="0">
                <a:latin typeface="Arial Narrow" pitchFamily="34" charset="0"/>
              </a:rPr>
              <a:t>Proceso </a:t>
            </a:r>
            <a:r>
              <a:rPr lang="es-MX" sz="2000" dirty="0">
                <a:latin typeface="Arial Narrow" pitchFamily="34" charset="0"/>
              </a:rPr>
              <a:t>continuo, dinámico y flexible mediante el cual se programa, ejecuta, controla y evalúa la actividad financiera y presupuestaria del sector público.</a:t>
            </a:r>
          </a:p>
        </p:txBody>
      </p:sp>
      <p:graphicFrame>
        <p:nvGraphicFramePr>
          <p:cNvPr id="18" name="17 Diagrama"/>
          <p:cNvGraphicFramePr/>
          <p:nvPr>
            <p:extLst>
              <p:ext uri="{D42A27DB-BD31-4B8C-83A1-F6EECF244321}">
                <p14:modId xmlns:p14="http://schemas.microsoft.com/office/powerpoint/2010/main" val="2932041821"/>
              </p:ext>
            </p:extLst>
          </p:nvPr>
        </p:nvGraphicFramePr>
        <p:xfrm>
          <a:off x="4283968" y="1541534"/>
          <a:ext cx="4583832"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385192" y="4840448"/>
            <a:ext cx="4320480" cy="954107"/>
          </a:xfrm>
          <a:prstGeom prst="rect">
            <a:avLst/>
          </a:prstGeom>
          <a:noFill/>
        </p:spPr>
        <p:txBody>
          <a:bodyPr wrap="square" rtlCol="0">
            <a:spAutoFit/>
          </a:bodyPr>
          <a:lstStyle/>
          <a:p>
            <a:pPr algn="just"/>
            <a:r>
              <a:rPr lang="es-MX" sz="1400" b="1" dirty="0" smtClean="0">
                <a:latin typeface="Arial Narrow" pitchFamily="34" charset="0"/>
              </a:rPr>
              <a:t>Art. 2 </a:t>
            </a:r>
            <a:r>
              <a:rPr lang="es-MX" sz="1400" dirty="0" smtClean="0">
                <a:latin typeface="Arial Narrow" pitchFamily="34" charset="0"/>
              </a:rPr>
              <a:t>de los Lineamientos Generales para la Adopción del Presupuesto basado en Resultados y el Sistema de Evaluación del Desempeño del Estado de Veracruz de Ignacio de la Llave, para el proceso de </a:t>
            </a:r>
            <a:r>
              <a:rPr lang="es-MX" sz="1400" dirty="0" err="1" smtClean="0">
                <a:latin typeface="Arial Narrow" pitchFamily="34" charset="0"/>
              </a:rPr>
              <a:t>presupuestación</a:t>
            </a:r>
            <a:r>
              <a:rPr lang="es-MX" sz="1400" dirty="0" smtClean="0">
                <a:latin typeface="Arial Narrow" pitchFamily="34" charset="0"/>
              </a:rPr>
              <a:t>.</a:t>
            </a:r>
            <a:endParaRPr lang="es-MX" sz="1400" dirty="0">
              <a:latin typeface="Arial Narrow" pitchFamily="34" charset="0"/>
            </a:endParaRPr>
          </a:p>
        </p:txBody>
      </p:sp>
      <p:sp>
        <p:nvSpPr>
          <p:cNvPr id="3" name="2 Rectángulo"/>
          <p:cNvSpPr/>
          <p:nvPr/>
        </p:nvSpPr>
        <p:spPr>
          <a:xfrm>
            <a:off x="4583751" y="445716"/>
            <a:ext cx="3550972" cy="584775"/>
          </a:xfrm>
          <a:prstGeom prst="rect">
            <a:avLst/>
          </a:prstGeom>
        </p:spPr>
        <p:txBody>
          <a:bodyPr wrap="none">
            <a:spAutoFit/>
          </a:bodyPr>
          <a:lstStyle/>
          <a:p>
            <a:pPr algn="just"/>
            <a:r>
              <a:rPr lang="es-MX" sz="3200" b="1" dirty="0">
                <a:solidFill>
                  <a:schemeClr val="accent6">
                    <a:lumMod val="50000"/>
                  </a:schemeClr>
                </a:solidFill>
                <a:latin typeface="Arial Narrow" pitchFamily="34" charset="0"/>
              </a:rPr>
              <a:t>Ciclo Presupuestario</a:t>
            </a:r>
          </a:p>
        </p:txBody>
      </p:sp>
    </p:spTree>
    <p:extLst>
      <p:ext uri="{BB962C8B-B14F-4D97-AF65-F5344CB8AC3E}">
        <p14:creationId xmlns:p14="http://schemas.microsoft.com/office/powerpoint/2010/main" val="2090939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01216" y="1628800"/>
            <a:ext cx="3466728" cy="576064"/>
          </a:xfrm>
          <a:prstGeom prst="rect">
            <a:avLst/>
          </a:prstGeom>
          <a:ln>
            <a:solidFill>
              <a:schemeClr val="bg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b="1" dirty="0" smtClean="0">
                <a:solidFill>
                  <a:schemeClr val="accent6">
                    <a:lumMod val="50000"/>
                  </a:schemeClr>
                </a:solidFill>
                <a:latin typeface="Arial Narrow" pitchFamily="34" charset="0"/>
              </a:rPr>
              <a:t>1. Planeación</a:t>
            </a:r>
          </a:p>
        </p:txBody>
      </p:sp>
      <p:sp>
        <p:nvSpPr>
          <p:cNvPr id="3" name="2 Rectángulo"/>
          <p:cNvSpPr/>
          <p:nvPr/>
        </p:nvSpPr>
        <p:spPr>
          <a:xfrm>
            <a:off x="530507" y="2348880"/>
            <a:ext cx="3825469" cy="1754326"/>
          </a:xfrm>
          <a:prstGeom prst="rect">
            <a:avLst/>
          </a:prstGeom>
        </p:spPr>
        <p:txBody>
          <a:bodyPr wrap="square">
            <a:spAutoFit/>
          </a:bodyPr>
          <a:lstStyle/>
          <a:p>
            <a:pPr algn="just"/>
            <a:r>
              <a:rPr lang="es-MX" dirty="0" smtClean="0">
                <a:latin typeface="Arial Narrow" pitchFamily="34" charset="0"/>
              </a:rPr>
              <a:t>Tiene por objeto desarrollar de manera sostenida al Estado, y deberá llevarse a cabo de acuerdo con los fines políticos, sociales, ambientales, culturales, económicos y demás contenidos en la CPEUM y en la </a:t>
            </a:r>
            <a:r>
              <a:rPr lang="es-MX" dirty="0" err="1" smtClean="0">
                <a:latin typeface="Arial Narrow" pitchFamily="34" charset="0"/>
              </a:rPr>
              <a:t>CPEVILl</a:t>
            </a:r>
            <a:r>
              <a:rPr lang="es-MX" dirty="0" smtClean="0">
                <a:latin typeface="Arial Narrow" pitchFamily="34" charset="0"/>
              </a:rPr>
              <a:t> </a:t>
            </a:r>
            <a:endParaRPr lang="es-MX" dirty="0">
              <a:latin typeface="Arial Narrow" pitchFamily="34" charset="0"/>
            </a:endParaRPr>
          </a:p>
        </p:txBody>
      </p:sp>
      <p:graphicFrame>
        <p:nvGraphicFramePr>
          <p:cNvPr id="4" name="3 Diagrama"/>
          <p:cNvGraphicFramePr/>
          <p:nvPr>
            <p:extLst>
              <p:ext uri="{D42A27DB-BD31-4B8C-83A1-F6EECF244321}">
                <p14:modId xmlns:p14="http://schemas.microsoft.com/office/powerpoint/2010/main" val="1045407224"/>
              </p:ext>
            </p:extLst>
          </p:nvPr>
        </p:nvGraphicFramePr>
        <p:xfrm>
          <a:off x="4644008" y="413360"/>
          <a:ext cx="4272135" cy="584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789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965398" y="700546"/>
            <a:ext cx="3466728" cy="576064"/>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b="1" dirty="0" smtClean="0">
                <a:solidFill>
                  <a:schemeClr val="accent6">
                    <a:lumMod val="50000"/>
                  </a:schemeClr>
                </a:solidFill>
                <a:latin typeface="Arial Narrow" pitchFamily="34" charset="0"/>
              </a:rPr>
              <a:t>2. Programación</a:t>
            </a:r>
          </a:p>
        </p:txBody>
      </p:sp>
      <p:sp>
        <p:nvSpPr>
          <p:cNvPr id="3" name="2 Rectángulo"/>
          <p:cNvSpPr/>
          <p:nvPr/>
        </p:nvSpPr>
        <p:spPr>
          <a:xfrm>
            <a:off x="601216" y="1636828"/>
            <a:ext cx="8001933" cy="2246769"/>
          </a:xfrm>
          <a:prstGeom prst="rect">
            <a:avLst/>
          </a:prstGeom>
        </p:spPr>
        <p:txBody>
          <a:bodyPr wrap="square">
            <a:spAutoFit/>
          </a:bodyPr>
          <a:lstStyle/>
          <a:p>
            <a:pPr algn="just"/>
            <a:r>
              <a:rPr lang="es-MX" sz="2000" dirty="0" smtClean="0">
                <a:latin typeface="Arial Narrow" pitchFamily="34" charset="0"/>
              </a:rPr>
              <a:t>Etapa en la que se establece la iniciativa de Ley de Ingresos y el Proyecto de Presupuesto de Egresos a partir de la información estratégica definida en el Plan Veracruzano, los Programas Sectoriales, los </a:t>
            </a:r>
            <a:r>
              <a:rPr lang="es-MX" sz="2000" dirty="0" err="1" smtClean="0">
                <a:latin typeface="Arial Narrow" pitchFamily="34" charset="0"/>
              </a:rPr>
              <a:t>PPs</a:t>
            </a:r>
            <a:r>
              <a:rPr lang="es-MX" sz="2000" dirty="0" smtClean="0">
                <a:latin typeface="Arial Narrow" pitchFamily="34" charset="0"/>
              </a:rPr>
              <a:t> y las </a:t>
            </a:r>
            <a:r>
              <a:rPr lang="es-MX" sz="2000" dirty="0" err="1" smtClean="0">
                <a:latin typeface="Arial Narrow" pitchFamily="34" charset="0"/>
              </a:rPr>
              <a:t>AIs</a:t>
            </a:r>
            <a:r>
              <a:rPr lang="es-MX" sz="2000" dirty="0" smtClean="0">
                <a:latin typeface="Arial Narrow" pitchFamily="34" charset="0"/>
              </a:rPr>
              <a:t>.</a:t>
            </a:r>
          </a:p>
          <a:p>
            <a:pPr algn="just"/>
            <a:endParaRPr lang="es-MX" sz="2000" dirty="0">
              <a:latin typeface="Arial Narrow" pitchFamily="34" charset="0"/>
            </a:endParaRPr>
          </a:p>
          <a:p>
            <a:pPr algn="just"/>
            <a:r>
              <a:rPr lang="es-MX" sz="2000" dirty="0" smtClean="0">
                <a:latin typeface="Arial Narrow" pitchFamily="34" charset="0"/>
              </a:rPr>
              <a:t>En esta fase se definen, ordenan y jerarquizan los </a:t>
            </a:r>
            <a:r>
              <a:rPr lang="es-MX" sz="2000" dirty="0" err="1" smtClean="0">
                <a:latin typeface="Arial Narrow" pitchFamily="34" charset="0"/>
              </a:rPr>
              <a:t>PPs</a:t>
            </a:r>
            <a:r>
              <a:rPr lang="es-MX" sz="2000" dirty="0" smtClean="0">
                <a:latin typeface="Arial Narrow" pitchFamily="34" charset="0"/>
              </a:rPr>
              <a:t>  partiendo de una selección de objetivos, metas e indicadores de desempeño, así como las unidades presupuestales, responsables de su ejecución.</a:t>
            </a:r>
          </a:p>
        </p:txBody>
      </p:sp>
      <p:graphicFrame>
        <p:nvGraphicFramePr>
          <p:cNvPr id="4" name="3 Diagrama"/>
          <p:cNvGraphicFramePr/>
          <p:nvPr>
            <p:extLst>
              <p:ext uri="{D42A27DB-BD31-4B8C-83A1-F6EECF244321}">
                <p14:modId xmlns:p14="http://schemas.microsoft.com/office/powerpoint/2010/main" val="3232068430"/>
              </p:ext>
            </p:extLst>
          </p:nvPr>
        </p:nvGraphicFramePr>
        <p:xfrm>
          <a:off x="1297164" y="4323349"/>
          <a:ext cx="7416825" cy="1224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2 Marcador de contenido"/>
          <p:cNvSpPr txBox="1">
            <a:spLocks/>
          </p:cNvSpPr>
          <p:nvPr/>
        </p:nvSpPr>
        <p:spPr>
          <a:xfrm>
            <a:off x="506376" y="4323349"/>
            <a:ext cx="1152128" cy="576064"/>
          </a:xfrm>
          <a:prstGeom prst="rect">
            <a:avLst/>
          </a:prstGeom>
          <a:ln>
            <a:solidFill>
              <a:schemeClr val="bg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2400" b="1" dirty="0" err="1" smtClean="0">
                <a:solidFill>
                  <a:schemeClr val="accent6">
                    <a:lumMod val="50000"/>
                  </a:schemeClr>
                </a:solidFill>
                <a:latin typeface="Arial Narrow" pitchFamily="34" charset="0"/>
              </a:rPr>
              <a:t>PPs</a:t>
            </a:r>
            <a:endParaRPr lang="es-MX" sz="2400" b="1" dirty="0" smtClean="0">
              <a:solidFill>
                <a:schemeClr val="accent6">
                  <a:lumMod val="50000"/>
                </a:schemeClr>
              </a:solidFill>
              <a:latin typeface="Arial Narrow" pitchFamily="34" charset="0"/>
            </a:endParaRPr>
          </a:p>
        </p:txBody>
      </p:sp>
    </p:spTree>
    <p:extLst>
      <p:ext uri="{BB962C8B-B14F-4D97-AF65-F5344CB8AC3E}">
        <p14:creationId xmlns:p14="http://schemas.microsoft.com/office/powerpoint/2010/main" val="2155626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425070" y="797525"/>
            <a:ext cx="3466728" cy="576064"/>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b="1" dirty="0" smtClean="0">
                <a:solidFill>
                  <a:schemeClr val="accent6">
                    <a:lumMod val="50000"/>
                  </a:schemeClr>
                </a:solidFill>
                <a:latin typeface="Arial Narrow" pitchFamily="34" charset="0"/>
              </a:rPr>
              <a:t>3. </a:t>
            </a:r>
            <a:r>
              <a:rPr lang="es-MX" b="1" dirty="0" err="1" smtClean="0">
                <a:solidFill>
                  <a:schemeClr val="accent6">
                    <a:lumMod val="50000"/>
                  </a:schemeClr>
                </a:solidFill>
                <a:latin typeface="Arial Narrow" pitchFamily="34" charset="0"/>
              </a:rPr>
              <a:t>Presupuestación</a:t>
            </a:r>
            <a:endParaRPr lang="es-MX" b="1" dirty="0" smtClean="0">
              <a:solidFill>
                <a:schemeClr val="accent6">
                  <a:lumMod val="50000"/>
                </a:schemeClr>
              </a:solidFill>
              <a:latin typeface="Arial Narrow" pitchFamily="34" charset="0"/>
            </a:endParaRPr>
          </a:p>
        </p:txBody>
      </p:sp>
      <p:sp>
        <p:nvSpPr>
          <p:cNvPr id="3" name="2 Rectángulo"/>
          <p:cNvSpPr/>
          <p:nvPr/>
        </p:nvSpPr>
        <p:spPr>
          <a:xfrm>
            <a:off x="601216" y="1761504"/>
            <a:ext cx="8001933" cy="646331"/>
          </a:xfrm>
          <a:prstGeom prst="rect">
            <a:avLst/>
          </a:prstGeom>
        </p:spPr>
        <p:txBody>
          <a:bodyPr wrap="square">
            <a:spAutoFit/>
          </a:bodyPr>
          <a:lstStyle/>
          <a:p>
            <a:pPr algn="just"/>
            <a:r>
              <a:rPr lang="es-MX" dirty="0" smtClean="0">
                <a:latin typeface="Arial Narrow" pitchFamily="34" charset="0"/>
              </a:rPr>
              <a:t>Fase de costeo y asignación de los recursos públicos para su aplicación al cumplimiento de </a:t>
            </a:r>
            <a:r>
              <a:rPr lang="es-MX" dirty="0" err="1" smtClean="0">
                <a:latin typeface="Arial Narrow" pitchFamily="34" charset="0"/>
              </a:rPr>
              <a:t>PPs</a:t>
            </a:r>
            <a:r>
              <a:rPr lang="es-MX" dirty="0" smtClean="0">
                <a:latin typeface="Arial Narrow" pitchFamily="34" charset="0"/>
              </a:rPr>
              <a:t> seleccionados en la fase anterior.</a:t>
            </a:r>
            <a:endParaRPr lang="es-MX" dirty="0">
              <a:latin typeface="Arial Narrow" pitchFamily="34" charset="0"/>
            </a:endParaRPr>
          </a:p>
        </p:txBody>
      </p:sp>
      <p:cxnSp>
        <p:nvCxnSpPr>
          <p:cNvPr id="6" name="5 Conector recto de flecha"/>
          <p:cNvCxnSpPr/>
          <p:nvPr/>
        </p:nvCxnSpPr>
        <p:spPr>
          <a:xfrm>
            <a:off x="827584" y="2910709"/>
            <a:ext cx="7775565"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67544" y="3117314"/>
            <a:ext cx="1512168" cy="1107996"/>
          </a:xfrm>
          <a:prstGeom prst="rect">
            <a:avLst/>
          </a:prstGeom>
          <a:noFill/>
        </p:spPr>
        <p:txBody>
          <a:bodyPr wrap="square" rtlCol="0">
            <a:spAutoFit/>
          </a:bodyPr>
          <a:lstStyle/>
          <a:p>
            <a:pPr algn="just"/>
            <a:r>
              <a:rPr lang="es-MX" sz="1100" b="1" dirty="0" smtClean="0">
                <a:latin typeface="Arial Narrow" pitchFamily="34" charset="0"/>
              </a:rPr>
              <a:t>Primeros 10 días del mes de Julio</a:t>
            </a:r>
            <a:r>
              <a:rPr lang="es-MX" sz="1100" dirty="0" smtClean="0">
                <a:latin typeface="Arial Narrow" pitchFamily="34" charset="0"/>
              </a:rPr>
              <a:t>, las </a:t>
            </a:r>
            <a:r>
              <a:rPr lang="es-MX" sz="1100" dirty="0" err="1" smtClean="0">
                <a:latin typeface="Arial Narrow" pitchFamily="34" charset="0"/>
              </a:rPr>
              <a:t>DyE</a:t>
            </a:r>
            <a:r>
              <a:rPr lang="es-MX" sz="1100" dirty="0" smtClean="0">
                <a:latin typeface="Arial Narrow" pitchFamily="34" charset="0"/>
              </a:rPr>
              <a:t> enviarán sus </a:t>
            </a:r>
            <a:r>
              <a:rPr lang="es-MX" sz="1100" dirty="0" err="1" smtClean="0">
                <a:latin typeface="Arial Narrow" pitchFamily="34" charset="0"/>
              </a:rPr>
              <a:t>MIRs</a:t>
            </a:r>
            <a:r>
              <a:rPr lang="es-MX" sz="1100" dirty="0" smtClean="0">
                <a:latin typeface="Arial Narrow" pitchFamily="34" charset="0"/>
              </a:rPr>
              <a:t> a la SEFIPLAN para validación para ser consideradas en el PPE</a:t>
            </a:r>
            <a:endParaRPr lang="es-MX" sz="1100" dirty="0">
              <a:latin typeface="Arial Narrow" pitchFamily="34" charset="0"/>
            </a:endParaRPr>
          </a:p>
        </p:txBody>
      </p:sp>
      <p:cxnSp>
        <p:nvCxnSpPr>
          <p:cNvPr id="9" name="8 Conector recto"/>
          <p:cNvCxnSpPr>
            <a:endCxn id="7" idx="0"/>
          </p:cNvCxnSpPr>
          <p:nvPr/>
        </p:nvCxnSpPr>
        <p:spPr>
          <a:xfrm>
            <a:off x="1223628" y="2910709"/>
            <a:ext cx="0" cy="20660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261514" y="3117314"/>
            <a:ext cx="1512168" cy="1107996"/>
          </a:xfrm>
          <a:prstGeom prst="rect">
            <a:avLst/>
          </a:prstGeom>
          <a:noFill/>
        </p:spPr>
        <p:txBody>
          <a:bodyPr wrap="square" rtlCol="0">
            <a:spAutoFit/>
          </a:bodyPr>
          <a:lstStyle/>
          <a:p>
            <a:pPr algn="just"/>
            <a:r>
              <a:rPr lang="es-MX" sz="1100" b="1" dirty="0">
                <a:latin typeface="Arial Narrow" pitchFamily="34" charset="0"/>
              </a:rPr>
              <a:t>Mes de Agosto</a:t>
            </a:r>
            <a:r>
              <a:rPr lang="es-MX" sz="1100" dirty="0">
                <a:latin typeface="Arial Narrow" pitchFamily="34" charset="0"/>
              </a:rPr>
              <a:t>, la Secretaría dará a conocer a las UP los Criterios y Lineamientos para la formulación del Presupuesto.</a:t>
            </a:r>
          </a:p>
        </p:txBody>
      </p:sp>
      <p:cxnSp>
        <p:nvCxnSpPr>
          <p:cNvPr id="11" name="10 Conector recto"/>
          <p:cNvCxnSpPr>
            <a:endCxn id="10" idx="0"/>
          </p:cNvCxnSpPr>
          <p:nvPr/>
        </p:nvCxnSpPr>
        <p:spPr>
          <a:xfrm>
            <a:off x="3017598" y="2910709"/>
            <a:ext cx="0" cy="20660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014758" y="3117314"/>
            <a:ext cx="1512168" cy="600164"/>
          </a:xfrm>
          <a:prstGeom prst="rect">
            <a:avLst/>
          </a:prstGeom>
          <a:noFill/>
        </p:spPr>
        <p:txBody>
          <a:bodyPr wrap="square" rtlCol="0">
            <a:spAutoFit/>
          </a:bodyPr>
          <a:lstStyle/>
          <a:p>
            <a:pPr algn="just"/>
            <a:r>
              <a:rPr lang="es-MX" sz="1100" b="1" dirty="0" smtClean="0">
                <a:latin typeface="Arial Narrow" pitchFamily="34" charset="0"/>
              </a:rPr>
              <a:t>Mes de Septiembre</a:t>
            </a:r>
            <a:r>
              <a:rPr lang="es-MX" sz="1100" dirty="0" smtClean="0">
                <a:latin typeface="Arial Narrow" pitchFamily="34" charset="0"/>
              </a:rPr>
              <a:t>, las UP integran sus PPE y los remiten a SEFIPLAN</a:t>
            </a:r>
            <a:endParaRPr lang="es-MX" sz="1100" dirty="0">
              <a:latin typeface="Arial Narrow" pitchFamily="34" charset="0"/>
            </a:endParaRPr>
          </a:p>
        </p:txBody>
      </p:sp>
      <p:cxnSp>
        <p:nvCxnSpPr>
          <p:cNvPr id="13" name="12 Conector recto"/>
          <p:cNvCxnSpPr>
            <a:endCxn id="12" idx="0"/>
          </p:cNvCxnSpPr>
          <p:nvPr/>
        </p:nvCxnSpPr>
        <p:spPr>
          <a:xfrm>
            <a:off x="4770842" y="2910709"/>
            <a:ext cx="0" cy="20660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5717898" y="3117314"/>
            <a:ext cx="1512168" cy="1277273"/>
          </a:xfrm>
          <a:prstGeom prst="rect">
            <a:avLst/>
          </a:prstGeom>
          <a:noFill/>
        </p:spPr>
        <p:txBody>
          <a:bodyPr wrap="square" rtlCol="0">
            <a:spAutoFit/>
          </a:bodyPr>
          <a:lstStyle/>
          <a:p>
            <a:pPr algn="just"/>
            <a:r>
              <a:rPr lang="es-MX" sz="1100" b="1" dirty="0" smtClean="0">
                <a:latin typeface="Arial Narrow" pitchFamily="34" charset="0"/>
              </a:rPr>
              <a:t>Octubre</a:t>
            </a:r>
            <a:r>
              <a:rPr lang="es-MX" sz="1100" dirty="0" smtClean="0">
                <a:latin typeface="Arial Narrow" pitchFamily="34" charset="0"/>
              </a:rPr>
              <a:t>, El Gobernador remite el PPE al Congreso para su aprobación que deberá ocurrir a más tardar el último día del mes de diciembre</a:t>
            </a:r>
            <a:endParaRPr lang="es-MX" sz="1100" dirty="0">
              <a:latin typeface="Arial Narrow" pitchFamily="34" charset="0"/>
            </a:endParaRPr>
          </a:p>
        </p:txBody>
      </p:sp>
      <p:cxnSp>
        <p:nvCxnSpPr>
          <p:cNvPr id="15" name="14 Conector recto"/>
          <p:cNvCxnSpPr>
            <a:endCxn id="14" idx="0"/>
          </p:cNvCxnSpPr>
          <p:nvPr/>
        </p:nvCxnSpPr>
        <p:spPr>
          <a:xfrm>
            <a:off x="6473982" y="2910709"/>
            <a:ext cx="0" cy="20660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1557295" y="5052365"/>
            <a:ext cx="2160240" cy="738664"/>
          </a:xfrm>
          <a:prstGeom prst="rect">
            <a:avLst/>
          </a:prstGeom>
          <a:noFill/>
        </p:spPr>
        <p:txBody>
          <a:bodyPr wrap="square" rtlCol="0">
            <a:spAutoFit/>
          </a:bodyPr>
          <a:lstStyle/>
          <a:p>
            <a:pPr algn="just"/>
            <a:r>
              <a:rPr lang="es-MX" sz="1400" dirty="0" smtClean="0">
                <a:latin typeface="Arial Narrow" pitchFamily="34" charset="0"/>
              </a:rPr>
              <a:t>Código Financiero para el Estado de Veracruz – Lineamientos </a:t>
            </a:r>
            <a:r>
              <a:rPr lang="es-MX" sz="1400" dirty="0" err="1" smtClean="0">
                <a:latin typeface="Arial Narrow" pitchFamily="34" charset="0"/>
              </a:rPr>
              <a:t>PbR</a:t>
            </a:r>
            <a:r>
              <a:rPr lang="es-MX" sz="1400" dirty="0" smtClean="0">
                <a:latin typeface="Arial Narrow" pitchFamily="34" charset="0"/>
              </a:rPr>
              <a:t>-SED</a:t>
            </a:r>
            <a:endParaRPr lang="es-MX" sz="1400" dirty="0">
              <a:latin typeface="Arial Narrow" pitchFamily="34" charset="0"/>
            </a:endParaRPr>
          </a:p>
        </p:txBody>
      </p:sp>
      <p:sp>
        <p:nvSpPr>
          <p:cNvPr id="17" name="2 Marcador de contenido"/>
          <p:cNvSpPr txBox="1">
            <a:spLocks/>
          </p:cNvSpPr>
          <p:nvPr/>
        </p:nvSpPr>
        <p:spPr>
          <a:xfrm>
            <a:off x="5652120" y="5214965"/>
            <a:ext cx="3466728" cy="576064"/>
          </a:xfrm>
          <a:prstGeom prst="rect">
            <a:avLst/>
          </a:prstGeom>
          <a:ln>
            <a:solidFill>
              <a:schemeClr val="bg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2400" b="1" dirty="0" smtClean="0">
                <a:solidFill>
                  <a:schemeClr val="accent6">
                    <a:lumMod val="50000"/>
                  </a:schemeClr>
                </a:solidFill>
                <a:latin typeface="Arial Narrow" pitchFamily="34" charset="0"/>
              </a:rPr>
              <a:t>Egresos = Ingresos</a:t>
            </a:r>
          </a:p>
        </p:txBody>
      </p:sp>
      <p:sp>
        <p:nvSpPr>
          <p:cNvPr id="18" name="17 CuadroTexto"/>
          <p:cNvSpPr txBox="1"/>
          <p:nvPr/>
        </p:nvSpPr>
        <p:spPr>
          <a:xfrm>
            <a:off x="7415172" y="3142545"/>
            <a:ext cx="1512168" cy="1107996"/>
          </a:xfrm>
          <a:prstGeom prst="rect">
            <a:avLst/>
          </a:prstGeom>
          <a:noFill/>
        </p:spPr>
        <p:txBody>
          <a:bodyPr wrap="square" rtlCol="0">
            <a:spAutoFit/>
          </a:bodyPr>
          <a:lstStyle/>
          <a:p>
            <a:pPr algn="just"/>
            <a:r>
              <a:rPr lang="es-MX" sz="1100" b="1" dirty="0" smtClean="0">
                <a:latin typeface="Arial Narrow" pitchFamily="34" charset="0"/>
              </a:rPr>
              <a:t>Hasta el día 30 de Enero</a:t>
            </a:r>
            <a:r>
              <a:rPr lang="es-MX" sz="1100" dirty="0" smtClean="0">
                <a:latin typeface="Arial Narrow" pitchFamily="34" charset="0"/>
              </a:rPr>
              <a:t>, las dependencias podrán hacer ajustes en las metas de los indicadores conforme al presupuesto autorizado.</a:t>
            </a:r>
            <a:endParaRPr lang="es-MX" sz="1100" dirty="0">
              <a:latin typeface="Arial Narrow" pitchFamily="34" charset="0"/>
            </a:endParaRPr>
          </a:p>
        </p:txBody>
      </p:sp>
      <p:cxnSp>
        <p:nvCxnSpPr>
          <p:cNvPr id="19" name="18 Conector recto"/>
          <p:cNvCxnSpPr>
            <a:endCxn id="18" idx="0"/>
          </p:cNvCxnSpPr>
          <p:nvPr/>
        </p:nvCxnSpPr>
        <p:spPr>
          <a:xfrm>
            <a:off x="8171256" y="2935940"/>
            <a:ext cx="0" cy="20660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276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294909" y="769818"/>
            <a:ext cx="3887835" cy="576064"/>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b="1" dirty="0" smtClean="0">
                <a:solidFill>
                  <a:schemeClr val="accent6">
                    <a:lumMod val="50000"/>
                  </a:schemeClr>
                </a:solidFill>
                <a:latin typeface="Arial Narrow" pitchFamily="34" charset="0"/>
              </a:rPr>
              <a:t>4. Ejercicio y Control</a:t>
            </a:r>
          </a:p>
        </p:txBody>
      </p:sp>
      <p:sp>
        <p:nvSpPr>
          <p:cNvPr id="3" name="2 Rectángulo"/>
          <p:cNvSpPr/>
          <p:nvPr/>
        </p:nvSpPr>
        <p:spPr>
          <a:xfrm>
            <a:off x="601216" y="1941628"/>
            <a:ext cx="8001933" cy="2862322"/>
          </a:xfrm>
          <a:prstGeom prst="rect">
            <a:avLst/>
          </a:prstGeom>
        </p:spPr>
        <p:txBody>
          <a:bodyPr wrap="square">
            <a:spAutoFit/>
          </a:bodyPr>
          <a:lstStyle/>
          <a:p>
            <a:pPr algn="just"/>
            <a:r>
              <a:rPr lang="es-MX" dirty="0" smtClean="0">
                <a:latin typeface="Arial Narrow" pitchFamily="34" charset="0"/>
              </a:rPr>
              <a:t>Del 1 de enero al 31 de diciembre, se deben ejecutar las acciones, generar y entregar los Componentes de los </a:t>
            </a:r>
            <a:r>
              <a:rPr lang="es-MX" dirty="0" err="1" smtClean="0">
                <a:latin typeface="Arial Narrow" pitchFamily="34" charset="0"/>
              </a:rPr>
              <a:t>PPs</a:t>
            </a:r>
            <a:r>
              <a:rPr lang="es-MX" dirty="0" smtClean="0">
                <a:latin typeface="Arial Narrow" pitchFamily="34" charset="0"/>
              </a:rPr>
              <a:t> a los que se les designaron recursos, conforme a la programación realizada por cada área ejecutora.</a:t>
            </a:r>
          </a:p>
          <a:p>
            <a:pPr algn="just"/>
            <a:endParaRPr lang="es-MX" dirty="0">
              <a:latin typeface="Arial Narrow" pitchFamily="34" charset="0"/>
            </a:endParaRPr>
          </a:p>
          <a:p>
            <a:pPr algn="just"/>
            <a:r>
              <a:rPr lang="es-MX" dirty="0" smtClean="0">
                <a:latin typeface="Arial Narrow" pitchFamily="34" charset="0"/>
              </a:rPr>
              <a:t>El control, se refiere a </a:t>
            </a:r>
            <a:r>
              <a:rPr lang="es-MX" b="1" dirty="0" smtClean="0">
                <a:latin typeface="Arial Narrow" pitchFamily="34" charset="0"/>
              </a:rPr>
              <a:t>no ejercer el gasto de manera arbitraria</a:t>
            </a:r>
            <a:r>
              <a:rPr lang="es-MX" dirty="0" smtClean="0">
                <a:latin typeface="Arial Narrow" pitchFamily="34" charset="0"/>
              </a:rPr>
              <a:t>, así como promover un gasto eficiente, es decir; cumplir con las funciones que le corresponden al gobierno, minimizando los gastos de operación.</a:t>
            </a:r>
          </a:p>
          <a:p>
            <a:pPr algn="just"/>
            <a:endParaRPr lang="es-MX" dirty="0">
              <a:latin typeface="Arial Narrow" pitchFamily="34" charset="0"/>
            </a:endParaRPr>
          </a:p>
          <a:p>
            <a:pPr algn="just"/>
            <a:r>
              <a:rPr lang="es-MX" dirty="0" smtClean="0">
                <a:latin typeface="Arial Narrow" pitchFamily="34" charset="0"/>
              </a:rPr>
              <a:t>Existen diversos instrumentos del Control entre los que se encuentran los </a:t>
            </a:r>
            <a:r>
              <a:rPr lang="es-MX" b="1" dirty="0" smtClean="0">
                <a:latin typeface="Arial Narrow" pitchFamily="34" charset="0"/>
              </a:rPr>
              <a:t>Informes Trimestrales</a:t>
            </a:r>
            <a:r>
              <a:rPr lang="es-MX" dirty="0" smtClean="0">
                <a:latin typeface="Arial Narrow" pitchFamily="34" charset="0"/>
              </a:rPr>
              <a:t> que dan cuenta del ejercicio de los recursos públicos.</a:t>
            </a:r>
            <a:endParaRPr lang="es-MX" dirty="0">
              <a:latin typeface="Arial Narrow" pitchFamily="34" charset="0"/>
            </a:endParaRPr>
          </a:p>
        </p:txBody>
      </p:sp>
    </p:spTree>
    <p:extLst>
      <p:ext uri="{BB962C8B-B14F-4D97-AF65-F5344CB8AC3E}">
        <p14:creationId xmlns:p14="http://schemas.microsoft.com/office/powerpoint/2010/main" val="409369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04667" y="589064"/>
            <a:ext cx="4383733" cy="581924"/>
          </a:xfrm>
          <a:prstGeom prst="rect">
            <a:avLst/>
          </a:prstGeom>
          <a:noFill/>
        </p:spPr>
        <p:txBody>
          <a:bodyPr wrap="square" lIns="91431" tIns="45716" rIns="91431" bIns="45716">
            <a:spAutoFit/>
          </a:bodyPr>
          <a:lstStyle/>
          <a:p>
            <a:pPr algn="ctr">
              <a:defRPr/>
            </a:pPr>
            <a:r>
              <a:rPr lang="es-MX" sz="3200" b="1" dirty="0">
                <a:solidFill>
                  <a:schemeClr val="accent6">
                    <a:lumMod val="50000"/>
                  </a:schemeClr>
                </a:solidFill>
                <a:latin typeface="Arial Narrow" pitchFamily="34" charset="0"/>
                <a:cs typeface="Arial" pitchFamily="34" charset="0"/>
              </a:rPr>
              <a:t>Estructura del curso</a:t>
            </a:r>
          </a:p>
        </p:txBody>
      </p:sp>
      <p:graphicFrame>
        <p:nvGraphicFramePr>
          <p:cNvPr id="3" name="2 Diagrama"/>
          <p:cNvGraphicFramePr/>
          <p:nvPr>
            <p:extLst>
              <p:ext uri="{D42A27DB-BD31-4B8C-83A1-F6EECF244321}">
                <p14:modId xmlns:p14="http://schemas.microsoft.com/office/powerpoint/2010/main" val="1667116728"/>
              </p:ext>
            </p:extLst>
          </p:nvPr>
        </p:nvGraphicFramePr>
        <p:xfrm>
          <a:off x="1051527" y="2105892"/>
          <a:ext cx="7536873" cy="376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37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136421" y="741176"/>
            <a:ext cx="3466728" cy="576064"/>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b="1" dirty="0" smtClean="0">
                <a:solidFill>
                  <a:schemeClr val="accent6">
                    <a:lumMod val="50000"/>
                  </a:schemeClr>
                </a:solidFill>
                <a:latin typeface="Arial Narrow" pitchFamily="34" charset="0"/>
              </a:rPr>
              <a:t>5. Seguimiento</a:t>
            </a:r>
          </a:p>
        </p:txBody>
      </p:sp>
      <p:sp>
        <p:nvSpPr>
          <p:cNvPr id="3" name="2 Rectángulo"/>
          <p:cNvSpPr/>
          <p:nvPr/>
        </p:nvSpPr>
        <p:spPr>
          <a:xfrm>
            <a:off x="601216" y="1622964"/>
            <a:ext cx="8001933" cy="1200329"/>
          </a:xfrm>
          <a:prstGeom prst="rect">
            <a:avLst/>
          </a:prstGeom>
        </p:spPr>
        <p:txBody>
          <a:bodyPr wrap="square">
            <a:spAutoFit/>
          </a:bodyPr>
          <a:lstStyle/>
          <a:p>
            <a:pPr algn="just"/>
            <a:r>
              <a:rPr lang="es-MX" dirty="0" smtClean="0">
                <a:latin typeface="Arial Narrow" pitchFamily="34" charset="0"/>
              </a:rPr>
              <a:t>Consiste en generar la información necesaria sobre el avance en las metas de los </a:t>
            </a:r>
            <a:r>
              <a:rPr lang="es-MX" b="1" dirty="0" smtClean="0">
                <a:latin typeface="Arial Narrow" pitchFamily="34" charset="0"/>
              </a:rPr>
              <a:t>indicadores de desempeño</a:t>
            </a:r>
            <a:r>
              <a:rPr lang="es-MX" dirty="0" smtClean="0">
                <a:latin typeface="Arial Narrow" pitchFamily="34" charset="0"/>
              </a:rPr>
              <a:t> y sobre el ejercicio de los recursos asignados a los programas. Permite valorar las estrategias y adecuarlas a las circunstancias cambiantes y contribuir a la toma de decisiones con información de calidad para la asignación del gasto.</a:t>
            </a:r>
            <a:endParaRPr lang="es-MX" dirty="0">
              <a:latin typeface="Arial Narrow" pitchFamily="34" charset="0"/>
            </a:endParaRPr>
          </a:p>
        </p:txBody>
      </p:sp>
      <p:graphicFrame>
        <p:nvGraphicFramePr>
          <p:cNvPr id="4" name="3 Diagrama"/>
          <p:cNvGraphicFramePr/>
          <p:nvPr>
            <p:extLst>
              <p:ext uri="{D42A27DB-BD31-4B8C-83A1-F6EECF244321}">
                <p14:modId xmlns:p14="http://schemas.microsoft.com/office/powerpoint/2010/main" val="479592857"/>
              </p:ext>
            </p:extLst>
          </p:nvPr>
        </p:nvGraphicFramePr>
        <p:xfrm>
          <a:off x="1554182" y="3220985"/>
          <a:ext cx="6096000"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677072" y="5218625"/>
            <a:ext cx="8001933" cy="738664"/>
          </a:xfrm>
          <a:prstGeom prst="rect">
            <a:avLst/>
          </a:prstGeom>
        </p:spPr>
        <p:txBody>
          <a:bodyPr wrap="square">
            <a:spAutoFit/>
          </a:bodyPr>
          <a:lstStyle/>
          <a:p>
            <a:pPr algn="just"/>
            <a:r>
              <a:rPr lang="es-MX" sz="1400" b="1" dirty="0" smtClean="0">
                <a:latin typeface="Arial Narrow" pitchFamily="34" charset="0"/>
              </a:rPr>
              <a:t>Indicadores de desempeño: </a:t>
            </a:r>
            <a:r>
              <a:rPr lang="es-MX" sz="1400" dirty="0" smtClean="0">
                <a:latin typeface="Arial Narrow" pitchFamily="34" charset="0"/>
              </a:rPr>
              <a:t>la observación o fórmula que integra información cuantitativa o cualitativa, estratégica o de gestión, en términos de eficiencia, eficacia, economía y calidad, respecto al logro o resultado de los objetivos de la política pública, de los </a:t>
            </a:r>
            <a:r>
              <a:rPr lang="es-MX" sz="1400" dirty="0" err="1" smtClean="0">
                <a:latin typeface="Arial Narrow" pitchFamily="34" charset="0"/>
              </a:rPr>
              <a:t>PPs</a:t>
            </a:r>
            <a:r>
              <a:rPr lang="es-MX" sz="1400" dirty="0" smtClean="0">
                <a:latin typeface="Arial Narrow" pitchFamily="34" charset="0"/>
              </a:rPr>
              <a:t> que ejecutan las dependencias y entidades.</a:t>
            </a:r>
            <a:endParaRPr lang="es-MX" sz="1400" dirty="0">
              <a:latin typeface="Arial Narrow" pitchFamily="34" charset="0"/>
            </a:endParaRPr>
          </a:p>
        </p:txBody>
      </p:sp>
    </p:spTree>
    <p:extLst>
      <p:ext uri="{BB962C8B-B14F-4D97-AF65-F5344CB8AC3E}">
        <p14:creationId xmlns:p14="http://schemas.microsoft.com/office/powerpoint/2010/main" val="70965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771434" y="492727"/>
            <a:ext cx="3466728" cy="576064"/>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b="1" dirty="0">
                <a:solidFill>
                  <a:schemeClr val="accent6">
                    <a:lumMod val="50000"/>
                  </a:schemeClr>
                </a:solidFill>
                <a:latin typeface="Arial Narrow" pitchFamily="34" charset="0"/>
              </a:rPr>
              <a:t>6</a:t>
            </a:r>
            <a:r>
              <a:rPr lang="es-MX" b="1" dirty="0" smtClean="0">
                <a:solidFill>
                  <a:schemeClr val="accent6">
                    <a:lumMod val="50000"/>
                  </a:schemeClr>
                </a:solidFill>
                <a:latin typeface="Arial Narrow" pitchFamily="34" charset="0"/>
              </a:rPr>
              <a:t>. Evaluación</a:t>
            </a:r>
          </a:p>
        </p:txBody>
      </p:sp>
      <p:sp>
        <p:nvSpPr>
          <p:cNvPr id="3" name="2 Rectángulo"/>
          <p:cNvSpPr/>
          <p:nvPr/>
        </p:nvSpPr>
        <p:spPr>
          <a:xfrm>
            <a:off x="601217" y="2135589"/>
            <a:ext cx="2746648" cy="2308324"/>
          </a:xfrm>
          <a:prstGeom prst="rect">
            <a:avLst/>
          </a:prstGeom>
        </p:spPr>
        <p:txBody>
          <a:bodyPr wrap="square">
            <a:spAutoFit/>
          </a:bodyPr>
          <a:lstStyle/>
          <a:p>
            <a:pPr algn="just"/>
            <a:r>
              <a:rPr lang="es-MX" dirty="0" smtClean="0">
                <a:latin typeface="Arial Narrow" pitchFamily="34" charset="0"/>
              </a:rPr>
              <a:t>Es el análisis sistemático y objetivo de los Programas, que tiene como finalidad determinar la pertinencia y el logro de sus objetivos y metas, así como su eficiencia, eficacia, calidad, resultados, impacto y sostenibilidad.</a:t>
            </a:r>
            <a:endParaRPr lang="es-MX" dirty="0">
              <a:latin typeface="Arial Narrow" pitchFamily="34" charset="0"/>
            </a:endParaRPr>
          </a:p>
        </p:txBody>
      </p:sp>
      <p:graphicFrame>
        <p:nvGraphicFramePr>
          <p:cNvPr id="4" name="3 Diagrama"/>
          <p:cNvGraphicFramePr/>
          <p:nvPr>
            <p:extLst>
              <p:ext uri="{D42A27DB-BD31-4B8C-83A1-F6EECF244321}">
                <p14:modId xmlns:p14="http://schemas.microsoft.com/office/powerpoint/2010/main" val="1138362246"/>
              </p:ext>
            </p:extLst>
          </p:nvPr>
        </p:nvGraphicFramePr>
        <p:xfrm>
          <a:off x="3707904" y="1271493"/>
          <a:ext cx="4752528" cy="4969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514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771434" y="492727"/>
            <a:ext cx="3466728" cy="576064"/>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b="1" dirty="0">
                <a:solidFill>
                  <a:schemeClr val="accent6">
                    <a:lumMod val="50000"/>
                  </a:schemeClr>
                </a:solidFill>
                <a:latin typeface="Arial Narrow" pitchFamily="34" charset="0"/>
              </a:rPr>
              <a:t>6</a:t>
            </a:r>
            <a:r>
              <a:rPr lang="es-MX" b="1" dirty="0" smtClean="0">
                <a:solidFill>
                  <a:schemeClr val="accent6">
                    <a:lumMod val="50000"/>
                  </a:schemeClr>
                </a:solidFill>
                <a:latin typeface="Arial Narrow" pitchFamily="34" charset="0"/>
              </a:rPr>
              <a:t>. Evaluación</a:t>
            </a:r>
          </a:p>
        </p:txBody>
      </p:sp>
      <p:graphicFrame>
        <p:nvGraphicFramePr>
          <p:cNvPr id="5" name="4 Diagrama"/>
          <p:cNvGraphicFramePr/>
          <p:nvPr>
            <p:extLst>
              <p:ext uri="{D42A27DB-BD31-4B8C-83A1-F6EECF244321}">
                <p14:modId xmlns:p14="http://schemas.microsoft.com/office/powerpoint/2010/main" val="1983751593"/>
              </p:ext>
            </p:extLst>
          </p:nvPr>
        </p:nvGraphicFramePr>
        <p:xfrm>
          <a:off x="1006469" y="1346548"/>
          <a:ext cx="72316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428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281055" y="534286"/>
            <a:ext cx="4419065" cy="576064"/>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b="1" dirty="0">
                <a:solidFill>
                  <a:schemeClr val="accent6">
                    <a:lumMod val="50000"/>
                  </a:schemeClr>
                </a:solidFill>
                <a:latin typeface="Arial Narrow" pitchFamily="34" charset="0"/>
              </a:rPr>
              <a:t>7</a:t>
            </a:r>
            <a:r>
              <a:rPr lang="es-MX" b="1" dirty="0" smtClean="0">
                <a:solidFill>
                  <a:schemeClr val="accent6">
                    <a:lumMod val="50000"/>
                  </a:schemeClr>
                </a:solidFill>
                <a:latin typeface="Arial Narrow" pitchFamily="34" charset="0"/>
              </a:rPr>
              <a:t>. Rendición de Cuentas</a:t>
            </a:r>
          </a:p>
        </p:txBody>
      </p:sp>
      <p:sp>
        <p:nvSpPr>
          <p:cNvPr id="3" name="2 Rectángulo"/>
          <p:cNvSpPr/>
          <p:nvPr/>
        </p:nvSpPr>
        <p:spPr>
          <a:xfrm>
            <a:off x="601216" y="2052459"/>
            <a:ext cx="4402831" cy="3139321"/>
          </a:xfrm>
          <a:prstGeom prst="rect">
            <a:avLst/>
          </a:prstGeom>
        </p:spPr>
        <p:txBody>
          <a:bodyPr wrap="square">
            <a:spAutoFit/>
          </a:bodyPr>
          <a:lstStyle/>
          <a:p>
            <a:pPr algn="just"/>
            <a:r>
              <a:rPr lang="es-MX" dirty="0" smtClean="0">
                <a:latin typeface="Arial Narrow" pitchFamily="34" charset="0"/>
              </a:rPr>
              <a:t>Etapa en la cual se efectúan particularmente tres acciones:</a:t>
            </a:r>
          </a:p>
          <a:p>
            <a:pPr algn="just"/>
            <a:endParaRPr lang="es-MX" dirty="0">
              <a:latin typeface="Arial Narrow" pitchFamily="34" charset="0"/>
            </a:endParaRPr>
          </a:p>
          <a:p>
            <a:pPr marL="342900" indent="-342900" algn="just">
              <a:buFont typeface="+mj-lt"/>
              <a:buAutoNum type="alphaLcParenR"/>
            </a:pPr>
            <a:r>
              <a:rPr lang="es-MX" dirty="0" smtClean="0">
                <a:latin typeface="Arial Narrow" pitchFamily="34" charset="0"/>
              </a:rPr>
              <a:t>Dar cuenta de los resultados del ejercicio de los recursos públicos a las instancias fiscalizadoras.</a:t>
            </a:r>
          </a:p>
          <a:p>
            <a:pPr marL="342900" indent="-342900" algn="just">
              <a:buFont typeface="+mj-lt"/>
              <a:buAutoNum type="alphaLcParenR"/>
            </a:pPr>
            <a:r>
              <a:rPr lang="es-MX" dirty="0" smtClean="0">
                <a:latin typeface="Arial Narrow" pitchFamily="34" charset="0"/>
              </a:rPr>
              <a:t>Dar cuenta de tales resultados a los ciudadanos.</a:t>
            </a:r>
          </a:p>
          <a:p>
            <a:pPr marL="342900" indent="-342900" algn="just">
              <a:buFont typeface="+mj-lt"/>
              <a:buAutoNum type="alphaLcParenR"/>
            </a:pPr>
            <a:r>
              <a:rPr lang="es-MX" dirty="0" smtClean="0">
                <a:latin typeface="Arial Narrow" pitchFamily="34" charset="0"/>
              </a:rPr>
              <a:t>Corregir deficiencias en la ejecución y orientar los recursos a donde tengan un mayor impacto para los ciudadanos.</a:t>
            </a:r>
            <a:endParaRPr lang="es-MX" dirty="0">
              <a:latin typeface="Arial Narrow" pitchFamily="34" charset="0"/>
            </a:endParaRPr>
          </a:p>
        </p:txBody>
      </p:sp>
      <p:graphicFrame>
        <p:nvGraphicFramePr>
          <p:cNvPr id="5" name="4 Diagrama"/>
          <p:cNvGraphicFramePr/>
          <p:nvPr>
            <p:extLst>
              <p:ext uri="{D42A27DB-BD31-4B8C-83A1-F6EECF244321}">
                <p14:modId xmlns:p14="http://schemas.microsoft.com/office/powerpoint/2010/main" val="1129609133"/>
              </p:ext>
            </p:extLst>
          </p:nvPr>
        </p:nvGraphicFramePr>
        <p:xfrm>
          <a:off x="5580112" y="1935644"/>
          <a:ext cx="3120008"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5364088" y="5148803"/>
            <a:ext cx="3610743" cy="738664"/>
          </a:xfrm>
          <a:prstGeom prst="rect">
            <a:avLst/>
          </a:prstGeom>
        </p:spPr>
        <p:txBody>
          <a:bodyPr wrap="square">
            <a:spAutoFit/>
          </a:bodyPr>
          <a:lstStyle/>
          <a:p>
            <a:pPr algn="just"/>
            <a:r>
              <a:rPr lang="es-MX" sz="1400" dirty="0" smtClean="0">
                <a:latin typeface="Arial Narrow" pitchFamily="34" charset="0"/>
              </a:rPr>
              <a:t>Capítulo II de las Cuentas Públicas de la Ley de Fiscalización Superior y Rendición de Cuentas para el Estado de Veracruz de Ignacio de la Llave.</a:t>
            </a:r>
            <a:endParaRPr lang="es-MX" sz="1400" dirty="0">
              <a:latin typeface="Arial Narrow" pitchFamily="34" charset="0"/>
            </a:endParaRPr>
          </a:p>
        </p:txBody>
      </p:sp>
    </p:spTree>
    <p:extLst>
      <p:ext uri="{BB962C8B-B14F-4D97-AF65-F5344CB8AC3E}">
        <p14:creationId xmlns:p14="http://schemas.microsoft.com/office/powerpoint/2010/main" val="2476780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61849" y="2797704"/>
            <a:ext cx="5266844" cy="1067791"/>
          </a:xfrm>
          <a:prstGeom prst="rect">
            <a:avLst/>
          </a:prstGeom>
          <a:noFill/>
        </p:spPr>
        <p:txBody>
          <a:bodyPr wrap="square" lIns="82104" tIns="41052" rIns="82104" bIns="41052">
            <a:spAutoFit/>
          </a:bodyPr>
          <a:lstStyle/>
          <a:p>
            <a:pPr algn="ctr" defTabSz="410520">
              <a:spcBef>
                <a:spcPct val="0"/>
              </a:spcBef>
              <a:defRPr/>
            </a:pPr>
            <a:r>
              <a:rPr lang="es-MX" sz="3200" b="1" dirty="0" smtClean="0">
                <a:solidFill>
                  <a:schemeClr val="tx1">
                    <a:lumMod val="85000"/>
                    <a:lumOff val="15000"/>
                  </a:schemeClr>
                </a:solidFill>
                <a:latin typeface="Arial Narrow" pitchFamily="34" charset="0"/>
                <a:ea typeface="Verdana" pitchFamily="34" charset="0"/>
                <a:cs typeface="Verdana" pitchFamily="34" charset="0"/>
              </a:rPr>
              <a:t>III. La Gestión basada en Resultados (</a:t>
            </a:r>
            <a:r>
              <a:rPr lang="es-MX" sz="3200" b="1" dirty="0" err="1" smtClean="0">
                <a:solidFill>
                  <a:schemeClr val="tx1">
                    <a:lumMod val="85000"/>
                    <a:lumOff val="15000"/>
                  </a:schemeClr>
                </a:solidFill>
                <a:latin typeface="Arial Narrow" pitchFamily="34" charset="0"/>
                <a:ea typeface="Verdana" pitchFamily="34" charset="0"/>
                <a:cs typeface="Verdana" pitchFamily="34" charset="0"/>
              </a:rPr>
              <a:t>GpR</a:t>
            </a:r>
            <a:r>
              <a:rPr lang="es-MX" sz="3200" b="1" dirty="0" smtClean="0">
                <a:solidFill>
                  <a:schemeClr val="tx1">
                    <a:lumMod val="85000"/>
                    <a:lumOff val="15000"/>
                  </a:schemeClr>
                </a:solidFill>
                <a:latin typeface="Arial Narrow" pitchFamily="34" charset="0"/>
                <a:ea typeface="Verdana" pitchFamily="34" charset="0"/>
                <a:cs typeface="Verdana" pitchFamily="34" charset="0"/>
              </a:rPr>
              <a:t>)</a:t>
            </a:r>
            <a:endParaRPr lang="es-ES" sz="3200" b="1" dirty="0">
              <a:solidFill>
                <a:schemeClr val="tx1">
                  <a:lumMod val="85000"/>
                  <a:lumOff val="15000"/>
                </a:schemeClr>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4235602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7928" y="479787"/>
            <a:ext cx="5089297" cy="527119"/>
          </a:xfrm>
        </p:spPr>
        <p:txBody>
          <a:bodyPr rtlCol="0">
            <a:noAutofit/>
          </a:bodyPr>
          <a:lstStyle/>
          <a:p>
            <a:pPr rtl="0"/>
            <a:r>
              <a:rPr lang="es-ES" sz="3200" b="1" dirty="0">
                <a:solidFill>
                  <a:schemeClr val="accent6">
                    <a:lumMod val="50000"/>
                  </a:schemeClr>
                </a:solidFill>
                <a:latin typeface="Arial Narrow" pitchFamily="34" charset="0"/>
                <a:ea typeface="+mn-ea"/>
                <a:cs typeface="+mn-cs"/>
              </a:rPr>
              <a:t>La Nueva Gestión Pública</a:t>
            </a:r>
          </a:p>
        </p:txBody>
      </p:sp>
      <p:sp>
        <p:nvSpPr>
          <p:cNvPr id="3" name="2 Rectángulo"/>
          <p:cNvSpPr/>
          <p:nvPr/>
        </p:nvSpPr>
        <p:spPr>
          <a:xfrm>
            <a:off x="912167" y="1321682"/>
            <a:ext cx="7357189" cy="1754326"/>
          </a:xfrm>
          <a:prstGeom prst="rect">
            <a:avLst/>
          </a:prstGeom>
        </p:spPr>
        <p:txBody>
          <a:bodyPr wrap="square">
            <a:spAutoFit/>
          </a:bodyPr>
          <a:lstStyle/>
          <a:p>
            <a:pPr algn="just"/>
            <a:r>
              <a:rPr lang="es-MX" b="1" dirty="0" smtClean="0">
                <a:latin typeface="Arial Narrow" pitchFamily="34" charset="0"/>
              </a:rPr>
              <a:t>“</a:t>
            </a:r>
            <a:r>
              <a:rPr lang="es-MX" dirty="0" smtClean="0">
                <a:latin typeface="Arial Narrow" pitchFamily="34" charset="0"/>
              </a:rPr>
              <a:t>La </a:t>
            </a:r>
            <a:r>
              <a:rPr lang="es-MX" b="1" dirty="0" smtClean="0">
                <a:latin typeface="Arial Narrow" pitchFamily="34" charset="0"/>
              </a:rPr>
              <a:t>NGP </a:t>
            </a:r>
            <a:r>
              <a:rPr lang="es-MX" dirty="0" smtClean="0">
                <a:latin typeface="Arial Narrow" pitchFamily="34" charset="0"/>
              </a:rPr>
              <a:t>se define como el </a:t>
            </a:r>
            <a:r>
              <a:rPr lang="es-MX" dirty="0">
                <a:latin typeface="Arial Narrow" pitchFamily="34" charset="0"/>
              </a:rPr>
              <a:t>conjunto de mecanismos, políticas y acciones para una adecuada coordinación, dirección política, acuerdos, consensos para implementar las políticas públicas con el apoyo y colaboración de los diferentes actores políticos dentro de la esfera del gobierno, así como de actores fuera de este ámbito como son ONGS, organizaciones de voluntarios y las llamadas organizaciones del “tercer sector</a:t>
            </a:r>
            <a:r>
              <a:rPr lang="es-MX" b="1" dirty="0">
                <a:latin typeface="Arial Narrow" pitchFamily="34" charset="0"/>
              </a:rPr>
              <a:t>”</a:t>
            </a:r>
            <a:endParaRPr lang="es-MX" dirty="0">
              <a:latin typeface="Arial Narrow" pitchFamily="34" charset="0"/>
            </a:endParaRPr>
          </a:p>
        </p:txBody>
      </p:sp>
      <p:sp>
        <p:nvSpPr>
          <p:cNvPr id="4" name="3 Rectángulo"/>
          <p:cNvSpPr/>
          <p:nvPr/>
        </p:nvSpPr>
        <p:spPr>
          <a:xfrm>
            <a:off x="1299802" y="3265928"/>
            <a:ext cx="2536711" cy="438947"/>
          </a:xfrm>
          <a:prstGeom prst="rect">
            <a:avLst/>
          </a:prstGeom>
          <a:solidFill>
            <a:srgbClr val="C00000">
              <a:alpha val="7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Narrow" pitchFamily="34" charset="0"/>
              </a:rPr>
              <a:t>Gestión política</a:t>
            </a:r>
            <a:endParaRPr lang="es-MX" dirty="0">
              <a:solidFill>
                <a:schemeClr val="bg1"/>
              </a:solidFill>
              <a:latin typeface="Arial Narrow" pitchFamily="34" charset="0"/>
              <a:ea typeface="Verdana" pitchFamily="34" charset="0"/>
              <a:cs typeface="Verdana" pitchFamily="34" charset="0"/>
            </a:endParaRPr>
          </a:p>
        </p:txBody>
      </p:sp>
      <p:sp>
        <p:nvSpPr>
          <p:cNvPr id="5" name="4 Rectángulo"/>
          <p:cNvSpPr/>
          <p:nvPr/>
        </p:nvSpPr>
        <p:spPr>
          <a:xfrm>
            <a:off x="3986680" y="3254910"/>
            <a:ext cx="2536711" cy="438947"/>
          </a:xfrm>
          <a:prstGeom prst="rect">
            <a:avLst/>
          </a:prstGeom>
          <a:solidFill>
            <a:srgbClr val="C00000">
              <a:alpha val="7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Narrow" pitchFamily="34" charset="0"/>
              </a:rPr>
              <a:t>Administración Pública</a:t>
            </a:r>
            <a:endParaRPr lang="es-MX" dirty="0">
              <a:solidFill>
                <a:schemeClr val="bg1"/>
              </a:solidFill>
              <a:latin typeface="Arial Narrow" pitchFamily="34" charset="0"/>
              <a:ea typeface="Verdana" pitchFamily="34" charset="0"/>
              <a:cs typeface="Verdana" pitchFamily="34" charset="0"/>
            </a:endParaRPr>
          </a:p>
        </p:txBody>
      </p:sp>
      <p:sp>
        <p:nvSpPr>
          <p:cNvPr id="7" name="6 Rectángulo"/>
          <p:cNvSpPr/>
          <p:nvPr/>
        </p:nvSpPr>
        <p:spPr>
          <a:xfrm>
            <a:off x="4054703" y="3778372"/>
            <a:ext cx="2468687" cy="2371532"/>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s-MX" sz="1400" dirty="0" smtClean="0">
                <a:latin typeface="Arial Narrow" pitchFamily="34" charset="0"/>
              </a:rPr>
              <a:t>La gestión pública</a:t>
            </a:r>
            <a:r>
              <a:rPr lang="es-MX" sz="1400" dirty="0">
                <a:latin typeface="Arial Narrow" pitchFamily="34" charset="0"/>
              </a:rPr>
              <a:t>, corresponde al conjunto de políticas públicas para modernizar, reformar y transformar la administración pública en un organismo más flexible, apto, ágil y capaz para dar atención a los requerimientos ciudadanos en un contexto de globalización, interdependencia mundial y rápido avance tecnológico.</a:t>
            </a:r>
          </a:p>
        </p:txBody>
      </p:sp>
      <p:sp>
        <p:nvSpPr>
          <p:cNvPr id="9" name="8 Rectángulo"/>
          <p:cNvSpPr/>
          <p:nvPr/>
        </p:nvSpPr>
        <p:spPr>
          <a:xfrm>
            <a:off x="6736496" y="3863289"/>
            <a:ext cx="1880729" cy="2031325"/>
          </a:xfrm>
          <a:prstGeom prst="rect">
            <a:avLst/>
          </a:prstGeom>
        </p:spPr>
        <p:txBody>
          <a:bodyPr wrap="square">
            <a:spAutoFit/>
          </a:bodyPr>
          <a:lstStyle/>
          <a:p>
            <a:pPr marL="285750" indent="-285750" algn="just">
              <a:buFont typeface="Arial" pitchFamily="34" charset="0"/>
              <a:buChar char="•"/>
            </a:pPr>
            <a:r>
              <a:rPr lang="es-MX" dirty="0" smtClean="0">
                <a:latin typeface="Arial Narrow" pitchFamily="34" charset="0"/>
              </a:rPr>
              <a:t>Eficiencia</a:t>
            </a:r>
          </a:p>
          <a:p>
            <a:pPr marL="285750" indent="-285750" algn="just">
              <a:buFont typeface="Arial" pitchFamily="34" charset="0"/>
              <a:buChar char="•"/>
            </a:pPr>
            <a:r>
              <a:rPr lang="es-MX" dirty="0" smtClean="0">
                <a:latin typeface="Arial Narrow" pitchFamily="34" charset="0"/>
              </a:rPr>
              <a:t>Eficacia</a:t>
            </a:r>
          </a:p>
          <a:p>
            <a:pPr marL="285750" indent="-285750" algn="just">
              <a:buFont typeface="Arial" pitchFamily="34" charset="0"/>
              <a:buChar char="•"/>
            </a:pPr>
            <a:r>
              <a:rPr lang="es-MX" dirty="0" smtClean="0">
                <a:latin typeface="Arial Narrow" pitchFamily="34" charset="0"/>
              </a:rPr>
              <a:t>Transparencia Gubernamental</a:t>
            </a:r>
          </a:p>
          <a:p>
            <a:pPr marL="285750" indent="-285750" algn="just">
              <a:buFont typeface="Arial" pitchFamily="34" charset="0"/>
              <a:buChar char="•"/>
            </a:pPr>
            <a:r>
              <a:rPr lang="es-MX" dirty="0" smtClean="0">
                <a:latin typeface="Arial Narrow" pitchFamily="34" charset="0"/>
              </a:rPr>
              <a:t>Racionalidad Económica</a:t>
            </a:r>
          </a:p>
          <a:p>
            <a:pPr marL="285750" indent="-285750" algn="just">
              <a:buFont typeface="Arial" pitchFamily="34" charset="0"/>
              <a:buChar char="•"/>
            </a:pPr>
            <a:r>
              <a:rPr lang="es-MX" dirty="0" smtClean="0">
                <a:latin typeface="Arial Narrow" pitchFamily="34" charset="0"/>
              </a:rPr>
              <a:t>Resultados</a:t>
            </a:r>
            <a:endParaRPr lang="es-MX" dirty="0">
              <a:latin typeface="Arial Narrow" pitchFamily="34" charset="0"/>
            </a:endParaRPr>
          </a:p>
        </p:txBody>
      </p:sp>
    </p:spTree>
    <p:extLst>
      <p:ext uri="{BB962C8B-B14F-4D97-AF65-F5344CB8AC3E}">
        <p14:creationId xmlns:p14="http://schemas.microsoft.com/office/powerpoint/2010/main" val="309627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127" y="646042"/>
            <a:ext cx="5183060" cy="527119"/>
          </a:xfrm>
        </p:spPr>
        <p:txBody>
          <a:bodyPr rtlCol="0">
            <a:noAutofit/>
          </a:bodyPr>
          <a:lstStyle/>
          <a:p>
            <a:r>
              <a:rPr lang="es-ES" sz="3200" b="1" dirty="0">
                <a:solidFill>
                  <a:schemeClr val="accent6">
                    <a:lumMod val="50000"/>
                  </a:schemeClr>
                </a:solidFill>
                <a:latin typeface="Arial Narrow" pitchFamily="34" charset="0"/>
                <a:ea typeface="+mn-ea"/>
                <a:cs typeface="+mn-cs"/>
              </a:rPr>
              <a:t>La Nueva Gestión Pública</a:t>
            </a:r>
          </a:p>
        </p:txBody>
      </p:sp>
      <p:graphicFrame>
        <p:nvGraphicFramePr>
          <p:cNvPr id="6" name="5 Diagrama"/>
          <p:cNvGraphicFramePr/>
          <p:nvPr>
            <p:extLst>
              <p:ext uri="{D42A27DB-BD31-4B8C-83A1-F6EECF244321}">
                <p14:modId xmlns:p14="http://schemas.microsoft.com/office/powerpoint/2010/main" val="2402929135"/>
              </p:ext>
            </p:extLst>
          </p:nvPr>
        </p:nvGraphicFramePr>
        <p:xfrm>
          <a:off x="718930" y="2166730"/>
          <a:ext cx="3674165" cy="3473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p:cNvSpPr/>
          <p:nvPr/>
        </p:nvSpPr>
        <p:spPr>
          <a:xfrm>
            <a:off x="4807535" y="1390957"/>
            <a:ext cx="3836504" cy="1200329"/>
          </a:xfrm>
          <a:prstGeom prst="rect">
            <a:avLst/>
          </a:prstGeom>
        </p:spPr>
        <p:txBody>
          <a:bodyPr wrap="square">
            <a:spAutoFit/>
          </a:bodyPr>
          <a:lstStyle/>
          <a:p>
            <a:pPr algn="just"/>
            <a:r>
              <a:rPr lang="es-MX" dirty="0" smtClean="0">
                <a:latin typeface="Arial Narrow" pitchFamily="34" charset="0"/>
              </a:rPr>
              <a:t>“</a:t>
            </a:r>
            <a:r>
              <a:rPr lang="es-MX" dirty="0">
                <a:latin typeface="Arial Narrow" pitchFamily="34" charset="0"/>
              </a:rPr>
              <a:t>La </a:t>
            </a:r>
            <a:r>
              <a:rPr lang="es-MX" dirty="0" err="1">
                <a:latin typeface="Arial Narrow" pitchFamily="34" charset="0"/>
              </a:rPr>
              <a:t>GpR</a:t>
            </a:r>
            <a:r>
              <a:rPr lang="es-MX" dirty="0">
                <a:latin typeface="Arial Narrow" pitchFamily="34" charset="0"/>
              </a:rPr>
              <a:t> pone énfasis en la generación del valor público a través de la planificación y de la participación de la población en la solución de problemas de carácter </a:t>
            </a:r>
            <a:r>
              <a:rPr lang="es-MX" dirty="0" smtClean="0">
                <a:latin typeface="Arial Narrow" pitchFamily="34" charset="0"/>
              </a:rPr>
              <a:t>público”.</a:t>
            </a:r>
            <a:endParaRPr lang="es-MX" dirty="0">
              <a:latin typeface="Arial Narrow" pitchFamily="34" charset="0"/>
            </a:endParaRPr>
          </a:p>
        </p:txBody>
      </p:sp>
      <p:sp>
        <p:nvSpPr>
          <p:cNvPr id="11" name="10 Rectángulo"/>
          <p:cNvSpPr/>
          <p:nvPr/>
        </p:nvSpPr>
        <p:spPr>
          <a:xfrm>
            <a:off x="4807535" y="2661881"/>
            <a:ext cx="3766930" cy="1440260"/>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s-MX" sz="1400" dirty="0">
                <a:latin typeface="Arial Narrow" pitchFamily="34" charset="0"/>
              </a:rPr>
              <a:t>“El </a:t>
            </a:r>
            <a:r>
              <a:rPr lang="es-MX" sz="1400" dirty="0" err="1">
                <a:latin typeface="Arial Narrow" pitchFamily="34" charset="0"/>
              </a:rPr>
              <a:t>PbR</a:t>
            </a:r>
            <a:r>
              <a:rPr lang="es-MX" sz="1400" dirty="0">
                <a:latin typeface="Arial Narrow" pitchFamily="34" charset="0"/>
              </a:rPr>
              <a:t> es un instrumento flexible que permite modificar y mejorar de manera estructural, las decisiones medidas del proceso de planeación, programación, </a:t>
            </a:r>
            <a:r>
              <a:rPr lang="es-MX" sz="1400" dirty="0" err="1">
                <a:latin typeface="Arial Narrow" pitchFamily="34" charset="0"/>
              </a:rPr>
              <a:t>presupuestación</a:t>
            </a:r>
            <a:r>
              <a:rPr lang="es-MX" sz="1400" dirty="0">
                <a:latin typeface="Arial Narrow" pitchFamily="34" charset="0"/>
              </a:rPr>
              <a:t> y ejercicio del gasto, haciendo énfasis en los resultados de los programas de gobierno”</a:t>
            </a:r>
          </a:p>
        </p:txBody>
      </p:sp>
      <p:sp>
        <p:nvSpPr>
          <p:cNvPr id="12" name="11 Rectángulo"/>
          <p:cNvSpPr/>
          <p:nvPr/>
        </p:nvSpPr>
        <p:spPr>
          <a:xfrm>
            <a:off x="4807535" y="4248524"/>
            <a:ext cx="3766930" cy="1404121"/>
          </a:xfrm>
          <a:prstGeom prst="rect">
            <a:avLst/>
          </a:prstGeom>
          <a:solidFill>
            <a:srgbClr val="C00000">
              <a:alpha val="7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solidFill>
                  <a:schemeClr val="bg1"/>
                </a:solidFill>
                <a:latin typeface="Arial Narrow" pitchFamily="34" charset="0"/>
              </a:rPr>
              <a:t>El SED se define como el “conjunto </a:t>
            </a:r>
            <a:r>
              <a:rPr lang="es-MX" dirty="0">
                <a:solidFill>
                  <a:schemeClr val="bg1"/>
                </a:solidFill>
                <a:latin typeface="Arial Narrow" pitchFamily="34" charset="0"/>
              </a:rPr>
              <a:t>de elementos metodológicos que permite la valoración del desempeño de los programas del sector público a través de indicadores</a:t>
            </a:r>
            <a:r>
              <a:rPr lang="es-MX" dirty="0" smtClean="0">
                <a:solidFill>
                  <a:schemeClr val="bg1"/>
                </a:solidFill>
                <a:latin typeface="Arial Narrow" pitchFamily="34" charset="0"/>
              </a:rPr>
              <a:t>”.</a:t>
            </a:r>
            <a:endParaRPr lang="es-MX" dirty="0">
              <a:solidFill>
                <a:schemeClr val="bg1"/>
              </a:solidFill>
              <a:latin typeface="Arial Narrow" pitchFamily="34" charset="0"/>
              <a:ea typeface="Verdana" pitchFamily="34" charset="0"/>
              <a:cs typeface="Verdana" pitchFamily="34" charset="0"/>
            </a:endParaRPr>
          </a:p>
        </p:txBody>
      </p:sp>
      <p:sp>
        <p:nvSpPr>
          <p:cNvPr id="13" name="12 Rectángulo"/>
          <p:cNvSpPr/>
          <p:nvPr/>
        </p:nvSpPr>
        <p:spPr>
          <a:xfrm>
            <a:off x="4842322" y="5751425"/>
            <a:ext cx="3766929" cy="369332"/>
          </a:xfrm>
          <a:prstGeom prst="rect">
            <a:avLst/>
          </a:prstGeom>
        </p:spPr>
        <p:txBody>
          <a:bodyPr wrap="square">
            <a:spAutoFit/>
          </a:bodyPr>
          <a:lstStyle/>
          <a:p>
            <a:pPr algn="ctr"/>
            <a:r>
              <a:rPr lang="es-MX" dirty="0" smtClean="0">
                <a:latin typeface="Arial Narrow" pitchFamily="34" charset="0"/>
              </a:rPr>
              <a:t>MML  -  Objetivo  -  Indicadores</a:t>
            </a:r>
            <a:endParaRPr lang="es-MX" dirty="0">
              <a:latin typeface="Arial Narrow" pitchFamily="34" charset="0"/>
            </a:endParaRPr>
          </a:p>
        </p:txBody>
      </p:sp>
    </p:spTree>
    <p:extLst>
      <p:ext uri="{BB962C8B-B14F-4D97-AF65-F5344CB8AC3E}">
        <p14:creationId xmlns:p14="http://schemas.microsoft.com/office/powerpoint/2010/main" val="18656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86047" y="552376"/>
            <a:ext cx="4896544" cy="584775"/>
          </a:xfrm>
          <a:prstGeom prst="rect">
            <a:avLst/>
          </a:prstGeom>
          <a:noFill/>
        </p:spPr>
        <p:txBody>
          <a:bodyPr wrap="square">
            <a:spAutoFit/>
          </a:bodyPr>
          <a:lstStyle/>
          <a:p>
            <a:pPr algn="ctr">
              <a:spcBef>
                <a:spcPct val="0"/>
              </a:spcBef>
              <a:defRPr/>
            </a:pPr>
            <a:r>
              <a:rPr lang="es-MX" sz="3200" b="1" dirty="0">
                <a:solidFill>
                  <a:schemeClr val="accent6">
                    <a:lumMod val="50000"/>
                  </a:schemeClr>
                </a:solidFill>
                <a:latin typeface="Arial Narrow" pitchFamily="34" charset="0"/>
              </a:rPr>
              <a:t>Gestión para Resultados</a:t>
            </a:r>
          </a:p>
        </p:txBody>
      </p:sp>
      <p:sp>
        <p:nvSpPr>
          <p:cNvPr id="5" name="1 Marcador de contenido"/>
          <p:cNvSpPr txBox="1">
            <a:spLocks/>
          </p:cNvSpPr>
          <p:nvPr/>
        </p:nvSpPr>
        <p:spPr>
          <a:xfrm>
            <a:off x="313184" y="1672210"/>
            <a:ext cx="8435280" cy="3440118"/>
          </a:xfrm>
          <a:prstGeom prst="rect">
            <a:avLst/>
          </a:prstGeom>
        </p:spPr>
        <p:txBody>
          <a:bodyPr>
            <a:noAutofit/>
          </a:bodyPr>
          <a:lstStyle>
            <a:lvl1pPr marL="342900" indent="0" algn="l" defTabSz="457200" rtl="0" eaLnBrk="1" latinLnBrk="0" hangingPunct="1">
              <a:spcBef>
                <a:spcPct val="20000"/>
              </a:spcBef>
              <a:buFont typeface="Arial"/>
              <a:buNone/>
              <a:defRPr sz="1500" kern="1200">
                <a:solidFill>
                  <a:srgbClr val="7F7F7F"/>
                </a:solidFill>
                <a:latin typeface="Nilland"/>
                <a:ea typeface="+mn-ea"/>
                <a:cs typeface="Nilland"/>
              </a:defRPr>
            </a:lvl1pPr>
            <a:lvl2pPr marL="742950" indent="0" algn="l" defTabSz="457200" rtl="0" eaLnBrk="1" latinLnBrk="0" hangingPunct="1">
              <a:spcBef>
                <a:spcPct val="20000"/>
              </a:spcBef>
              <a:buFont typeface="Arial"/>
              <a:buChar char="–"/>
              <a:defRPr sz="1500" kern="1200">
                <a:solidFill>
                  <a:srgbClr val="7F7F7F"/>
                </a:solidFill>
                <a:latin typeface="Nilland"/>
                <a:ea typeface="+mn-ea"/>
                <a:cs typeface="Nilland"/>
              </a:defRPr>
            </a:lvl2pPr>
            <a:lvl3pPr marL="1143000" indent="0" algn="l" defTabSz="457200" rtl="0" eaLnBrk="1" latinLnBrk="0" hangingPunct="1">
              <a:spcBef>
                <a:spcPct val="20000"/>
              </a:spcBef>
              <a:buFont typeface="Arial"/>
              <a:buChar char="•"/>
              <a:defRPr sz="1500" kern="1200">
                <a:solidFill>
                  <a:srgbClr val="7F7F7F"/>
                </a:solidFill>
                <a:latin typeface="Nilland"/>
                <a:ea typeface="+mn-ea"/>
                <a:cs typeface="Nilland"/>
              </a:defRPr>
            </a:lvl3pPr>
            <a:lvl4pPr marL="1600200" indent="0" algn="l" defTabSz="457200" rtl="0" eaLnBrk="1" latinLnBrk="0" hangingPunct="1">
              <a:spcBef>
                <a:spcPct val="20000"/>
              </a:spcBef>
              <a:buFont typeface="Arial"/>
              <a:buChar char="–"/>
              <a:defRPr sz="1500" kern="1200">
                <a:solidFill>
                  <a:srgbClr val="7F7F7F"/>
                </a:solidFill>
                <a:latin typeface="Nilland"/>
                <a:ea typeface="+mn-ea"/>
                <a:cs typeface="Nilland"/>
              </a:defRPr>
            </a:lvl4pPr>
            <a:lvl5pPr marL="2057400" indent="0" algn="l" defTabSz="457200" rtl="0" eaLnBrk="1" latinLnBrk="0" hangingPunct="1">
              <a:spcBef>
                <a:spcPct val="20000"/>
              </a:spcBef>
              <a:buFont typeface="Arial"/>
              <a:buChar char="»"/>
              <a:defRPr sz="1500" kern="1200">
                <a:solidFill>
                  <a:srgbClr val="7F7F7F"/>
                </a:solidFill>
                <a:latin typeface="Nilland"/>
                <a:ea typeface="+mn-ea"/>
                <a:cs typeface="Nilla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1" indent="-342900" algn="just" defTabSz="914400" fontAlgn="base">
              <a:spcBef>
                <a:spcPct val="0"/>
              </a:spcBef>
              <a:spcAft>
                <a:spcPct val="0"/>
              </a:spcAft>
              <a:buBlip>
                <a:blip r:embed="rId2"/>
              </a:buBlip>
            </a:pPr>
            <a:r>
              <a:rPr lang="es-MX" sz="2400" dirty="0">
                <a:solidFill>
                  <a:schemeClr val="tx1">
                    <a:lumMod val="85000"/>
                    <a:lumOff val="15000"/>
                  </a:schemeClr>
                </a:solidFill>
                <a:latin typeface="Arial Narrow" pitchFamily="34" charset="0"/>
                <a:cs typeface="Arial" pitchFamily="34" charset="0"/>
              </a:rPr>
              <a:t>Una buena planeación de las obras y acciones de gobierno debe ser parte de lo que se conoce como la </a:t>
            </a:r>
            <a:r>
              <a:rPr lang="es-MX" sz="2400" b="1" dirty="0">
                <a:solidFill>
                  <a:schemeClr val="tx1">
                    <a:lumMod val="85000"/>
                    <a:lumOff val="15000"/>
                  </a:schemeClr>
                </a:solidFill>
                <a:latin typeface="Arial Narrow" pitchFamily="34" charset="0"/>
                <a:cs typeface="Arial" pitchFamily="34" charset="0"/>
              </a:rPr>
              <a:t>Gestión para Resultados </a:t>
            </a:r>
            <a:r>
              <a:rPr lang="es-MX" sz="2400" dirty="0">
                <a:solidFill>
                  <a:schemeClr val="tx1">
                    <a:lumMod val="85000"/>
                    <a:lumOff val="15000"/>
                  </a:schemeClr>
                </a:solidFill>
                <a:latin typeface="Arial Narrow" pitchFamily="34" charset="0"/>
                <a:cs typeface="Arial" pitchFamily="34" charset="0"/>
              </a:rPr>
              <a:t>o </a:t>
            </a:r>
            <a:r>
              <a:rPr lang="es-MX" sz="2400" dirty="0" err="1">
                <a:solidFill>
                  <a:schemeClr val="tx1">
                    <a:lumMod val="85000"/>
                    <a:lumOff val="15000"/>
                  </a:schemeClr>
                </a:solidFill>
                <a:latin typeface="Arial Narrow" pitchFamily="34" charset="0"/>
                <a:cs typeface="Arial" pitchFamily="34" charset="0"/>
              </a:rPr>
              <a:t>GpR</a:t>
            </a:r>
            <a:r>
              <a:rPr lang="es-MX" sz="2400" dirty="0">
                <a:solidFill>
                  <a:schemeClr val="tx1">
                    <a:lumMod val="85000"/>
                    <a:lumOff val="15000"/>
                  </a:schemeClr>
                </a:solidFill>
                <a:latin typeface="Arial Narrow" pitchFamily="34" charset="0"/>
                <a:cs typeface="Arial" pitchFamily="34" charset="0"/>
              </a:rPr>
              <a:t>.</a:t>
            </a:r>
          </a:p>
          <a:p>
            <a:pPr marL="800100" lvl="1" indent="-342900" algn="just" defTabSz="914400" fontAlgn="base">
              <a:spcBef>
                <a:spcPct val="0"/>
              </a:spcBef>
              <a:spcAft>
                <a:spcPct val="0"/>
              </a:spcAft>
              <a:buBlip>
                <a:blip r:embed="rId2"/>
              </a:buBlip>
            </a:pPr>
            <a:r>
              <a:rPr lang="es-MX" sz="2400" dirty="0" smtClean="0">
                <a:solidFill>
                  <a:schemeClr val="tx1">
                    <a:lumMod val="85000"/>
                    <a:lumOff val="15000"/>
                  </a:schemeClr>
                </a:solidFill>
                <a:latin typeface="Arial Narrow" pitchFamily="34" charset="0"/>
                <a:cs typeface="Arial" pitchFamily="34" charset="0"/>
              </a:rPr>
              <a:t>La </a:t>
            </a:r>
            <a:r>
              <a:rPr lang="es-MX" sz="2400" dirty="0" err="1">
                <a:solidFill>
                  <a:schemeClr val="tx1">
                    <a:lumMod val="85000"/>
                    <a:lumOff val="15000"/>
                  </a:schemeClr>
                </a:solidFill>
                <a:latin typeface="Arial Narrow" pitchFamily="34" charset="0"/>
                <a:cs typeface="Arial" pitchFamily="34" charset="0"/>
              </a:rPr>
              <a:t>GpR</a:t>
            </a:r>
            <a:r>
              <a:rPr lang="es-MX" sz="2400" dirty="0">
                <a:solidFill>
                  <a:schemeClr val="tx1">
                    <a:lumMod val="85000"/>
                    <a:lumOff val="15000"/>
                  </a:schemeClr>
                </a:solidFill>
                <a:latin typeface="Arial Narrow" pitchFamily="34" charset="0"/>
                <a:cs typeface="Arial" pitchFamily="34" charset="0"/>
              </a:rPr>
              <a:t> es un modelo de cultura organizacional, directiva y de desempeño institucional que pone más </a:t>
            </a:r>
            <a:r>
              <a:rPr lang="es-MX" sz="2400" b="1" dirty="0">
                <a:solidFill>
                  <a:srgbClr val="C00000"/>
                </a:solidFill>
                <a:latin typeface="Arial Narrow" pitchFamily="34" charset="0"/>
                <a:cs typeface="Arial" pitchFamily="34" charset="0"/>
              </a:rPr>
              <a:t>énfasis en los resultados </a:t>
            </a:r>
            <a:r>
              <a:rPr lang="es-MX" sz="2400" dirty="0">
                <a:solidFill>
                  <a:schemeClr val="tx1">
                    <a:lumMod val="85000"/>
                    <a:lumOff val="15000"/>
                  </a:schemeClr>
                </a:solidFill>
                <a:latin typeface="Arial Narrow" pitchFamily="34" charset="0"/>
                <a:cs typeface="Arial" pitchFamily="34" charset="0"/>
              </a:rPr>
              <a:t>que en los procedimientos.</a:t>
            </a:r>
          </a:p>
          <a:p>
            <a:pPr marL="800100" lvl="1" indent="-342900" algn="just" defTabSz="914400" fontAlgn="base">
              <a:spcBef>
                <a:spcPct val="0"/>
              </a:spcBef>
              <a:spcAft>
                <a:spcPct val="0"/>
              </a:spcAft>
              <a:buBlip>
                <a:blip r:embed="rId2"/>
              </a:buBlip>
            </a:pPr>
            <a:r>
              <a:rPr lang="es-MX" sz="2400" dirty="0">
                <a:solidFill>
                  <a:schemeClr val="tx1">
                    <a:lumMod val="85000"/>
                    <a:lumOff val="15000"/>
                  </a:schemeClr>
                </a:solidFill>
                <a:latin typeface="Arial Narrow" pitchFamily="34" charset="0"/>
                <a:cs typeface="Arial" pitchFamily="34" charset="0"/>
              </a:rPr>
              <a:t>Aunque también interesa cómo se hacen las cosas, cobra mayor relevancia qué se logra y cuál es su </a:t>
            </a:r>
            <a:r>
              <a:rPr lang="es-MX" sz="2400" b="1" dirty="0">
                <a:solidFill>
                  <a:srgbClr val="C00000"/>
                </a:solidFill>
                <a:latin typeface="Arial Narrow" pitchFamily="34" charset="0"/>
                <a:cs typeface="Arial" pitchFamily="34" charset="0"/>
              </a:rPr>
              <a:t>impacto en el bienestar </a:t>
            </a:r>
            <a:r>
              <a:rPr lang="es-MX" sz="2400" dirty="0">
                <a:solidFill>
                  <a:schemeClr val="tx1">
                    <a:lumMod val="85000"/>
                    <a:lumOff val="15000"/>
                  </a:schemeClr>
                </a:solidFill>
                <a:latin typeface="Arial Narrow" pitchFamily="34" charset="0"/>
                <a:cs typeface="Arial" pitchFamily="34" charset="0"/>
              </a:rPr>
              <a:t>de la población; es decir, la creación de valor público.</a:t>
            </a:r>
          </a:p>
        </p:txBody>
      </p:sp>
      <p:cxnSp>
        <p:nvCxnSpPr>
          <p:cNvPr id="4" name="4 Conector recto"/>
          <p:cNvCxnSpPr/>
          <p:nvPr/>
        </p:nvCxnSpPr>
        <p:spPr>
          <a:xfrm>
            <a:off x="4445531" y="1169673"/>
            <a:ext cx="4000431"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79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3889" y="620688"/>
            <a:ext cx="4896544" cy="584775"/>
          </a:xfrm>
          <a:prstGeom prst="rect">
            <a:avLst/>
          </a:prstGeom>
          <a:noFill/>
        </p:spPr>
        <p:txBody>
          <a:bodyPr wrap="square">
            <a:spAutoFit/>
          </a:bodyPr>
          <a:lstStyle/>
          <a:p>
            <a:pPr algn="ctr">
              <a:spcBef>
                <a:spcPct val="0"/>
              </a:spcBef>
              <a:defRPr/>
            </a:pPr>
            <a:r>
              <a:rPr lang="es-MX" sz="3200" b="1" dirty="0">
                <a:solidFill>
                  <a:schemeClr val="accent6">
                    <a:lumMod val="50000"/>
                  </a:schemeClr>
                </a:solidFill>
                <a:latin typeface="Arial Narrow" pitchFamily="34" charset="0"/>
              </a:rPr>
              <a:t>Gestión para Resultados</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55" t="24691" r="15417" b="-2906"/>
          <a:stretch/>
        </p:blipFill>
        <p:spPr bwMode="auto">
          <a:xfrm>
            <a:off x="2168070" y="2564904"/>
            <a:ext cx="485220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4 CuadroTexto"/>
          <p:cNvSpPr txBox="1">
            <a:spLocks noChangeArrowheads="1"/>
          </p:cNvSpPr>
          <p:nvPr/>
        </p:nvSpPr>
        <p:spPr bwMode="auto">
          <a:xfrm>
            <a:off x="745182" y="1556792"/>
            <a:ext cx="7715250" cy="1200329"/>
          </a:xfrm>
          <a:prstGeom prst="rect">
            <a:avLst/>
          </a:prstGeom>
          <a:noFill/>
          <a:ln w="9525">
            <a:noFill/>
            <a:miter lim="800000"/>
            <a:headEnd/>
            <a:tailEnd/>
          </a:ln>
        </p:spPr>
        <p:txBody>
          <a:bodyPr>
            <a:spAutoFit/>
          </a:bodyPr>
          <a:lstStyle/>
          <a:p>
            <a:pPr marL="342900" indent="-342900" algn="just">
              <a:buFont typeface="Arial" pitchFamily="34" charset="0"/>
              <a:buChar char="•"/>
            </a:pPr>
            <a:r>
              <a:rPr lang="es-MX" sz="2400" dirty="0" smtClean="0">
                <a:latin typeface="Arial Narrow" pitchFamily="34" charset="0"/>
              </a:rPr>
              <a:t>Por ejemplo, es más importante conocer el incremento en la calidad educativa que el número de escuelas nuevas construidas.</a:t>
            </a:r>
          </a:p>
        </p:txBody>
      </p:sp>
      <p:cxnSp>
        <p:nvCxnSpPr>
          <p:cNvPr id="5" name="4 Conector recto"/>
          <p:cNvCxnSpPr/>
          <p:nvPr/>
        </p:nvCxnSpPr>
        <p:spPr>
          <a:xfrm>
            <a:off x="4376256" y="1211238"/>
            <a:ext cx="4000431"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02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98588" y="523412"/>
            <a:ext cx="4087091" cy="584775"/>
          </a:xfrm>
          <a:prstGeom prst="rect">
            <a:avLst/>
          </a:prstGeom>
          <a:noFill/>
        </p:spPr>
        <p:txBody>
          <a:bodyPr wrap="square">
            <a:spAutoFit/>
          </a:bodyPr>
          <a:lstStyle/>
          <a:p>
            <a:pPr algn="ctr">
              <a:spcBef>
                <a:spcPct val="0"/>
              </a:spcBef>
              <a:defRPr/>
            </a:pPr>
            <a:r>
              <a:rPr lang="es-MX" sz="3200" b="1" dirty="0">
                <a:solidFill>
                  <a:schemeClr val="accent6">
                    <a:lumMod val="50000"/>
                  </a:schemeClr>
                </a:solidFill>
                <a:latin typeface="Arial Narrow" pitchFamily="34" charset="0"/>
              </a:rPr>
              <a:t>El </a:t>
            </a:r>
            <a:r>
              <a:rPr lang="es-MX" sz="3200" b="1" dirty="0" err="1" smtClean="0">
                <a:solidFill>
                  <a:schemeClr val="accent6">
                    <a:lumMod val="50000"/>
                  </a:schemeClr>
                </a:solidFill>
                <a:latin typeface="Arial Narrow" pitchFamily="34" charset="0"/>
              </a:rPr>
              <a:t>PbR</a:t>
            </a:r>
            <a:endParaRPr lang="es-MX" sz="3200" b="1" dirty="0">
              <a:solidFill>
                <a:schemeClr val="accent6">
                  <a:lumMod val="50000"/>
                </a:schemeClr>
              </a:solidFill>
              <a:latin typeface="Arial Narrow" pitchFamily="34" charset="0"/>
            </a:endParaRPr>
          </a:p>
        </p:txBody>
      </p:sp>
      <p:sp>
        <p:nvSpPr>
          <p:cNvPr id="3" name="24 CuadroTexto"/>
          <p:cNvSpPr txBox="1">
            <a:spLocks noChangeArrowheads="1"/>
          </p:cNvSpPr>
          <p:nvPr/>
        </p:nvSpPr>
        <p:spPr bwMode="auto">
          <a:xfrm>
            <a:off x="522040" y="2132856"/>
            <a:ext cx="4978946" cy="3046988"/>
          </a:xfrm>
          <a:prstGeom prst="rect">
            <a:avLst/>
          </a:prstGeom>
          <a:noFill/>
          <a:ln w="9525">
            <a:noFill/>
            <a:miter lim="800000"/>
            <a:headEnd/>
            <a:tailEnd/>
          </a:ln>
        </p:spPr>
        <p:txBody>
          <a:bodyPr wrap="square">
            <a:spAutoFit/>
          </a:bodyPr>
          <a:lstStyle/>
          <a:p>
            <a:pPr algn="just"/>
            <a:r>
              <a:rPr lang="es-MX" sz="2400" dirty="0" smtClean="0">
                <a:latin typeface="Arial Narrow" pitchFamily="34" charset="0"/>
              </a:rPr>
              <a:t>Consiste en un </a:t>
            </a:r>
            <a:r>
              <a:rPr lang="es-MX" sz="2400" b="1" dirty="0" smtClean="0">
                <a:latin typeface="Arial Narrow" pitchFamily="34" charset="0"/>
              </a:rPr>
              <a:t>conjunto de actividades y herramientas</a:t>
            </a:r>
            <a:r>
              <a:rPr lang="es-MX" sz="2400" dirty="0" smtClean="0">
                <a:latin typeface="Arial Narrow" pitchFamily="34" charset="0"/>
              </a:rPr>
              <a:t> que permiten </a:t>
            </a:r>
            <a:r>
              <a:rPr lang="es-MX" sz="2400" b="1" dirty="0" smtClean="0">
                <a:latin typeface="Arial Narrow" pitchFamily="34" charset="0"/>
              </a:rPr>
              <a:t>apoyar las decisiones presupuestarias</a:t>
            </a:r>
            <a:r>
              <a:rPr lang="es-MX" sz="2400" dirty="0" smtClean="0">
                <a:latin typeface="Arial Narrow" pitchFamily="34" charset="0"/>
              </a:rPr>
              <a:t> en información, que </a:t>
            </a:r>
            <a:r>
              <a:rPr lang="es-MX" sz="2400" b="1" dirty="0" smtClean="0">
                <a:latin typeface="Arial Narrow" pitchFamily="34" charset="0"/>
              </a:rPr>
              <a:t>incorpora sistemáticamente</a:t>
            </a:r>
            <a:r>
              <a:rPr lang="es-MX" sz="2400" dirty="0" smtClean="0">
                <a:latin typeface="Arial Narrow" pitchFamily="34" charset="0"/>
              </a:rPr>
              <a:t> consideraciones sobre los </a:t>
            </a:r>
            <a:r>
              <a:rPr lang="es-MX" sz="2400" b="1" dirty="0" smtClean="0">
                <a:latin typeface="Arial Narrow" pitchFamily="34" charset="0"/>
              </a:rPr>
              <a:t>resultados del ejercicio de los recursos públicos</a:t>
            </a:r>
            <a:r>
              <a:rPr lang="es-MX" sz="2400" dirty="0" smtClean="0">
                <a:latin typeface="Arial Narrow" pitchFamily="34" charset="0"/>
              </a:rPr>
              <a:t> y que motiva a las instituciones públicas a lograrlos</a:t>
            </a:r>
            <a:r>
              <a:rPr lang="es-MX" sz="2400" dirty="0">
                <a:latin typeface="Arial Narrow" pitchFamily="34" charset="0"/>
              </a:rPr>
              <a:t>.</a:t>
            </a:r>
          </a:p>
        </p:txBody>
      </p:sp>
      <p:pic>
        <p:nvPicPr>
          <p:cNvPr id="1026" name="Picture 2" descr="http://crisolplural.com/wp-content/uploads/cache/37010_NpAdvSingle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l="27174"/>
          <a:stretch/>
        </p:blipFill>
        <p:spPr bwMode="auto">
          <a:xfrm>
            <a:off x="5778560" y="2339806"/>
            <a:ext cx="2707119" cy="2470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5" name="4 Conector recto"/>
          <p:cNvCxnSpPr/>
          <p:nvPr/>
        </p:nvCxnSpPr>
        <p:spPr>
          <a:xfrm>
            <a:off x="4376256" y="1211238"/>
            <a:ext cx="4000431"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49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61849" y="2797704"/>
            <a:ext cx="5266844" cy="572631"/>
          </a:xfrm>
          <a:prstGeom prst="rect">
            <a:avLst/>
          </a:prstGeom>
          <a:noFill/>
        </p:spPr>
        <p:txBody>
          <a:bodyPr wrap="square" lIns="82104" tIns="41052" rIns="82104" bIns="41052">
            <a:spAutoFit/>
          </a:bodyPr>
          <a:lstStyle/>
          <a:p>
            <a:pPr algn="ctr" defTabSz="410520">
              <a:spcBef>
                <a:spcPct val="0"/>
              </a:spcBef>
              <a:defRPr/>
            </a:pPr>
            <a:r>
              <a:rPr lang="es-MX" sz="3200" b="1" dirty="0" smtClean="0">
                <a:solidFill>
                  <a:schemeClr val="tx1">
                    <a:lumMod val="85000"/>
                    <a:lumOff val="15000"/>
                  </a:schemeClr>
                </a:solidFill>
                <a:latin typeface="Arial Narrow" pitchFamily="34" charset="0"/>
                <a:ea typeface="Verdana" pitchFamily="34" charset="0"/>
                <a:cs typeface="Verdana" pitchFamily="34" charset="0"/>
              </a:rPr>
              <a:t>I. Planeación </a:t>
            </a:r>
            <a:endParaRPr lang="es-ES" sz="3200" b="1" dirty="0">
              <a:solidFill>
                <a:schemeClr val="tx1">
                  <a:lumMod val="85000"/>
                  <a:lumOff val="15000"/>
                </a:schemeClr>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2879549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72961" y="559162"/>
            <a:ext cx="6954982" cy="584775"/>
          </a:xfrm>
          <a:prstGeom prst="rect">
            <a:avLst/>
          </a:prstGeom>
          <a:noFill/>
        </p:spPr>
        <p:txBody>
          <a:bodyPr wrap="square">
            <a:spAutoFit/>
          </a:bodyPr>
          <a:lstStyle/>
          <a:p>
            <a:pPr algn="ctr">
              <a:spcBef>
                <a:spcPct val="0"/>
              </a:spcBef>
              <a:defRPr/>
            </a:pPr>
            <a:r>
              <a:rPr lang="es-MX" sz="3200" b="1" dirty="0">
                <a:solidFill>
                  <a:schemeClr val="accent6">
                    <a:lumMod val="50000"/>
                  </a:schemeClr>
                </a:solidFill>
                <a:latin typeface="Arial Narrow" pitchFamily="34" charset="0"/>
              </a:rPr>
              <a:t>El </a:t>
            </a:r>
            <a:r>
              <a:rPr lang="es-MX" sz="3200" b="1" dirty="0" smtClean="0">
                <a:solidFill>
                  <a:schemeClr val="accent6">
                    <a:lumMod val="50000"/>
                  </a:schemeClr>
                </a:solidFill>
                <a:latin typeface="Arial Narrow" pitchFamily="34" charset="0"/>
              </a:rPr>
              <a:t>SED</a:t>
            </a:r>
            <a:endParaRPr lang="es-MX" sz="3200" b="1" dirty="0">
              <a:solidFill>
                <a:schemeClr val="accent6">
                  <a:lumMod val="50000"/>
                </a:schemeClr>
              </a:solidFill>
              <a:latin typeface="Arial Narrow" pitchFamily="34" charset="0"/>
            </a:endParaRPr>
          </a:p>
        </p:txBody>
      </p:sp>
      <p:sp>
        <p:nvSpPr>
          <p:cNvPr id="3" name="24 CuadroTexto"/>
          <p:cNvSpPr txBox="1">
            <a:spLocks noChangeArrowheads="1"/>
          </p:cNvSpPr>
          <p:nvPr/>
        </p:nvSpPr>
        <p:spPr bwMode="auto">
          <a:xfrm>
            <a:off x="4463655" y="1716554"/>
            <a:ext cx="3965637" cy="4001095"/>
          </a:xfrm>
          <a:prstGeom prst="rect">
            <a:avLst/>
          </a:prstGeom>
          <a:noFill/>
          <a:ln w="9525">
            <a:noFill/>
            <a:miter lim="800000"/>
            <a:headEnd/>
            <a:tailEnd/>
          </a:ln>
        </p:spPr>
        <p:txBody>
          <a:bodyPr wrap="square">
            <a:spAutoFit/>
          </a:bodyPr>
          <a:lstStyle/>
          <a:p>
            <a:pPr algn="just"/>
            <a:r>
              <a:rPr lang="es-MX" sz="2400" dirty="0" smtClean="0">
                <a:latin typeface="Arial Narrow" pitchFamily="34" charset="0"/>
              </a:rPr>
              <a:t>Elemento central del funcionamiento del </a:t>
            </a:r>
            <a:r>
              <a:rPr lang="es-MX" sz="2400" dirty="0" err="1" smtClean="0">
                <a:latin typeface="Arial Narrow" pitchFamily="34" charset="0"/>
              </a:rPr>
              <a:t>PbR</a:t>
            </a:r>
            <a:r>
              <a:rPr lang="es-MX" sz="2400" dirty="0" smtClean="0">
                <a:latin typeface="Arial Narrow" pitchFamily="34" charset="0"/>
              </a:rPr>
              <a:t>, ya que está compuesto por un conjunto de procesos mediante los que se realiza el </a:t>
            </a:r>
            <a:r>
              <a:rPr lang="es-MX" sz="2400" b="1" dirty="0" smtClean="0">
                <a:latin typeface="Arial Narrow" pitchFamily="34" charset="0"/>
              </a:rPr>
              <a:t>seguimiento y la evaluación sistemática de las políticas y los programas que ejecutan las dependencias y entidades </a:t>
            </a:r>
            <a:r>
              <a:rPr lang="es-MX" sz="2400" dirty="0" smtClean="0">
                <a:latin typeface="Arial Narrow" pitchFamily="34" charset="0"/>
              </a:rPr>
              <a:t>de los distintos gobiernos.</a:t>
            </a:r>
          </a:p>
          <a:p>
            <a:pPr algn="just"/>
            <a:endParaRPr lang="es-MX" sz="1400" dirty="0">
              <a:latin typeface="Arial Narrow" pitchFamily="34" charset="0"/>
            </a:endParaRPr>
          </a:p>
        </p:txBody>
      </p:sp>
      <p:pic>
        <p:nvPicPr>
          <p:cNvPr id="2050" name="Picture 2" descr="http://talenttools.es/wp-content/uploads/2012/09/Evaluacion-Objetivos-G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1" y="1988840"/>
            <a:ext cx="3650851" cy="28803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p:cNvCxnSpPr/>
          <p:nvPr/>
        </p:nvCxnSpPr>
        <p:spPr>
          <a:xfrm>
            <a:off x="4376256" y="1211238"/>
            <a:ext cx="4000431"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640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4 CuadroTexto"/>
          <p:cNvSpPr txBox="1">
            <a:spLocks noChangeArrowheads="1"/>
          </p:cNvSpPr>
          <p:nvPr/>
        </p:nvSpPr>
        <p:spPr bwMode="auto">
          <a:xfrm>
            <a:off x="4463655" y="1619569"/>
            <a:ext cx="4167727" cy="4493538"/>
          </a:xfrm>
          <a:prstGeom prst="rect">
            <a:avLst/>
          </a:prstGeom>
          <a:noFill/>
          <a:ln w="9525">
            <a:noFill/>
            <a:miter lim="800000"/>
            <a:headEnd/>
            <a:tailEnd/>
          </a:ln>
        </p:spPr>
        <p:txBody>
          <a:bodyPr wrap="square">
            <a:spAutoFit/>
          </a:bodyPr>
          <a:lstStyle/>
          <a:p>
            <a:pPr algn="just"/>
            <a:r>
              <a:rPr lang="es-MX" sz="2200" dirty="0" smtClean="0">
                <a:latin typeface="Arial Narrow" pitchFamily="34" charset="0"/>
              </a:rPr>
              <a:t>Herramienta de planeación estratégica basada en la </a:t>
            </a:r>
            <a:r>
              <a:rPr lang="es-MX" sz="2200" b="1" dirty="0" smtClean="0">
                <a:latin typeface="Arial Narrow" pitchFamily="34" charset="0"/>
              </a:rPr>
              <a:t>estructuración y solución de problemas</a:t>
            </a:r>
            <a:r>
              <a:rPr lang="es-MX" sz="2200" dirty="0" smtClean="0">
                <a:latin typeface="Arial Narrow" pitchFamily="34" charset="0"/>
              </a:rPr>
              <a:t> que permite organizar de manera sistemática y lógica, los </a:t>
            </a:r>
            <a:r>
              <a:rPr lang="es-MX" sz="2200" b="1" dirty="0" smtClean="0">
                <a:latin typeface="Arial Narrow" pitchFamily="34" charset="0"/>
              </a:rPr>
              <a:t>objetivos de un PP </a:t>
            </a:r>
            <a:r>
              <a:rPr lang="es-MX" sz="2200" dirty="0" smtClean="0">
                <a:latin typeface="Arial Narrow" pitchFamily="34" charset="0"/>
              </a:rPr>
              <a:t>y sus relaciones de causalidad, identificar los factores externos que pueden influir en el cumplimiento de los objetivos del PP, </a:t>
            </a:r>
            <a:r>
              <a:rPr lang="es-MX" sz="2200" b="1" dirty="0" smtClean="0">
                <a:latin typeface="Arial Narrow" pitchFamily="34" charset="0"/>
              </a:rPr>
              <a:t>proporcionar elementos para evaluar </a:t>
            </a:r>
            <a:r>
              <a:rPr lang="es-MX" sz="2200" dirty="0" smtClean="0">
                <a:latin typeface="Arial Narrow" pitchFamily="34" charset="0"/>
              </a:rPr>
              <a:t>el avance en la consecución de dichos objetivos, y examinar el desempeño del </a:t>
            </a:r>
            <a:r>
              <a:rPr lang="es-MX" sz="2200" dirty="0" err="1" smtClean="0">
                <a:latin typeface="Arial Narrow" pitchFamily="34" charset="0"/>
              </a:rPr>
              <a:t>Pp</a:t>
            </a:r>
            <a:r>
              <a:rPr lang="es-MX" sz="2200" dirty="0" smtClean="0">
                <a:latin typeface="Arial Narrow" pitchFamily="34" charset="0"/>
              </a:rPr>
              <a:t> en todas sus etapas. </a:t>
            </a:r>
            <a:endParaRPr lang="es-MX" sz="2200" dirty="0">
              <a:latin typeface="Arial Narrow" pitchFamily="34" charset="0"/>
            </a:endParaRPr>
          </a:p>
        </p:txBody>
      </p:sp>
      <p:cxnSp>
        <p:nvCxnSpPr>
          <p:cNvPr id="5" name="4 Conector recto"/>
          <p:cNvCxnSpPr/>
          <p:nvPr/>
        </p:nvCxnSpPr>
        <p:spPr>
          <a:xfrm>
            <a:off x="4376256" y="1211238"/>
            <a:ext cx="4000431"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3380518" y="542277"/>
            <a:ext cx="5728173" cy="584775"/>
          </a:xfrm>
          <a:prstGeom prst="rect">
            <a:avLst/>
          </a:prstGeom>
          <a:noFill/>
        </p:spPr>
        <p:txBody>
          <a:bodyPr wrap="square">
            <a:spAutoFit/>
          </a:bodyPr>
          <a:lstStyle/>
          <a:p>
            <a:pPr algn="ctr">
              <a:spcBef>
                <a:spcPct val="0"/>
              </a:spcBef>
              <a:defRPr/>
            </a:pPr>
            <a:r>
              <a:rPr lang="es-MX" sz="3200" b="1" dirty="0">
                <a:solidFill>
                  <a:schemeClr val="accent6">
                    <a:lumMod val="50000"/>
                  </a:schemeClr>
                </a:solidFill>
                <a:latin typeface="Arial Narrow" pitchFamily="34" charset="0"/>
              </a:rPr>
              <a:t>Metodología del Marco Lógico</a:t>
            </a:r>
          </a:p>
        </p:txBody>
      </p:sp>
      <p:sp>
        <p:nvSpPr>
          <p:cNvPr id="4" name="AutoShape 2" descr="Resultado de imagen para MetodologÃ­a de marco lÃ³g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4" descr="Resultado de imagen para MetodologÃ­a de marco lÃ³g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6" descr="Resultado de imagen para MetodologÃ­a de marco lÃ³gic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8781" t="27976" r="28048" b="9127"/>
          <a:stretch/>
        </p:blipFill>
        <p:spPr bwMode="auto">
          <a:xfrm>
            <a:off x="349135" y="1537854"/>
            <a:ext cx="4027121" cy="329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46520" y="4890653"/>
            <a:ext cx="3806825" cy="1200321"/>
          </a:xfrm>
          <a:prstGeom prst="rect">
            <a:avLst/>
          </a:prstGeom>
          <a:solidFill>
            <a:schemeClr val="accent6">
              <a:lumMod val="40000"/>
              <a:lumOff val="60000"/>
            </a:schemeClr>
          </a:solidFill>
        </p:spPr>
        <p:txBody>
          <a:bodyPr wrap="square" lIns="91431" tIns="45716" rIns="91431" bIns="45716" rtlCol="0">
            <a:spAutoFit/>
          </a:bodyPr>
          <a:lstStyle/>
          <a:p>
            <a:pPr algn="ctr"/>
            <a:r>
              <a:rPr lang="es-MX" dirty="0" smtClean="0">
                <a:solidFill>
                  <a:schemeClr val="tx1"/>
                </a:solidFill>
                <a:latin typeface="Arial Narrow" panose="020B0606020202030204" pitchFamily="34" charset="0"/>
              </a:rPr>
              <a:t>La MML facilita el proceso de conceptualización y diseño de </a:t>
            </a:r>
            <a:r>
              <a:rPr lang="es-MX" dirty="0" err="1" smtClean="0">
                <a:solidFill>
                  <a:schemeClr val="tx1"/>
                </a:solidFill>
                <a:latin typeface="Arial Narrow" panose="020B0606020202030204" pitchFamily="34" charset="0"/>
              </a:rPr>
              <a:t>PPs</a:t>
            </a:r>
            <a:r>
              <a:rPr lang="es-MX" dirty="0" smtClean="0">
                <a:solidFill>
                  <a:schemeClr val="tx1"/>
                </a:solidFill>
                <a:latin typeface="Arial Narrow" panose="020B0606020202030204" pitchFamily="34" charset="0"/>
              </a:rPr>
              <a:t> a través de la Matriz de Indicadores para Resultados (</a:t>
            </a:r>
            <a:r>
              <a:rPr lang="es-MX" b="1" dirty="0" smtClean="0">
                <a:solidFill>
                  <a:schemeClr val="tx1"/>
                </a:solidFill>
                <a:latin typeface="Arial Narrow" panose="020B0606020202030204" pitchFamily="34" charset="0"/>
              </a:rPr>
              <a:t>MIR</a:t>
            </a:r>
            <a:r>
              <a:rPr lang="es-MX" dirty="0" smtClean="0">
                <a:solidFill>
                  <a:schemeClr val="tx1"/>
                </a:solidFill>
                <a:latin typeface="Arial Narrow" panose="020B0606020202030204" pitchFamily="34" charset="0"/>
              </a:rPr>
              <a:t>)</a:t>
            </a:r>
            <a:endParaRPr lang="es-MX"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007711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8545" y="646042"/>
            <a:ext cx="4365641" cy="527119"/>
          </a:xfrm>
        </p:spPr>
        <p:txBody>
          <a:bodyPr rtlCol="0">
            <a:noAutofit/>
          </a:bodyPr>
          <a:lstStyle/>
          <a:p>
            <a:pPr rtl="0"/>
            <a:r>
              <a:rPr lang="es-ES" sz="3200" b="1" dirty="0">
                <a:solidFill>
                  <a:schemeClr val="accent6">
                    <a:lumMod val="50000"/>
                  </a:schemeClr>
                </a:solidFill>
                <a:latin typeface="Arial Narrow" pitchFamily="34" charset="0"/>
                <a:ea typeface="+mn-ea"/>
                <a:cs typeface="+mn-cs"/>
              </a:rPr>
              <a:t>El </a:t>
            </a:r>
            <a:r>
              <a:rPr lang="es-ES" sz="3200" b="1" dirty="0" err="1">
                <a:solidFill>
                  <a:schemeClr val="accent6">
                    <a:lumMod val="50000"/>
                  </a:schemeClr>
                </a:solidFill>
                <a:latin typeface="Arial Narrow" pitchFamily="34" charset="0"/>
                <a:ea typeface="+mn-ea"/>
                <a:cs typeface="+mn-cs"/>
              </a:rPr>
              <a:t>PbR</a:t>
            </a:r>
            <a:r>
              <a:rPr lang="es-ES" sz="3200" b="1" dirty="0">
                <a:solidFill>
                  <a:schemeClr val="accent6">
                    <a:lumMod val="50000"/>
                  </a:schemeClr>
                </a:solidFill>
                <a:latin typeface="Arial Narrow" pitchFamily="34" charset="0"/>
                <a:ea typeface="+mn-ea"/>
                <a:cs typeface="+mn-cs"/>
              </a:rPr>
              <a:t>-SED en México</a:t>
            </a:r>
          </a:p>
        </p:txBody>
      </p:sp>
      <p:sp>
        <p:nvSpPr>
          <p:cNvPr id="10" name="9 Rectángulo"/>
          <p:cNvSpPr/>
          <p:nvPr/>
        </p:nvSpPr>
        <p:spPr>
          <a:xfrm>
            <a:off x="770282" y="1359423"/>
            <a:ext cx="7568647" cy="369332"/>
          </a:xfrm>
          <a:prstGeom prst="rect">
            <a:avLst/>
          </a:prstGeom>
        </p:spPr>
        <p:txBody>
          <a:bodyPr wrap="square">
            <a:spAutoFit/>
          </a:bodyPr>
          <a:lstStyle/>
          <a:p>
            <a:pPr marL="285750" indent="-285750" algn="just">
              <a:buFont typeface="Arial" pitchFamily="34" charset="0"/>
              <a:buChar char="•"/>
            </a:pPr>
            <a:r>
              <a:rPr lang="es-MX" dirty="0" smtClean="0">
                <a:latin typeface="Arial Narrow" pitchFamily="34" charset="0"/>
              </a:rPr>
              <a:t>Publicación de la Ley Federal de Presupuesto y Responsabilidad Hacendaria (2006).</a:t>
            </a:r>
            <a:endParaRPr lang="es-MX" dirty="0">
              <a:latin typeface="Arial Narrow" pitchFamily="34" charset="0"/>
            </a:endParaRPr>
          </a:p>
        </p:txBody>
      </p:sp>
      <p:sp>
        <p:nvSpPr>
          <p:cNvPr id="11" name="10 Rectángulo"/>
          <p:cNvSpPr/>
          <p:nvPr/>
        </p:nvSpPr>
        <p:spPr>
          <a:xfrm>
            <a:off x="839857" y="3115166"/>
            <a:ext cx="4636604" cy="3030520"/>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285750" indent="-285750" algn="just">
              <a:buFont typeface="Arial" pitchFamily="34" charset="0"/>
              <a:buChar char="•"/>
            </a:pPr>
            <a:r>
              <a:rPr lang="es-MX" sz="1400" dirty="0" smtClean="0">
                <a:latin typeface="Arial Narrow" pitchFamily="34" charset="0"/>
              </a:rPr>
              <a:t>Enfocar </a:t>
            </a:r>
            <a:r>
              <a:rPr lang="es-MX" sz="1400" dirty="0">
                <a:latin typeface="Arial Narrow" pitchFamily="34" charset="0"/>
              </a:rPr>
              <a:t>el presupuesto a resultados con el fin de incrementar la calidad del gasto y su impacto en la población, incluyendo al gasto federalizado.</a:t>
            </a:r>
          </a:p>
          <a:p>
            <a:pPr marL="285750" indent="-285750" algn="just">
              <a:buFont typeface="Arial" pitchFamily="34" charset="0"/>
              <a:buChar char="•"/>
            </a:pPr>
            <a:r>
              <a:rPr lang="es-MX" sz="1400" dirty="0" smtClean="0">
                <a:latin typeface="Arial Narrow" pitchFamily="34" charset="0"/>
              </a:rPr>
              <a:t>Prever </a:t>
            </a:r>
            <a:r>
              <a:rPr lang="es-MX" sz="1400" dirty="0">
                <a:latin typeface="Arial Narrow" pitchFamily="34" charset="0"/>
              </a:rPr>
              <a:t>una mayor eficiencia en la determinación de prioridades para los proyectos de infraestructura y presupuestos plurianuales de inversión que den una mayor certidumbre.</a:t>
            </a:r>
          </a:p>
          <a:p>
            <a:pPr marL="285750" indent="-285750" algn="just">
              <a:buFont typeface="Arial" pitchFamily="34" charset="0"/>
              <a:buChar char="•"/>
            </a:pPr>
            <a:r>
              <a:rPr lang="es-MX" sz="1400" dirty="0" smtClean="0">
                <a:latin typeface="Arial Narrow" pitchFamily="34" charset="0"/>
              </a:rPr>
              <a:t>Mejorar </a:t>
            </a:r>
            <a:r>
              <a:rPr lang="es-MX" sz="1400" dirty="0">
                <a:latin typeface="Arial Narrow" pitchFamily="34" charset="0"/>
              </a:rPr>
              <a:t>la transparencia y rendición de cuentas promoviendo un procedimiento de fiscalización más oportuno, transparente y ágil. </a:t>
            </a:r>
          </a:p>
          <a:p>
            <a:pPr marL="285750" indent="-285750" algn="just">
              <a:buFont typeface="Arial" pitchFamily="34" charset="0"/>
              <a:buChar char="•"/>
            </a:pPr>
            <a:r>
              <a:rPr lang="es-MX" sz="1400" dirty="0" smtClean="0">
                <a:latin typeface="Arial Narrow" pitchFamily="34" charset="0"/>
              </a:rPr>
              <a:t>Homologar </a:t>
            </a:r>
            <a:r>
              <a:rPr lang="es-MX" sz="1400" dirty="0">
                <a:latin typeface="Arial Narrow" pitchFamily="34" charset="0"/>
              </a:rPr>
              <a:t>la contabilidad gubernamental en los tres órdenes de gobierno conforme a mejores prácticas internacionales.</a:t>
            </a:r>
          </a:p>
          <a:p>
            <a:pPr marL="285750" indent="-285750" algn="just">
              <a:buFont typeface="Arial" pitchFamily="34" charset="0"/>
              <a:buChar char="•"/>
            </a:pPr>
            <a:r>
              <a:rPr lang="es-MX" sz="1400" dirty="0" smtClean="0">
                <a:latin typeface="Arial Narrow" pitchFamily="34" charset="0"/>
              </a:rPr>
              <a:t>Sujetar </a:t>
            </a:r>
            <a:r>
              <a:rPr lang="es-MX" sz="1400" dirty="0">
                <a:latin typeface="Arial Narrow" pitchFamily="34" charset="0"/>
              </a:rPr>
              <a:t>el gasto federalizado y los subsidios a entidades federativas a indicadores de resultados y metas.</a:t>
            </a:r>
          </a:p>
        </p:txBody>
      </p:sp>
      <p:sp>
        <p:nvSpPr>
          <p:cNvPr id="12" name="11 Rectángulo"/>
          <p:cNvSpPr/>
          <p:nvPr/>
        </p:nvSpPr>
        <p:spPr>
          <a:xfrm>
            <a:off x="839857" y="2717600"/>
            <a:ext cx="4636604" cy="360512"/>
          </a:xfrm>
          <a:prstGeom prst="rect">
            <a:avLst/>
          </a:prstGeom>
          <a:solidFill>
            <a:srgbClr val="C00000">
              <a:alpha val="7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Narrow" pitchFamily="34" charset="0"/>
              </a:rPr>
              <a:t>Gasto Público</a:t>
            </a:r>
            <a:endParaRPr lang="es-MX" dirty="0">
              <a:solidFill>
                <a:schemeClr val="bg1"/>
              </a:solidFill>
              <a:latin typeface="Arial Narrow" pitchFamily="34" charset="0"/>
              <a:ea typeface="Verdana" pitchFamily="34" charset="0"/>
              <a:cs typeface="Verdana" pitchFamily="34" charset="0"/>
            </a:endParaRPr>
          </a:p>
        </p:txBody>
      </p:sp>
      <p:sp>
        <p:nvSpPr>
          <p:cNvPr id="8" name="7 Rectángulo"/>
          <p:cNvSpPr/>
          <p:nvPr/>
        </p:nvSpPr>
        <p:spPr>
          <a:xfrm>
            <a:off x="773597" y="1800054"/>
            <a:ext cx="7568647" cy="646331"/>
          </a:xfrm>
          <a:prstGeom prst="rect">
            <a:avLst/>
          </a:prstGeom>
        </p:spPr>
        <p:txBody>
          <a:bodyPr wrap="square">
            <a:spAutoFit/>
          </a:bodyPr>
          <a:lstStyle/>
          <a:p>
            <a:pPr marL="285750" indent="-285750" algn="just">
              <a:buFont typeface="Arial" pitchFamily="34" charset="0"/>
              <a:buChar char="•"/>
            </a:pPr>
            <a:r>
              <a:rPr lang="es-MX" dirty="0" smtClean="0">
                <a:latin typeface="Arial Narrow" pitchFamily="34" charset="0"/>
              </a:rPr>
              <a:t>Reforma Hacendaria Integral (2007) fundamentada en cuatro pilares: </a:t>
            </a:r>
            <a:r>
              <a:rPr lang="es-MX" u="sng" dirty="0" smtClean="0">
                <a:latin typeface="Arial Narrow" pitchFamily="34" charset="0"/>
              </a:rPr>
              <a:t>Administración</a:t>
            </a:r>
            <a:r>
              <a:rPr lang="es-MX" dirty="0" smtClean="0">
                <a:latin typeface="Arial Narrow" pitchFamily="34" charset="0"/>
              </a:rPr>
              <a:t> </a:t>
            </a:r>
            <a:r>
              <a:rPr lang="es-MX" u="sng" dirty="0" smtClean="0">
                <a:latin typeface="Arial Narrow" pitchFamily="34" charset="0"/>
              </a:rPr>
              <a:t>tributaria</a:t>
            </a:r>
            <a:r>
              <a:rPr lang="es-MX" dirty="0" smtClean="0">
                <a:latin typeface="Arial Narrow" pitchFamily="34" charset="0"/>
              </a:rPr>
              <a:t>, </a:t>
            </a:r>
            <a:r>
              <a:rPr lang="es-MX" u="sng" dirty="0" smtClean="0">
                <a:latin typeface="Arial Narrow" pitchFamily="34" charset="0"/>
              </a:rPr>
              <a:t>Ingresos</a:t>
            </a:r>
            <a:r>
              <a:rPr lang="es-MX" dirty="0" smtClean="0">
                <a:latin typeface="Arial Narrow" pitchFamily="34" charset="0"/>
              </a:rPr>
              <a:t> </a:t>
            </a:r>
            <a:r>
              <a:rPr lang="es-MX" u="sng" dirty="0" smtClean="0">
                <a:latin typeface="Arial Narrow" pitchFamily="34" charset="0"/>
              </a:rPr>
              <a:t>Públicos</a:t>
            </a:r>
            <a:r>
              <a:rPr lang="es-MX" dirty="0" smtClean="0">
                <a:latin typeface="Arial Narrow" pitchFamily="34" charset="0"/>
              </a:rPr>
              <a:t>, </a:t>
            </a:r>
            <a:r>
              <a:rPr lang="es-MX" u="sng" dirty="0" smtClean="0">
                <a:latin typeface="Arial Narrow" pitchFamily="34" charset="0"/>
              </a:rPr>
              <a:t>Federalismo</a:t>
            </a:r>
            <a:r>
              <a:rPr lang="es-MX" dirty="0" smtClean="0">
                <a:latin typeface="Arial Narrow" pitchFamily="34" charset="0"/>
              </a:rPr>
              <a:t> y </a:t>
            </a:r>
            <a:r>
              <a:rPr lang="es-MX" u="sng" dirty="0" smtClean="0">
                <a:latin typeface="Arial Narrow" pitchFamily="34" charset="0"/>
              </a:rPr>
              <a:t>Gasto</a:t>
            </a:r>
            <a:r>
              <a:rPr lang="es-MX" dirty="0" smtClean="0">
                <a:latin typeface="Arial Narrow" pitchFamily="34" charset="0"/>
              </a:rPr>
              <a:t> </a:t>
            </a:r>
            <a:r>
              <a:rPr lang="es-MX" u="sng" dirty="0" smtClean="0">
                <a:latin typeface="Arial Narrow" pitchFamily="34" charset="0"/>
              </a:rPr>
              <a:t>Público</a:t>
            </a:r>
            <a:r>
              <a:rPr lang="es-MX" dirty="0" smtClean="0">
                <a:latin typeface="Arial Narrow" pitchFamily="34" charset="0"/>
              </a:rPr>
              <a:t>.</a:t>
            </a:r>
            <a:endParaRPr lang="es-MX" dirty="0">
              <a:latin typeface="Arial Narrow" pitchFamily="34" charset="0"/>
            </a:endParaRPr>
          </a:p>
        </p:txBody>
      </p:sp>
      <p:sp>
        <p:nvSpPr>
          <p:cNvPr id="9" name="8 Rectángulo"/>
          <p:cNvSpPr/>
          <p:nvPr/>
        </p:nvSpPr>
        <p:spPr>
          <a:xfrm>
            <a:off x="5796131" y="3115166"/>
            <a:ext cx="2860852" cy="3046988"/>
          </a:xfrm>
          <a:prstGeom prst="rect">
            <a:avLst/>
          </a:prstGeom>
        </p:spPr>
        <p:txBody>
          <a:bodyPr wrap="square">
            <a:spAutoFit/>
          </a:bodyPr>
          <a:lstStyle/>
          <a:p>
            <a:pPr marL="285750" indent="-285750" algn="just">
              <a:buFont typeface="Arial" pitchFamily="34" charset="0"/>
              <a:buChar char="•"/>
            </a:pPr>
            <a:r>
              <a:rPr lang="es-MX" sz="1600" dirty="0" smtClean="0">
                <a:latin typeface="Arial Narrow" pitchFamily="34" charset="0"/>
              </a:rPr>
              <a:t>Reforma </a:t>
            </a:r>
            <a:r>
              <a:rPr lang="es-MX" sz="1600" dirty="0">
                <a:latin typeface="Arial Narrow" pitchFamily="34" charset="0"/>
              </a:rPr>
              <a:t>a los artículos 73, 74, 79, 116, 122 y 134 de la Constitución Política de los Estados Unidos Mexicanos dando origen a la armonización contable en los tres niveles de gobierno, a la modificación en los procesos de fiscalización y a la </a:t>
            </a:r>
            <a:r>
              <a:rPr lang="es-MX" sz="1600" b="1" dirty="0">
                <a:latin typeface="Arial Narrow" pitchFamily="34" charset="0"/>
              </a:rPr>
              <a:t>evaluación del gasto público</a:t>
            </a:r>
            <a:r>
              <a:rPr lang="es-MX" sz="1600" dirty="0">
                <a:latin typeface="Arial Narrow" pitchFamily="34" charset="0"/>
              </a:rPr>
              <a:t> de la federación, los estados y los </a:t>
            </a:r>
            <a:r>
              <a:rPr lang="es-MX" sz="1600" dirty="0" smtClean="0">
                <a:latin typeface="Arial Narrow" pitchFamily="34" charset="0"/>
              </a:rPr>
              <a:t>municipios. (7 Mayo 2008)</a:t>
            </a:r>
            <a:endParaRPr lang="es-MX" sz="1600" dirty="0">
              <a:latin typeface="Arial Narrow" pitchFamily="34" charset="0"/>
            </a:endParaRPr>
          </a:p>
        </p:txBody>
      </p:sp>
    </p:spTree>
    <p:extLst>
      <p:ext uri="{BB962C8B-B14F-4D97-AF65-F5344CB8AC3E}">
        <p14:creationId xmlns:p14="http://schemas.microsoft.com/office/powerpoint/2010/main" val="229829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32909" y="646042"/>
            <a:ext cx="4781278" cy="527119"/>
          </a:xfrm>
        </p:spPr>
        <p:txBody>
          <a:bodyPr rtlCol="0">
            <a:noAutofit/>
          </a:bodyPr>
          <a:lstStyle/>
          <a:p>
            <a:r>
              <a:rPr lang="es-ES" sz="3200" b="1" dirty="0">
                <a:solidFill>
                  <a:schemeClr val="accent6">
                    <a:lumMod val="50000"/>
                  </a:schemeClr>
                </a:solidFill>
                <a:latin typeface="Arial Narrow" pitchFamily="34" charset="0"/>
                <a:ea typeface="+mn-ea"/>
                <a:cs typeface="+mn-cs"/>
              </a:rPr>
              <a:t>El </a:t>
            </a:r>
            <a:r>
              <a:rPr lang="es-ES" sz="3200" b="1" dirty="0" err="1">
                <a:solidFill>
                  <a:schemeClr val="accent6">
                    <a:lumMod val="50000"/>
                  </a:schemeClr>
                </a:solidFill>
                <a:latin typeface="Arial Narrow" pitchFamily="34" charset="0"/>
                <a:ea typeface="+mn-ea"/>
                <a:cs typeface="+mn-cs"/>
              </a:rPr>
              <a:t>PbR</a:t>
            </a:r>
            <a:r>
              <a:rPr lang="es-ES" sz="3200" b="1" dirty="0">
                <a:solidFill>
                  <a:schemeClr val="accent6">
                    <a:lumMod val="50000"/>
                  </a:schemeClr>
                </a:solidFill>
                <a:latin typeface="Arial Narrow" pitchFamily="34" charset="0"/>
                <a:ea typeface="+mn-ea"/>
                <a:cs typeface="+mn-cs"/>
              </a:rPr>
              <a:t>-SED en México</a:t>
            </a:r>
          </a:p>
        </p:txBody>
      </p:sp>
      <p:sp>
        <p:nvSpPr>
          <p:cNvPr id="12" name="11 Rectángulo"/>
          <p:cNvSpPr/>
          <p:nvPr/>
        </p:nvSpPr>
        <p:spPr>
          <a:xfrm>
            <a:off x="1006116" y="1256548"/>
            <a:ext cx="7499073" cy="585494"/>
          </a:xfrm>
          <a:prstGeom prst="rect">
            <a:avLst/>
          </a:prstGeom>
          <a:solidFill>
            <a:srgbClr val="C00000">
              <a:alpha val="7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Narrow" pitchFamily="34" charset="0"/>
              </a:rPr>
              <a:t>Reforma al 134 Constitucional del 7 Mayo de 2008</a:t>
            </a:r>
            <a:endParaRPr lang="es-MX" dirty="0">
              <a:solidFill>
                <a:schemeClr val="bg1"/>
              </a:solidFill>
              <a:latin typeface="Arial Narrow" pitchFamily="34" charset="0"/>
              <a:ea typeface="Verdana" pitchFamily="34" charset="0"/>
              <a:cs typeface="Verdana" pitchFamily="34" charset="0"/>
            </a:endParaRPr>
          </a:p>
        </p:txBody>
      </p:sp>
      <p:sp>
        <p:nvSpPr>
          <p:cNvPr id="9" name="8 Rectángulo"/>
          <p:cNvSpPr/>
          <p:nvPr/>
        </p:nvSpPr>
        <p:spPr>
          <a:xfrm>
            <a:off x="1006115" y="2091431"/>
            <a:ext cx="3245127" cy="830997"/>
          </a:xfrm>
          <a:prstGeom prst="rect">
            <a:avLst/>
          </a:prstGeom>
        </p:spPr>
        <p:txBody>
          <a:bodyPr wrap="square">
            <a:spAutoFit/>
          </a:bodyPr>
          <a:lstStyle/>
          <a:p>
            <a:pPr marL="285750" indent="-285750" algn="just">
              <a:buFont typeface="Arial" pitchFamily="34" charset="0"/>
              <a:buChar char="•"/>
            </a:pPr>
            <a:r>
              <a:rPr lang="es-MX" sz="1600" dirty="0" smtClean="0">
                <a:latin typeface="Arial Narrow" pitchFamily="34" charset="0"/>
              </a:rPr>
              <a:t>Artículos 85 y 110 de la Ley Federal de Presupuesto y Responsabilidad Hacendaria.</a:t>
            </a:r>
            <a:endParaRPr lang="es-MX" sz="1600" dirty="0">
              <a:latin typeface="Arial Narrow" pitchFamily="34" charset="0"/>
            </a:endParaRPr>
          </a:p>
        </p:txBody>
      </p:sp>
      <p:sp>
        <p:nvSpPr>
          <p:cNvPr id="13" name="12 Rectángulo"/>
          <p:cNvSpPr/>
          <p:nvPr/>
        </p:nvSpPr>
        <p:spPr>
          <a:xfrm>
            <a:off x="1019370" y="3207916"/>
            <a:ext cx="3231872" cy="584775"/>
          </a:xfrm>
          <a:prstGeom prst="rect">
            <a:avLst/>
          </a:prstGeom>
        </p:spPr>
        <p:txBody>
          <a:bodyPr wrap="square">
            <a:spAutoFit/>
          </a:bodyPr>
          <a:lstStyle/>
          <a:p>
            <a:pPr marL="285750" indent="-285750" algn="just">
              <a:buFont typeface="Arial" pitchFamily="34" charset="0"/>
              <a:buChar char="•"/>
            </a:pPr>
            <a:r>
              <a:rPr lang="es-MX" sz="1600" dirty="0" smtClean="0">
                <a:latin typeface="Arial Narrow" pitchFamily="34" charset="0"/>
              </a:rPr>
              <a:t>Fracción V del Artículo 49 de la Ley de Coordinación Fiscal.</a:t>
            </a:r>
            <a:endParaRPr lang="es-MX" sz="1600" dirty="0">
              <a:latin typeface="Arial Narrow" pitchFamily="34" charset="0"/>
            </a:endParaRPr>
          </a:p>
        </p:txBody>
      </p:sp>
      <p:sp>
        <p:nvSpPr>
          <p:cNvPr id="14" name="13 Rectángulo"/>
          <p:cNvSpPr/>
          <p:nvPr/>
        </p:nvSpPr>
        <p:spPr>
          <a:xfrm>
            <a:off x="1019369" y="4317868"/>
            <a:ext cx="3231873" cy="584775"/>
          </a:xfrm>
          <a:prstGeom prst="rect">
            <a:avLst/>
          </a:prstGeom>
        </p:spPr>
        <p:txBody>
          <a:bodyPr wrap="square">
            <a:spAutoFit/>
          </a:bodyPr>
          <a:lstStyle/>
          <a:p>
            <a:pPr marL="285750" indent="-285750" algn="just">
              <a:buFont typeface="Arial" pitchFamily="34" charset="0"/>
              <a:buChar char="•"/>
            </a:pPr>
            <a:r>
              <a:rPr lang="es-MX" sz="1600" dirty="0" smtClean="0">
                <a:latin typeface="Arial Narrow" pitchFamily="34" charset="0"/>
              </a:rPr>
              <a:t>Artículo 79 de la Ley General de Contabilidad Gubernamental</a:t>
            </a:r>
            <a:r>
              <a:rPr lang="es-MX" sz="1600" dirty="0">
                <a:latin typeface="Arial Narrow" pitchFamily="34" charset="0"/>
              </a:rPr>
              <a:t>.</a:t>
            </a:r>
          </a:p>
        </p:txBody>
      </p:sp>
      <p:sp>
        <p:nvSpPr>
          <p:cNvPr id="15" name="14 Rectángulo"/>
          <p:cNvSpPr/>
          <p:nvPr/>
        </p:nvSpPr>
        <p:spPr>
          <a:xfrm>
            <a:off x="1022685" y="5187877"/>
            <a:ext cx="3228558" cy="1077218"/>
          </a:xfrm>
          <a:prstGeom prst="rect">
            <a:avLst/>
          </a:prstGeom>
        </p:spPr>
        <p:txBody>
          <a:bodyPr wrap="square">
            <a:spAutoFit/>
          </a:bodyPr>
          <a:lstStyle/>
          <a:p>
            <a:pPr marL="285750" indent="-285750" algn="just">
              <a:buFont typeface="Arial" pitchFamily="34" charset="0"/>
              <a:buChar char="•"/>
            </a:pPr>
            <a:r>
              <a:rPr lang="es-MX" sz="1600" dirty="0" smtClean="0">
                <a:latin typeface="Arial Narrow" pitchFamily="34" charset="0"/>
              </a:rPr>
              <a:t>Lineamientos sobre los indicadores para medir los avances físicos y financieros relacionados con los Recursos Públicos.</a:t>
            </a:r>
            <a:endParaRPr lang="es-MX" sz="1600" dirty="0">
              <a:latin typeface="Arial Narrow" pitchFamily="34" charset="0"/>
            </a:endParaRPr>
          </a:p>
        </p:txBody>
      </p:sp>
      <p:sp>
        <p:nvSpPr>
          <p:cNvPr id="16" name="15 Rectángulo"/>
          <p:cNvSpPr/>
          <p:nvPr/>
        </p:nvSpPr>
        <p:spPr>
          <a:xfrm>
            <a:off x="4575924" y="2000408"/>
            <a:ext cx="3929265" cy="882263"/>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s-MX" sz="1400" dirty="0" smtClean="0">
                <a:latin typeface="Arial Narrow" pitchFamily="34" charset="0"/>
              </a:rPr>
              <a:t>Los recursos federales serán evaluados con base en </a:t>
            </a:r>
            <a:r>
              <a:rPr lang="es-MX" sz="1400" b="1" dirty="0" smtClean="0">
                <a:latin typeface="Arial Narrow" pitchFamily="34" charset="0"/>
              </a:rPr>
              <a:t>indicadores estratégicos</a:t>
            </a:r>
            <a:r>
              <a:rPr lang="es-MX" sz="1400" dirty="0" smtClean="0">
                <a:latin typeface="Arial Narrow" pitchFamily="34" charset="0"/>
              </a:rPr>
              <a:t> y de </a:t>
            </a:r>
            <a:r>
              <a:rPr lang="es-MX" sz="1400" b="1" dirty="0" smtClean="0">
                <a:latin typeface="Arial Narrow" pitchFamily="34" charset="0"/>
              </a:rPr>
              <a:t>gestión</a:t>
            </a:r>
            <a:r>
              <a:rPr lang="es-MX" sz="1400" dirty="0" smtClean="0">
                <a:latin typeface="Arial Narrow" pitchFamily="34" charset="0"/>
              </a:rPr>
              <a:t> por </a:t>
            </a:r>
            <a:r>
              <a:rPr lang="es-MX" sz="1400" b="1" dirty="0" smtClean="0">
                <a:latin typeface="Arial Narrow" pitchFamily="34" charset="0"/>
              </a:rPr>
              <a:t>instancias públicas</a:t>
            </a:r>
            <a:r>
              <a:rPr lang="es-MX" sz="1400" dirty="0" smtClean="0">
                <a:latin typeface="Arial Narrow" pitchFamily="34" charset="0"/>
              </a:rPr>
              <a:t> (físicas o morales) especializadas y con experiencia…</a:t>
            </a:r>
            <a:endParaRPr lang="es-MX" sz="1400" dirty="0">
              <a:latin typeface="Arial Narrow" pitchFamily="34" charset="0"/>
            </a:endParaRPr>
          </a:p>
        </p:txBody>
      </p:sp>
      <p:sp>
        <p:nvSpPr>
          <p:cNvPr id="17" name="16 Rectángulo"/>
          <p:cNvSpPr/>
          <p:nvPr/>
        </p:nvSpPr>
        <p:spPr>
          <a:xfrm>
            <a:off x="4572609" y="3146709"/>
            <a:ext cx="3932580" cy="720130"/>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s-MX" sz="1400" dirty="0" smtClean="0">
                <a:latin typeface="Arial Narrow" pitchFamily="34" charset="0"/>
              </a:rPr>
              <a:t>Los Fondos de Aportaciones Federales deberán sujetarse a </a:t>
            </a:r>
            <a:r>
              <a:rPr lang="es-MX" sz="1400" b="1" dirty="0" smtClean="0">
                <a:latin typeface="Arial Narrow" pitchFamily="34" charset="0"/>
              </a:rPr>
              <a:t>evaluaciones de desempeño </a:t>
            </a:r>
            <a:r>
              <a:rPr lang="es-MX" sz="1400" dirty="0" smtClean="0">
                <a:latin typeface="Arial Narrow" pitchFamily="34" charset="0"/>
              </a:rPr>
              <a:t>con base en </a:t>
            </a:r>
            <a:r>
              <a:rPr lang="es-MX" sz="1400" b="1" dirty="0" smtClean="0">
                <a:latin typeface="Arial Narrow" pitchFamily="34" charset="0"/>
              </a:rPr>
              <a:t>indicadores</a:t>
            </a:r>
            <a:r>
              <a:rPr lang="es-MX" sz="1400" dirty="0" smtClean="0">
                <a:latin typeface="Arial Narrow" pitchFamily="34" charset="0"/>
              </a:rPr>
              <a:t> por </a:t>
            </a:r>
            <a:r>
              <a:rPr lang="es-MX" sz="1400" b="1" dirty="0" smtClean="0">
                <a:latin typeface="Arial Narrow" pitchFamily="34" charset="0"/>
              </a:rPr>
              <a:t>instancias técnicas </a:t>
            </a:r>
            <a:r>
              <a:rPr lang="es-MX" sz="1400" dirty="0" smtClean="0">
                <a:latin typeface="Arial Narrow" pitchFamily="34" charset="0"/>
              </a:rPr>
              <a:t>independientes…</a:t>
            </a:r>
            <a:endParaRPr lang="es-MX" sz="1400" dirty="0">
              <a:latin typeface="Arial Narrow" pitchFamily="34" charset="0"/>
            </a:endParaRPr>
          </a:p>
        </p:txBody>
      </p:sp>
      <p:sp>
        <p:nvSpPr>
          <p:cNvPr id="18" name="17 Rectángulo"/>
          <p:cNvSpPr/>
          <p:nvPr/>
        </p:nvSpPr>
        <p:spPr>
          <a:xfrm>
            <a:off x="4562670" y="4160486"/>
            <a:ext cx="3932580" cy="921713"/>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s-MX" sz="1400" dirty="0" smtClean="0">
                <a:latin typeface="Arial Narrow" pitchFamily="34" charset="0"/>
              </a:rPr>
              <a:t>Publicación del </a:t>
            </a:r>
            <a:r>
              <a:rPr lang="es-MX" sz="1400" b="1" dirty="0" smtClean="0">
                <a:latin typeface="Arial Narrow" pitchFamily="34" charset="0"/>
              </a:rPr>
              <a:t>Programa Anual de Evaluación </a:t>
            </a:r>
            <a:r>
              <a:rPr lang="es-MX" sz="1400" dirty="0" smtClean="0">
                <a:latin typeface="Arial Narrow" pitchFamily="34" charset="0"/>
              </a:rPr>
              <a:t>(PAE) en internet el último día hábil de abril. Metodologías de Evaluación, Indicadores de Desempeño y Resultados de las Evaluaciones.</a:t>
            </a:r>
            <a:endParaRPr lang="es-MX" sz="1400" dirty="0">
              <a:latin typeface="Arial Narrow" pitchFamily="34" charset="0"/>
            </a:endParaRPr>
          </a:p>
        </p:txBody>
      </p:sp>
      <p:sp>
        <p:nvSpPr>
          <p:cNvPr id="19" name="18 Rectángulo"/>
          <p:cNvSpPr/>
          <p:nvPr/>
        </p:nvSpPr>
        <p:spPr>
          <a:xfrm>
            <a:off x="4575924" y="5366421"/>
            <a:ext cx="3932580" cy="720130"/>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s-MX" sz="1400" b="1" dirty="0" smtClean="0">
                <a:latin typeface="Arial Narrow" pitchFamily="34" charset="0"/>
              </a:rPr>
              <a:t>Indicadores de Desempeño</a:t>
            </a:r>
            <a:r>
              <a:rPr lang="es-MX" sz="1400" dirty="0" smtClean="0">
                <a:latin typeface="Arial Narrow" pitchFamily="34" charset="0"/>
              </a:rPr>
              <a:t> (Resultados) serán estratégicos y de gestión, a partir de cuatro dimensiones…</a:t>
            </a:r>
            <a:endParaRPr lang="es-MX" sz="1400" dirty="0">
              <a:latin typeface="Arial Narrow" pitchFamily="34" charset="0"/>
            </a:endParaRPr>
          </a:p>
        </p:txBody>
      </p:sp>
    </p:spTree>
    <p:extLst>
      <p:ext uri="{BB962C8B-B14F-4D97-AF65-F5344CB8AC3E}">
        <p14:creationId xmlns:p14="http://schemas.microsoft.com/office/powerpoint/2010/main" val="2162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0225" y="735988"/>
            <a:ext cx="4116600" cy="584775"/>
          </a:xfrm>
          <a:prstGeom prst="rect">
            <a:avLst/>
          </a:prstGeom>
          <a:noFill/>
        </p:spPr>
        <p:txBody>
          <a:bodyPr wrap="square" lIns="91431" tIns="45716" rIns="91431" bIns="45716">
            <a:spAutoFit/>
          </a:bodyPr>
          <a:lstStyle/>
          <a:p>
            <a:pPr algn="ctr">
              <a:spcBef>
                <a:spcPct val="0"/>
              </a:spcBef>
            </a:pPr>
            <a:r>
              <a:rPr lang="es-MX" sz="3200" b="1" dirty="0">
                <a:solidFill>
                  <a:schemeClr val="accent6">
                    <a:lumMod val="50000"/>
                  </a:schemeClr>
                </a:solidFill>
                <a:latin typeface="Arial Narrow" pitchFamily="34" charset="0"/>
              </a:rPr>
              <a:t>Art. 134 Constitucional.</a:t>
            </a:r>
          </a:p>
        </p:txBody>
      </p:sp>
      <p:sp>
        <p:nvSpPr>
          <p:cNvPr id="5" name="24 CuadroTexto"/>
          <p:cNvSpPr txBox="1">
            <a:spLocks noChangeArrowheads="1"/>
          </p:cNvSpPr>
          <p:nvPr/>
        </p:nvSpPr>
        <p:spPr bwMode="auto">
          <a:xfrm>
            <a:off x="517522" y="1726629"/>
            <a:ext cx="7931274" cy="1200329"/>
          </a:xfrm>
          <a:prstGeom prst="rect">
            <a:avLst/>
          </a:prstGeom>
          <a:noFill/>
          <a:ln w="9525">
            <a:noFill/>
            <a:miter lim="800000"/>
            <a:headEnd/>
            <a:tailEnd/>
          </a:ln>
        </p:spPr>
        <p:txBody>
          <a:bodyPr wrap="square" lIns="91431" tIns="45716" rIns="91431" bIns="45716">
            <a:spAutoFit/>
          </a:bodyPr>
          <a:lstStyle/>
          <a:p>
            <a:pPr algn="just"/>
            <a:r>
              <a:rPr lang="es-MX" sz="2400" dirty="0">
                <a:latin typeface="Arial Narrow" pitchFamily="34" charset="0"/>
              </a:rPr>
              <a:t>Los recursos económicos de que dispongan la Federación, las </a:t>
            </a:r>
            <a:r>
              <a:rPr lang="es-MX" sz="2400" b="1" dirty="0">
                <a:latin typeface="Arial Narrow" pitchFamily="34" charset="0"/>
              </a:rPr>
              <a:t>entidades federativas</a:t>
            </a:r>
            <a:r>
              <a:rPr lang="es-MX" sz="2400" dirty="0">
                <a:latin typeface="Arial Narrow" pitchFamily="34" charset="0"/>
              </a:rPr>
              <a:t>, los Municipios y las demarcaciones territoriales de la Ciudad de México, se administrarán con:</a:t>
            </a:r>
          </a:p>
        </p:txBody>
      </p:sp>
      <p:cxnSp>
        <p:nvCxnSpPr>
          <p:cNvPr id="6" name="5 Conector recto"/>
          <p:cNvCxnSpPr/>
          <p:nvPr/>
        </p:nvCxnSpPr>
        <p:spPr>
          <a:xfrm>
            <a:off x="4760029" y="1373959"/>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6 Diagrama"/>
          <p:cNvGraphicFramePr/>
          <p:nvPr>
            <p:extLst>
              <p:ext uri="{D42A27DB-BD31-4B8C-83A1-F6EECF244321}">
                <p14:modId xmlns:p14="http://schemas.microsoft.com/office/powerpoint/2010/main" val="650550490"/>
              </p:ext>
            </p:extLst>
          </p:nvPr>
        </p:nvGraphicFramePr>
        <p:xfrm>
          <a:off x="706689" y="3177032"/>
          <a:ext cx="7730827"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497994"/>
      </p:ext>
    </p:extLst>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57611" y="577035"/>
            <a:ext cx="4116600" cy="584775"/>
          </a:xfrm>
          <a:prstGeom prst="rect">
            <a:avLst/>
          </a:prstGeom>
          <a:noFill/>
        </p:spPr>
        <p:txBody>
          <a:bodyPr wrap="square" lIns="91431" tIns="45716" rIns="91431" bIns="45716">
            <a:spAutoFit/>
          </a:bodyPr>
          <a:lstStyle/>
          <a:p>
            <a:pPr algn="ctr"/>
            <a:r>
              <a:rPr lang="es-MX" sz="3200" b="1" dirty="0">
                <a:solidFill>
                  <a:schemeClr val="accent6">
                    <a:lumMod val="50000"/>
                  </a:schemeClr>
                </a:solidFill>
                <a:latin typeface="Arial Narrow" pitchFamily="34" charset="0"/>
              </a:rPr>
              <a:t>Art. 134 Constitucional</a:t>
            </a:r>
            <a:r>
              <a:rPr lang="es-MX" sz="3200" b="1" dirty="0">
                <a:latin typeface="Arial Narrow" pitchFamily="34" charset="0"/>
              </a:rPr>
              <a:t>.</a:t>
            </a:r>
          </a:p>
        </p:txBody>
      </p:sp>
      <p:sp>
        <p:nvSpPr>
          <p:cNvPr id="5" name="24 CuadroTexto"/>
          <p:cNvSpPr txBox="1">
            <a:spLocks noChangeArrowheads="1"/>
          </p:cNvSpPr>
          <p:nvPr/>
        </p:nvSpPr>
        <p:spPr bwMode="auto">
          <a:xfrm>
            <a:off x="807638" y="1637524"/>
            <a:ext cx="7931274" cy="1938992"/>
          </a:xfrm>
          <a:prstGeom prst="rect">
            <a:avLst/>
          </a:prstGeom>
          <a:noFill/>
          <a:ln w="9525">
            <a:noFill/>
            <a:miter lim="800000"/>
            <a:headEnd/>
            <a:tailEnd/>
          </a:ln>
        </p:spPr>
        <p:txBody>
          <a:bodyPr wrap="square" lIns="91431" tIns="45716" rIns="91431" bIns="45716">
            <a:spAutoFit/>
          </a:bodyPr>
          <a:lstStyle/>
          <a:p>
            <a:pPr algn="just"/>
            <a:r>
              <a:rPr lang="es-MX" sz="2400" dirty="0">
                <a:latin typeface="Arial Narrow" pitchFamily="34" charset="0"/>
              </a:rPr>
              <a:t>Los resultados del ejercicio de los recursos serán </a:t>
            </a:r>
            <a:r>
              <a:rPr lang="es-MX" sz="2400" b="1" dirty="0">
                <a:solidFill>
                  <a:srgbClr val="C00000"/>
                </a:solidFill>
                <a:latin typeface="Arial Narrow" pitchFamily="34" charset="0"/>
              </a:rPr>
              <a:t>evaluados</a:t>
            </a:r>
            <a:r>
              <a:rPr lang="es-MX" sz="2400" dirty="0">
                <a:latin typeface="Arial Narrow" pitchFamily="34" charset="0"/>
              </a:rPr>
              <a:t> por </a:t>
            </a:r>
            <a:r>
              <a:rPr lang="es-MX" sz="2400" b="1" dirty="0">
                <a:solidFill>
                  <a:srgbClr val="C00000"/>
                </a:solidFill>
                <a:latin typeface="Arial Narrow" pitchFamily="34" charset="0"/>
              </a:rPr>
              <a:t>instancias técnicas</a:t>
            </a:r>
            <a:r>
              <a:rPr lang="es-MX" sz="2400" dirty="0">
                <a:solidFill>
                  <a:srgbClr val="C00000"/>
                </a:solidFill>
                <a:latin typeface="Arial Narrow" pitchFamily="34" charset="0"/>
              </a:rPr>
              <a:t> </a:t>
            </a:r>
            <a:r>
              <a:rPr lang="es-MX" sz="2400" dirty="0">
                <a:latin typeface="Arial Narrow" pitchFamily="34" charset="0"/>
              </a:rPr>
              <a:t>que establezcan, respectivamente, la Federación, y las entidades federativas, con el objeto de propiciar que los recursos económicos se asignen en los respectivos presupuestos en los términos del párrafo precedente.</a:t>
            </a:r>
          </a:p>
        </p:txBody>
      </p:sp>
      <p:cxnSp>
        <p:nvCxnSpPr>
          <p:cNvPr id="6" name="5 Conector recto"/>
          <p:cNvCxnSpPr/>
          <p:nvPr/>
        </p:nvCxnSpPr>
        <p:spPr>
          <a:xfrm>
            <a:off x="4657611" y="1110715"/>
            <a:ext cx="401572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4 CuadroTexto"/>
          <p:cNvSpPr txBox="1">
            <a:spLocks noChangeArrowheads="1"/>
          </p:cNvSpPr>
          <p:nvPr/>
        </p:nvSpPr>
        <p:spPr bwMode="auto">
          <a:xfrm>
            <a:off x="5001677" y="3998016"/>
            <a:ext cx="3593453" cy="1754326"/>
          </a:xfrm>
          <a:prstGeom prst="rect">
            <a:avLst/>
          </a:prstGeom>
          <a:noFill/>
          <a:ln w="9525">
            <a:noFill/>
            <a:miter lim="800000"/>
            <a:headEnd/>
            <a:tailEnd/>
          </a:ln>
        </p:spPr>
        <p:txBody>
          <a:bodyPr wrap="square" lIns="91431" tIns="45716" rIns="91431" bIns="45716">
            <a:spAutoFit/>
          </a:bodyPr>
          <a:lstStyle/>
          <a:p>
            <a:pPr algn="just"/>
            <a:r>
              <a:rPr lang="es-MX" dirty="0" smtClean="0">
                <a:latin typeface="Arial Narrow" pitchFamily="34" charset="0"/>
              </a:rPr>
              <a:t>La </a:t>
            </a:r>
            <a:r>
              <a:rPr lang="es-MX" b="1" dirty="0" smtClean="0">
                <a:latin typeface="Arial Narrow" pitchFamily="34" charset="0"/>
              </a:rPr>
              <a:t>Secretaría</a:t>
            </a:r>
            <a:r>
              <a:rPr lang="es-MX" dirty="0" smtClean="0">
                <a:latin typeface="Arial Narrow" pitchFamily="34" charset="0"/>
              </a:rPr>
              <a:t> será la instancia técnica a que se refiere el artículo 134 de la CPEUM y para tales efectos diseñará y operará el Sistema de Evaluación del Desempeño…</a:t>
            </a:r>
          </a:p>
          <a:p>
            <a:pPr algn="r"/>
            <a:r>
              <a:rPr lang="es-MX" b="1" dirty="0" smtClean="0">
                <a:solidFill>
                  <a:srgbClr val="C00000"/>
                </a:solidFill>
                <a:latin typeface="Arial Narrow" pitchFamily="34" charset="0"/>
              </a:rPr>
              <a:t>Art. 289 del CFPEV</a:t>
            </a:r>
            <a:endParaRPr lang="es-MX" b="1" dirty="0">
              <a:solidFill>
                <a:srgbClr val="C00000"/>
              </a:solidFill>
              <a:latin typeface="Arial Narrow" pitchFamily="34" charset="0"/>
            </a:endParaRPr>
          </a:p>
        </p:txBody>
      </p:sp>
      <p:pic>
        <p:nvPicPr>
          <p:cNvPr id="1026" name="Picture 2" descr="http://versiones.com.mx/wp-content/uploads/2014/02/admin-fotos-2014-01-08-Xalapa-281490.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188" y="3728433"/>
            <a:ext cx="3435473" cy="2293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202673"/>
      </p:ext>
    </p:extLst>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5636596" y="488316"/>
            <a:ext cx="2736304" cy="584767"/>
          </a:xfrm>
          <a:prstGeom prst="rect">
            <a:avLst/>
          </a:prstGeom>
          <a:noFill/>
        </p:spPr>
        <p:txBody>
          <a:bodyPr wrap="square" lIns="91431" tIns="45716" rIns="91431" bIns="45716">
            <a:spAutoFit/>
          </a:bodyPr>
          <a:lstStyle/>
          <a:p>
            <a:pPr algn="ctr">
              <a:defRPr/>
            </a:pPr>
            <a:r>
              <a:rPr lang="es-ES" sz="3200" b="1" dirty="0">
                <a:solidFill>
                  <a:schemeClr val="accent6">
                    <a:lumMod val="50000"/>
                  </a:schemeClr>
                </a:solidFill>
                <a:latin typeface="Arial Narrow" pitchFamily="34" charset="0"/>
              </a:rPr>
              <a:t>Evaluación</a:t>
            </a:r>
          </a:p>
        </p:txBody>
      </p:sp>
      <p:sp>
        <p:nvSpPr>
          <p:cNvPr id="8" name="7 CuadroTexto"/>
          <p:cNvSpPr txBox="1"/>
          <p:nvPr/>
        </p:nvSpPr>
        <p:spPr>
          <a:xfrm>
            <a:off x="478990" y="1554336"/>
            <a:ext cx="4710658" cy="4154984"/>
          </a:xfrm>
          <a:prstGeom prst="rect">
            <a:avLst/>
          </a:prstGeom>
          <a:noFill/>
        </p:spPr>
        <p:txBody>
          <a:bodyPr wrap="square" lIns="91431" tIns="45716" rIns="91431" bIns="45716" rtlCol="0">
            <a:spAutoFit/>
          </a:bodyPr>
          <a:lstStyle/>
          <a:p>
            <a:pPr algn="just"/>
            <a:r>
              <a:rPr lang="es-MX" sz="2400" dirty="0">
                <a:latin typeface="Arial Narrow" panose="020B0606020202030204" pitchFamily="34" charset="0"/>
              </a:rPr>
              <a:t>“El proceso que tiene como finalidad determinar el grado de eficacia, eficiencia, economía y calidad con que han sido empleados </a:t>
            </a:r>
            <a:r>
              <a:rPr lang="es-MX" sz="2400" u="sng" dirty="0">
                <a:latin typeface="Arial Narrow" panose="020B0606020202030204" pitchFamily="34" charset="0"/>
              </a:rPr>
              <a:t>los recursos económicos</a:t>
            </a:r>
            <a:r>
              <a:rPr lang="es-MX" sz="2400" dirty="0">
                <a:latin typeface="Arial Narrow" panose="020B0606020202030204" pitchFamily="34" charset="0"/>
              </a:rPr>
              <a:t> destinados para alcanzar los </a:t>
            </a:r>
            <a:r>
              <a:rPr lang="es-MX" sz="2400" u="sng" dirty="0">
                <a:latin typeface="Arial Narrow" panose="020B0606020202030204" pitchFamily="34" charset="0"/>
              </a:rPr>
              <a:t>objetivos</a:t>
            </a:r>
            <a:r>
              <a:rPr lang="es-MX" sz="2400" dirty="0">
                <a:latin typeface="Arial Narrow" panose="020B0606020202030204" pitchFamily="34" charset="0"/>
              </a:rPr>
              <a:t> previstos en las </a:t>
            </a:r>
            <a:r>
              <a:rPr lang="es-MX" sz="2400" u="sng" dirty="0">
                <a:latin typeface="Arial Narrow" panose="020B0606020202030204" pitchFamily="34" charset="0"/>
              </a:rPr>
              <a:t>políticas públicas</a:t>
            </a:r>
            <a:r>
              <a:rPr lang="es-MX" sz="2400" dirty="0">
                <a:latin typeface="Arial Narrow" panose="020B0606020202030204" pitchFamily="34" charset="0"/>
              </a:rPr>
              <a:t>, el </a:t>
            </a:r>
            <a:r>
              <a:rPr lang="es-MX" sz="2400" u="sng" dirty="0">
                <a:latin typeface="Arial Narrow" panose="020B0606020202030204" pitchFamily="34" charset="0"/>
              </a:rPr>
              <a:t>Plan</a:t>
            </a:r>
            <a:r>
              <a:rPr lang="es-MX" sz="2400" dirty="0">
                <a:latin typeface="Arial Narrow" panose="020B0606020202030204" pitchFamily="34" charset="0"/>
              </a:rPr>
              <a:t> y los </a:t>
            </a:r>
            <a:r>
              <a:rPr lang="es-MX" sz="2400" u="sng" dirty="0">
                <a:latin typeface="Arial Narrow" panose="020B0606020202030204" pitchFamily="34" charset="0"/>
              </a:rPr>
              <a:t>programas</a:t>
            </a:r>
            <a:r>
              <a:rPr lang="es-MX" sz="2400" dirty="0">
                <a:latin typeface="Arial Narrow" panose="020B0606020202030204" pitchFamily="34" charset="0"/>
              </a:rPr>
              <a:t> que de él se deriven, </a:t>
            </a:r>
            <a:r>
              <a:rPr lang="es-MX" sz="2400" u="sng" dirty="0">
                <a:latin typeface="Arial Narrow" panose="020B0606020202030204" pitchFamily="34" charset="0"/>
              </a:rPr>
              <a:t>los </a:t>
            </a:r>
            <a:r>
              <a:rPr lang="es-MX" sz="2400" u="sng" dirty="0" err="1">
                <a:latin typeface="Arial Narrow" panose="020B0606020202030204" pitchFamily="34" charset="0"/>
              </a:rPr>
              <a:t>PPs</a:t>
            </a:r>
            <a:r>
              <a:rPr lang="es-MX" sz="2400" dirty="0">
                <a:latin typeface="Arial Narrow" panose="020B0606020202030204" pitchFamily="34" charset="0"/>
              </a:rPr>
              <a:t> y las </a:t>
            </a:r>
            <a:r>
              <a:rPr lang="es-MX" sz="2400" u="sng" dirty="0" err="1">
                <a:latin typeface="Arial Narrow" panose="020B0606020202030204" pitchFamily="34" charset="0"/>
              </a:rPr>
              <a:t>AIs</a:t>
            </a:r>
            <a:r>
              <a:rPr lang="es-MX" sz="2400" dirty="0">
                <a:latin typeface="Arial Narrow" panose="020B0606020202030204" pitchFamily="34" charset="0"/>
              </a:rPr>
              <a:t>, posibilitando la adopción de medidas que garanticen el cumplimiento adecuado de las </a:t>
            </a:r>
            <a:r>
              <a:rPr lang="es-MX" sz="2400" u="sng" dirty="0">
                <a:latin typeface="Arial Narrow" panose="020B0606020202030204" pitchFamily="34" charset="0"/>
              </a:rPr>
              <a:t>metas</a:t>
            </a:r>
            <a:r>
              <a:rPr lang="es-MX" sz="2400" dirty="0">
                <a:latin typeface="Arial Narrow" panose="020B0606020202030204" pitchFamily="34" charset="0"/>
              </a:rPr>
              <a:t>…”</a:t>
            </a:r>
          </a:p>
        </p:txBody>
      </p:sp>
      <p:cxnSp>
        <p:nvCxnSpPr>
          <p:cNvPr id="4" name="4 Conector recto"/>
          <p:cNvCxnSpPr/>
          <p:nvPr/>
        </p:nvCxnSpPr>
        <p:spPr>
          <a:xfrm>
            <a:off x="5636595" y="1019208"/>
            <a:ext cx="2965979"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1259632" y="5698618"/>
            <a:ext cx="3888432" cy="369332"/>
          </a:xfrm>
          <a:prstGeom prst="rect">
            <a:avLst/>
          </a:prstGeom>
          <a:noFill/>
          <a:ln>
            <a:noFill/>
          </a:ln>
        </p:spPr>
        <p:txBody>
          <a:bodyPr wrap="square" lIns="91431" tIns="45716" rIns="91431" bIns="45716">
            <a:spAutoFit/>
          </a:bodyPr>
          <a:lstStyle/>
          <a:p>
            <a:pPr algn="r">
              <a:defRPr/>
            </a:pPr>
            <a:r>
              <a:rPr lang="es-ES" b="1" dirty="0" smtClean="0">
                <a:solidFill>
                  <a:srgbClr val="C00000"/>
                </a:solidFill>
                <a:latin typeface="Arial Narrow" pitchFamily="34" charset="0"/>
                <a:cs typeface="Arial" pitchFamily="34" charset="0"/>
              </a:rPr>
              <a:t>Artículo 2, frac. XVI del CFPEV</a:t>
            </a:r>
            <a:endParaRPr lang="es-ES" b="1" dirty="0">
              <a:solidFill>
                <a:srgbClr val="C00000"/>
              </a:solidFill>
              <a:latin typeface="Arial Narrow" pitchFamily="34" charset="0"/>
              <a:cs typeface="Arial" pitchFamily="34" charset="0"/>
            </a:endParaRPr>
          </a:p>
        </p:txBody>
      </p:sp>
      <p:sp>
        <p:nvSpPr>
          <p:cNvPr id="7" name="7 CuadroTexto"/>
          <p:cNvSpPr txBox="1"/>
          <p:nvPr/>
        </p:nvSpPr>
        <p:spPr>
          <a:xfrm>
            <a:off x="5836125" y="1712078"/>
            <a:ext cx="2766449" cy="369332"/>
          </a:xfrm>
          <a:prstGeom prst="rect">
            <a:avLst/>
          </a:prstGeom>
          <a:solidFill>
            <a:schemeClr val="accent6">
              <a:lumMod val="40000"/>
              <a:lumOff val="60000"/>
            </a:schemeClr>
          </a:solidFill>
        </p:spPr>
        <p:txBody>
          <a:bodyPr wrap="square" lIns="91431" tIns="45716" rIns="91431" bIns="45716" rtlCol="0">
            <a:spAutoFit/>
          </a:bodyPr>
          <a:lstStyle/>
          <a:p>
            <a:pPr algn="ctr"/>
            <a:r>
              <a:rPr lang="es-ES" dirty="0" smtClean="0">
                <a:latin typeface="Arial Narrow" panose="020B0606020202030204" pitchFamily="34" charset="0"/>
              </a:rPr>
              <a:t>Medir el progreso</a:t>
            </a:r>
            <a:endParaRPr lang="es-MX" dirty="0" smtClean="0">
              <a:latin typeface="Arial Narrow" panose="020B0606020202030204" pitchFamily="34" charset="0"/>
            </a:endParaRPr>
          </a:p>
        </p:txBody>
      </p:sp>
      <p:sp>
        <p:nvSpPr>
          <p:cNvPr id="9" name="7 CuadroTexto"/>
          <p:cNvSpPr txBox="1"/>
          <p:nvPr/>
        </p:nvSpPr>
        <p:spPr>
          <a:xfrm>
            <a:off x="5854128" y="2288143"/>
            <a:ext cx="2766449" cy="369332"/>
          </a:xfrm>
          <a:prstGeom prst="rect">
            <a:avLst/>
          </a:prstGeom>
          <a:solidFill>
            <a:schemeClr val="accent6">
              <a:lumMod val="40000"/>
              <a:lumOff val="60000"/>
            </a:schemeClr>
          </a:solidFill>
        </p:spPr>
        <p:txBody>
          <a:bodyPr wrap="square" lIns="91431" tIns="45716" rIns="91431" bIns="45716" rtlCol="0">
            <a:spAutoFit/>
          </a:bodyPr>
          <a:lstStyle/>
          <a:p>
            <a:pPr algn="ctr"/>
            <a:r>
              <a:rPr lang="es-ES" dirty="0" smtClean="0">
                <a:latin typeface="Arial Narrow" panose="020B0606020202030204" pitchFamily="34" charset="0"/>
              </a:rPr>
              <a:t>Medir la naturaleza</a:t>
            </a:r>
            <a:endParaRPr lang="es-MX" dirty="0" smtClean="0">
              <a:latin typeface="Arial Narrow" panose="020B0606020202030204" pitchFamily="34" charset="0"/>
            </a:endParaRPr>
          </a:p>
        </p:txBody>
      </p:sp>
      <p:sp>
        <p:nvSpPr>
          <p:cNvPr id="10" name="7 CuadroTexto"/>
          <p:cNvSpPr txBox="1"/>
          <p:nvPr/>
        </p:nvSpPr>
        <p:spPr>
          <a:xfrm>
            <a:off x="5854128" y="2854915"/>
            <a:ext cx="2766449" cy="369332"/>
          </a:xfrm>
          <a:prstGeom prst="rect">
            <a:avLst/>
          </a:prstGeom>
          <a:solidFill>
            <a:schemeClr val="accent6">
              <a:lumMod val="40000"/>
              <a:lumOff val="60000"/>
            </a:schemeClr>
          </a:solidFill>
        </p:spPr>
        <p:txBody>
          <a:bodyPr wrap="square" lIns="91431" tIns="45716" rIns="91431" bIns="45716" rtlCol="0">
            <a:spAutoFit/>
          </a:bodyPr>
          <a:lstStyle/>
          <a:p>
            <a:pPr algn="ctr"/>
            <a:r>
              <a:rPr lang="es-ES" dirty="0" smtClean="0">
                <a:latin typeface="Arial Narrow" panose="020B0606020202030204" pitchFamily="34" charset="0"/>
              </a:rPr>
              <a:t>Medir los beneficios</a:t>
            </a:r>
            <a:endParaRPr lang="es-MX" dirty="0" smtClean="0">
              <a:latin typeface="Arial Narrow" panose="020B0606020202030204" pitchFamily="34" charset="0"/>
            </a:endParaRPr>
          </a:p>
        </p:txBody>
      </p:sp>
      <p:sp>
        <p:nvSpPr>
          <p:cNvPr id="11" name="7 CuadroTexto"/>
          <p:cNvSpPr txBox="1"/>
          <p:nvPr/>
        </p:nvSpPr>
        <p:spPr>
          <a:xfrm>
            <a:off x="5854128" y="3430978"/>
            <a:ext cx="2766449" cy="369332"/>
          </a:xfrm>
          <a:prstGeom prst="rect">
            <a:avLst/>
          </a:prstGeom>
          <a:solidFill>
            <a:schemeClr val="accent6">
              <a:lumMod val="40000"/>
              <a:lumOff val="60000"/>
            </a:schemeClr>
          </a:solidFill>
        </p:spPr>
        <p:txBody>
          <a:bodyPr wrap="square" lIns="91431" tIns="45716" rIns="91431" bIns="45716" rtlCol="0">
            <a:spAutoFit/>
          </a:bodyPr>
          <a:lstStyle/>
          <a:p>
            <a:pPr algn="ctr"/>
            <a:r>
              <a:rPr lang="es-ES" dirty="0" smtClean="0">
                <a:latin typeface="Arial Narrow" panose="020B0606020202030204" pitchFamily="34" charset="0"/>
              </a:rPr>
              <a:t>Medir el impacto</a:t>
            </a:r>
            <a:endParaRPr lang="es-MX" dirty="0" smtClean="0">
              <a:latin typeface="Arial Narrow" panose="020B0606020202030204" pitchFamily="34" charset="0"/>
            </a:endParaRPr>
          </a:p>
        </p:txBody>
      </p:sp>
      <p:sp>
        <p:nvSpPr>
          <p:cNvPr id="12" name="Text Box 7"/>
          <p:cNvSpPr txBox="1">
            <a:spLocks noChangeArrowheads="1"/>
          </p:cNvSpPr>
          <p:nvPr/>
        </p:nvSpPr>
        <p:spPr bwMode="auto">
          <a:xfrm>
            <a:off x="6247243" y="4160351"/>
            <a:ext cx="1980220" cy="353943"/>
          </a:xfrm>
          <a:prstGeom prst="rect">
            <a:avLst/>
          </a:prstGeom>
          <a:ln>
            <a:solidFill>
              <a:srgbClr val="02983B"/>
            </a:solidFill>
            <a:prstDash val="dash"/>
            <a:headEnd/>
            <a:tailEnd/>
          </a:ln>
        </p:spPr>
        <p:style>
          <a:lnRef idx="2">
            <a:schemeClr val="accent1"/>
          </a:lnRef>
          <a:fillRef idx="1">
            <a:schemeClr val="lt1"/>
          </a:fillRef>
          <a:effectRef idx="0">
            <a:schemeClr val="accent1"/>
          </a:effectRef>
          <a:fontRef idx="minor">
            <a:schemeClr val="dk1"/>
          </a:fontRef>
        </p:style>
        <p:txBody>
          <a:bodyPr wrap="square" lIns="91431" tIns="45716" rIns="91431" bIns="45716">
            <a:spAutoFit/>
          </a:bodyPr>
          <a:lstStyle/>
          <a:p>
            <a:pPr algn="ctr">
              <a:defRPr/>
            </a:pPr>
            <a:r>
              <a:rPr lang="es-MX" sz="1700" b="1" dirty="0">
                <a:latin typeface="Arial Narrow" pitchFamily="34" charset="0"/>
                <a:ea typeface="Tahoma" pitchFamily="34" charset="0"/>
                <a:cs typeface="Arial" pitchFamily="34" charset="0"/>
              </a:rPr>
              <a:t>Objetivos</a:t>
            </a:r>
          </a:p>
        </p:txBody>
      </p:sp>
      <p:sp>
        <p:nvSpPr>
          <p:cNvPr id="2" name="1 Flecha abajo"/>
          <p:cNvSpPr/>
          <p:nvPr/>
        </p:nvSpPr>
        <p:spPr>
          <a:xfrm>
            <a:off x="7050325" y="4675424"/>
            <a:ext cx="360040" cy="360040"/>
          </a:xfrm>
          <a:prstGeom prst="down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s-MX"/>
          </a:p>
        </p:txBody>
      </p:sp>
      <p:sp>
        <p:nvSpPr>
          <p:cNvPr id="13" name="Text Box 7"/>
          <p:cNvSpPr txBox="1">
            <a:spLocks noChangeArrowheads="1"/>
          </p:cNvSpPr>
          <p:nvPr/>
        </p:nvSpPr>
        <p:spPr bwMode="auto">
          <a:xfrm>
            <a:off x="6250173" y="5246569"/>
            <a:ext cx="1980220" cy="353943"/>
          </a:xfrm>
          <a:prstGeom prst="rect">
            <a:avLst/>
          </a:prstGeom>
          <a:ln>
            <a:solidFill>
              <a:srgbClr val="02983B"/>
            </a:solidFill>
            <a:prstDash val="dash"/>
            <a:headEnd/>
            <a:tailEnd/>
          </a:ln>
        </p:spPr>
        <p:style>
          <a:lnRef idx="2">
            <a:schemeClr val="accent1"/>
          </a:lnRef>
          <a:fillRef idx="1">
            <a:schemeClr val="lt1"/>
          </a:fillRef>
          <a:effectRef idx="0">
            <a:schemeClr val="accent1"/>
          </a:effectRef>
          <a:fontRef idx="minor">
            <a:schemeClr val="dk1"/>
          </a:fontRef>
        </p:style>
        <p:txBody>
          <a:bodyPr wrap="square" lIns="91431" tIns="45716" rIns="91431" bIns="45716">
            <a:spAutoFit/>
          </a:bodyPr>
          <a:lstStyle/>
          <a:p>
            <a:pPr algn="ctr">
              <a:defRPr/>
            </a:pPr>
            <a:r>
              <a:rPr lang="es-MX" sz="1700" b="1" dirty="0">
                <a:latin typeface="Arial Narrow" pitchFamily="34" charset="0"/>
                <a:ea typeface="Tahoma" pitchFamily="34" charset="0"/>
                <a:cs typeface="Arial" pitchFamily="34" charset="0"/>
              </a:rPr>
              <a:t>Metas</a:t>
            </a:r>
          </a:p>
        </p:txBody>
      </p:sp>
    </p:spTree>
    <p:extLst>
      <p:ext uri="{BB962C8B-B14F-4D97-AF65-F5344CB8AC3E}">
        <p14:creationId xmlns:p14="http://schemas.microsoft.com/office/powerpoint/2010/main" val="871850527"/>
      </p:ext>
    </p:extLst>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302102" y="732064"/>
            <a:ext cx="4662386" cy="954099"/>
          </a:xfrm>
          <a:prstGeom prst="rect">
            <a:avLst/>
          </a:prstGeom>
          <a:noFill/>
        </p:spPr>
        <p:txBody>
          <a:bodyPr wrap="square" lIns="91431" tIns="45716" rIns="91431" bIns="45716">
            <a:spAutoFit/>
          </a:bodyPr>
          <a:lstStyle/>
          <a:p>
            <a:pPr algn="ctr">
              <a:defRPr/>
            </a:pPr>
            <a:r>
              <a:rPr lang="es-ES" sz="2800" b="1" dirty="0">
                <a:solidFill>
                  <a:schemeClr val="accent6">
                    <a:lumMod val="50000"/>
                  </a:schemeClr>
                </a:solidFill>
                <a:latin typeface="Arial Narrow" pitchFamily="34" charset="0"/>
              </a:rPr>
              <a:t>Ley de Presupuesto y Responsabilidad Hacendaria</a:t>
            </a:r>
          </a:p>
        </p:txBody>
      </p:sp>
      <p:sp>
        <p:nvSpPr>
          <p:cNvPr id="8" name="7 CuadroTexto"/>
          <p:cNvSpPr txBox="1"/>
          <p:nvPr/>
        </p:nvSpPr>
        <p:spPr>
          <a:xfrm>
            <a:off x="683568" y="2358625"/>
            <a:ext cx="8064896" cy="3416320"/>
          </a:xfrm>
          <a:prstGeom prst="rect">
            <a:avLst/>
          </a:prstGeom>
          <a:noFill/>
        </p:spPr>
        <p:txBody>
          <a:bodyPr wrap="square" lIns="91431" tIns="45716" rIns="91431" bIns="45716" rtlCol="0">
            <a:spAutoFit/>
          </a:bodyPr>
          <a:lstStyle/>
          <a:p>
            <a:pPr algn="just"/>
            <a:r>
              <a:rPr lang="es-MX" sz="2400" dirty="0">
                <a:latin typeface="Arial Narrow" panose="020B0606020202030204" pitchFamily="34" charset="0"/>
              </a:rPr>
              <a:t>I. </a:t>
            </a:r>
            <a:r>
              <a:rPr lang="es-MX" sz="2400" b="1" dirty="0">
                <a:latin typeface="Arial Narrow" panose="020B0606020202030204" pitchFamily="34" charset="0"/>
              </a:rPr>
              <a:t>Los recursos federales</a:t>
            </a:r>
            <a:r>
              <a:rPr lang="es-MX" sz="2400" dirty="0">
                <a:latin typeface="Arial Narrow" panose="020B0606020202030204" pitchFamily="34" charset="0"/>
              </a:rPr>
              <a:t> que ejerzan las </a:t>
            </a:r>
            <a:r>
              <a:rPr lang="es-MX" sz="2400" b="1" dirty="0">
                <a:latin typeface="Arial Narrow" panose="020B0606020202030204" pitchFamily="34" charset="0"/>
              </a:rPr>
              <a:t>entidades federativas</a:t>
            </a:r>
            <a:r>
              <a:rPr lang="es-MX" sz="2400" dirty="0">
                <a:latin typeface="Arial Narrow" panose="020B0606020202030204" pitchFamily="34" charset="0"/>
              </a:rPr>
              <a:t>, los municipios, los órganos político-administrativos de las demarcaciones territoriales del Distrito Federal, así como sus respectivas administraciones públicas paraestatales o cualquier ente público de carácter local, </a:t>
            </a:r>
            <a:r>
              <a:rPr lang="es-MX" sz="2400" b="1" dirty="0">
                <a:latin typeface="Arial Narrow" panose="020B0606020202030204" pitchFamily="34" charset="0"/>
              </a:rPr>
              <a:t>serán evaluados </a:t>
            </a:r>
            <a:r>
              <a:rPr lang="es-MX" sz="2400" dirty="0">
                <a:latin typeface="Arial Narrow" panose="020B0606020202030204" pitchFamily="34" charset="0"/>
              </a:rPr>
              <a:t>conforme a las bases establecidas en el artículo 110 de esta Ley, </a:t>
            </a:r>
            <a:r>
              <a:rPr lang="es-MX" sz="2400" b="1" dirty="0">
                <a:latin typeface="Arial Narrow" panose="020B0606020202030204" pitchFamily="34" charset="0"/>
              </a:rPr>
              <a:t>con base en indicadores estratégicos y de gestión</a:t>
            </a:r>
            <a:r>
              <a:rPr lang="es-MX" sz="2400" dirty="0">
                <a:latin typeface="Arial Narrow" panose="020B0606020202030204" pitchFamily="34" charset="0"/>
              </a:rPr>
              <a:t>, por instancias técnicas independientes de las instituciones que ejerzan dichos recursos, observando los requisitos de información correspondientes…</a:t>
            </a:r>
          </a:p>
        </p:txBody>
      </p:sp>
      <p:cxnSp>
        <p:nvCxnSpPr>
          <p:cNvPr id="4" name="4 Conector recto"/>
          <p:cNvCxnSpPr/>
          <p:nvPr/>
        </p:nvCxnSpPr>
        <p:spPr>
          <a:xfrm>
            <a:off x="4740188" y="1793892"/>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683568" y="1472362"/>
            <a:ext cx="2160240"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Artículo 85</a:t>
            </a:r>
          </a:p>
        </p:txBody>
      </p:sp>
    </p:spTree>
    <p:extLst>
      <p:ext uri="{BB962C8B-B14F-4D97-AF65-F5344CB8AC3E}">
        <p14:creationId xmlns:p14="http://schemas.microsoft.com/office/powerpoint/2010/main" val="2908396349"/>
      </p:ext>
    </p:extLst>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39952" y="548680"/>
            <a:ext cx="4752528" cy="584775"/>
          </a:xfrm>
          <a:prstGeom prst="rect">
            <a:avLst/>
          </a:prstGeom>
          <a:noFill/>
        </p:spPr>
        <p:txBody>
          <a:bodyPr wrap="square">
            <a:spAutoFit/>
          </a:bodyPr>
          <a:lstStyle/>
          <a:p>
            <a:pPr algn="ctr">
              <a:defRPr/>
            </a:pPr>
            <a:r>
              <a:rPr lang="es-MX" sz="3200" b="1" dirty="0">
                <a:solidFill>
                  <a:schemeClr val="accent6">
                    <a:lumMod val="50000"/>
                  </a:schemeClr>
                </a:solidFill>
                <a:latin typeface="Arial Narrow" pitchFamily="34" charset="0"/>
              </a:rPr>
              <a:t>Marco Normativo Estatal </a:t>
            </a:r>
          </a:p>
        </p:txBody>
      </p:sp>
      <p:graphicFrame>
        <p:nvGraphicFramePr>
          <p:cNvPr id="9" name="8 Diagrama"/>
          <p:cNvGraphicFramePr/>
          <p:nvPr>
            <p:extLst>
              <p:ext uri="{D42A27DB-BD31-4B8C-83A1-F6EECF244321}">
                <p14:modId xmlns:p14="http://schemas.microsoft.com/office/powerpoint/2010/main" val="2843274465"/>
              </p:ext>
            </p:extLst>
          </p:nvPr>
        </p:nvGraphicFramePr>
        <p:xfrm>
          <a:off x="1323558" y="1941999"/>
          <a:ext cx="6822915" cy="305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4 Conector recto"/>
          <p:cNvCxnSpPr/>
          <p:nvPr/>
        </p:nvCxnSpPr>
        <p:spPr>
          <a:xfrm>
            <a:off x="4542836" y="1128121"/>
            <a:ext cx="4000431"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790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47994" y="2673009"/>
            <a:ext cx="5266844" cy="1067791"/>
          </a:xfrm>
          <a:prstGeom prst="rect">
            <a:avLst/>
          </a:prstGeom>
          <a:noFill/>
        </p:spPr>
        <p:txBody>
          <a:bodyPr wrap="square" lIns="82104" tIns="41052" rIns="82104" bIns="41052">
            <a:spAutoFit/>
          </a:bodyPr>
          <a:lstStyle/>
          <a:p>
            <a:pPr algn="ctr" defTabSz="410520">
              <a:spcBef>
                <a:spcPct val="0"/>
              </a:spcBef>
              <a:defRPr/>
            </a:pPr>
            <a:r>
              <a:rPr lang="es-MX" sz="3200" b="1" dirty="0" smtClean="0">
                <a:solidFill>
                  <a:schemeClr val="tx1">
                    <a:lumMod val="85000"/>
                    <a:lumOff val="15000"/>
                  </a:schemeClr>
                </a:solidFill>
                <a:latin typeface="Arial Narrow" pitchFamily="34" charset="0"/>
                <a:ea typeface="Verdana" pitchFamily="34" charset="0"/>
                <a:cs typeface="Verdana" pitchFamily="34" charset="0"/>
              </a:rPr>
              <a:t>IV. Los Indicadores de Desempeño</a:t>
            </a:r>
            <a:endParaRPr lang="es-MX" sz="3200" b="1" dirty="0">
              <a:solidFill>
                <a:schemeClr val="tx1">
                  <a:lumMod val="85000"/>
                  <a:lumOff val="15000"/>
                </a:schemeClr>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240237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328656" y="587294"/>
            <a:ext cx="5434501" cy="584775"/>
          </a:xfrm>
          <a:prstGeom prst="rect">
            <a:avLst/>
          </a:prstGeom>
          <a:noFill/>
        </p:spPr>
        <p:txBody>
          <a:bodyPr wrap="none">
            <a:spAutoFit/>
          </a:bodyPr>
          <a:lstStyle/>
          <a:p>
            <a:pPr algn="ctr">
              <a:defRPr/>
            </a:pPr>
            <a:r>
              <a:rPr lang="es-ES" sz="3200" b="1" dirty="0">
                <a:solidFill>
                  <a:schemeClr val="accent6">
                    <a:lumMod val="50000"/>
                  </a:schemeClr>
                </a:solidFill>
                <a:latin typeface="Arial Narrow" pitchFamily="34" charset="0"/>
              </a:rPr>
              <a:t>Constitución Política de los EUM</a:t>
            </a:r>
          </a:p>
        </p:txBody>
      </p:sp>
      <p:sp>
        <p:nvSpPr>
          <p:cNvPr id="92163" name="14 CuadroTexto"/>
          <p:cNvSpPr txBox="1">
            <a:spLocks noChangeArrowheads="1"/>
          </p:cNvSpPr>
          <p:nvPr/>
        </p:nvSpPr>
        <p:spPr bwMode="auto">
          <a:xfrm>
            <a:off x="893763" y="1500188"/>
            <a:ext cx="7678737" cy="1784350"/>
          </a:xfrm>
          <a:prstGeom prst="rect">
            <a:avLst/>
          </a:prstGeom>
          <a:noFill/>
          <a:ln w="9525">
            <a:noFill/>
            <a:miter lim="800000"/>
            <a:headEnd/>
            <a:tailEnd/>
          </a:ln>
        </p:spPr>
        <p:txBody>
          <a:bodyPr>
            <a:spAutoFit/>
          </a:bodyPr>
          <a:lstStyle/>
          <a:p>
            <a:pPr algn="just"/>
            <a:r>
              <a:rPr lang="es-MX" sz="2000" b="1" dirty="0">
                <a:latin typeface="Arial Narrow" pitchFamily="34" charset="0"/>
              </a:rPr>
              <a:t>Artículo 25. </a:t>
            </a:r>
            <a:r>
              <a:rPr lang="es-MX" dirty="0">
                <a:latin typeface="Arial Narrow" pitchFamily="34" charset="0"/>
              </a:rPr>
              <a:t>Corresponde al Estado la rectoría del desarrollo nacional para garantizar que éste sea integral y sustentable, que fortalezca la Soberanía de la Nación y su régimen democrático y que, mediante </a:t>
            </a:r>
            <a:r>
              <a:rPr lang="es-MX" dirty="0" smtClean="0">
                <a:latin typeface="Arial Narrow" pitchFamily="34" charset="0"/>
              </a:rPr>
              <a:t>la competitividad, el </a:t>
            </a:r>
            <a:r>
              <a:rPr lang="es-MX" dirty="0">
                <a:latin typeface="Arial Narrow" pitchFamily="34" charset="0"/>
              </a:rPr>
              <a:t>fomento del crecimiento económico y el empleo y una más justa distribución del ingreso y la riqueza, permita el pleno ejercicio de la libertad y la dignidad de los individuos, grupos y clases sociales, cuya seguridad protege esta Constitución.</a:t>
            </a:r>
          </a:p>
        </p:txBody>
      </p:sp>
      <p:sp>
        <p:nvSpPr>
          <p:cNvPr id="92168" name="11 CuadroTexto"/>
          <p:cNvSpPr txBox="1">
            <a:spLocks noChangeArrowheads="1"/>
          </p:cNvSpPr>
          <p:nvPr/>
        </p:nvSpPr>
        <p:spPr bwMode="auto">
          <a:xfrm>
            <a:off x="1799359" y="4229100"/>
            <a:ext cx="1193800" cy="1200150"/>
          </a:xfrm>
          <a:prstGeom prst="rect">
            <a:avLst/>
          </a:prstGeom>
          <a:noFill/>
          <a:ln w="9525">
            <a:noFill/>
            <a:miter lim="800000"/>
            <a:headEnd/>
            <a:tailEnd/>
          </a:ln>
        </p:spPr>
        <p:txBody>
          <a:bodyPr wrap="none">
            <a:spAutoFit/>
          </a:bodyPr>
          <a:lstStyle/>
          <a:p>
            <a:pPr algn="ctr"/>
            <a:r>
              <a:rPr lang="es-MX" b="1" dirty="0">
                <a:latin typeface="Arial Narrow" pitchFamily="34" charset="0"/>
              </a:rPr>
              <a:t>Planeará</a:t>
            </a:r>
          </a:p>
          <a:p>
            <a:pPr algn="ctr"/>
            <a:r>
              <a:rPr lang="es-MX" b="1" dirty="0">
                <a:latin typeface="Arial Narrow" pitchFamily="34" charset="0"/>
              </a:rPr>
              <a:t>Conducirá</a:t>
            </a:r>
          </a:p>
          <a:p>
            <a:pPr algn="ctr"/>
            <a:r>
              <a:rPr lang="es-MX" b="1" dirty="0">
                <a:latin typeface="Arial Narrow" pitchFamily="34" charset="0"/>
              </a:rPr>
              <a:t>Coordinará</a:t>
            </a:r>
          </a:p>
          <a:p>
            <a:pPr algn="ctr"/>
            <a:r>
              <a:rPr lang="es-MX" b="1" dirty="0">
                <a:latin typeface="Arial Narrow" pitchFamily="34" charset="0"/>
              </a:rPr>
              <a:t>Orientará </a:t>
            </a:r>
          </a:p>
        </p:txBody>
      </p:sp>
      <p:sp>
        <p:nvSpPr>
          <p:cNvPr id="92169" name="12 CuadroTexto"/>
          <p:cNvSpPr txBox="1">
            <a:spLocks noChangeArrowheads="1"/>
          </p:cNvSpPr>
          <p:nvPr/>
        </p:nvSpPr>
        <p:spPr bwMode="auto">
          <a:xfrm>
            <a:off x="5016048" y="5851388"/>
            <a:ext cx="2174875" cy="369887"/>
          </a:xfrm>
          <a:prstGeom prst="rect">
            <a:avLst/>
          </a:prstGeom>
          <a:noFill/>
          <a:ln w="9525">
            <a:noFill/>
            <a:miter lim="800000"/>
            <a:headEnd/>
            <a:tailEnd/>
          </a:ln>
        </p:spPr>
        <p:txBody>
          <a:bodyPr wrap="none">
            <a:spAutoFit/>
          </a:bodyPr>
          <a:lstStyle/>
          <a:p>
            <a:pPr algn="ctr"/>
            <a:r>
              <a:rPr lang="es-MX" b="1" dirty="0">
                <a:latin typeface="Arial Narrow" pitchFamily="34" charset="0"/>
              </a:rPr>
              <a:t>Regulará y Fomentará</a:t>
            </a:r>
          </a:p>
        </p:txBody>
      </p:sp>
      <p:pic>
        <p:nvPicPr>
          <p:cNvPr id="14" name="13 Imagen" descr="act econ.jpg"/>
          <p:cNvPicPr>
            <a:picLocks noChangeAspect="1"/>
          </p:cNvPicPr>
          <p:nvPr/>
        </p:nvPicPr>
        <p:blipFill>
          <a:blip r:embed="rId3" cstate="print"/>
          <a:stretch>
            <a:fillRect/>
          </a:stretch>
        </p:blipFill>
        <p:spPr>
          <a:xfrm>
            <a:off x="4333425" y="3351073"/>
            <a:ext cx="1178427" cy="928694"/>
          </a:xfrm>
          <a:prstGeom prst="rect">
            <a:avLst/>
          </a:prstGeom>
          <a:ln>
            <a:noFill/>
          </a:ln>
          <a:effectLst>
            <a:softEdge rad="112500"/>
          </a:effectLst>
        </p:spPr>
      </p:pic>
      <p:pic>
        <p:nvPicPr>
          <p:cNvPr id="15" name="14 Imagen" descr="act econ 1.jpg"/>
          <p:cNvPicPr>
            <a:picLocks noChangeAspect="1"/>
          </p:cNvPicPr>
          <p:nvPr/>
        </p:nvPicPr>
        <p:blipFill>
          <a:blip r:embed="rId4" cstate="print"/>
          <a:srcRect b="25926"/>
          <a:stretch>
            <a:fillRect/>
          </a:stretch>
        </p:blipFill>
        <p:spPr>
          <a:xfrm>
            <a:off x="5011092" y="4279767"/>
            <a:ext cx="1350178" cy="1000132"/>
          </a:xfrm>
          <a:prstGeom prst="rect">
            <a:avLst/>
          </a:prstGeom>
          <a:ln>
            <a:noFill/>
          </a:ln>
          <a:effectLst>
            <a:softEdge rad="112500"/>
          </a:effectLst>
        </p:spPr>
      </p:pic>
      <p:pic>
        <p:nvPicPr>
          <p:cNvPr id="16" name="15 Imagen" descr="act econ 2.jpg"/>
          <p:cNvPicPr>
            <a:picLocks noChangeAspect="1"/>
          </p:cNvPicPr>
          <p:nvPr/>
        </p:nvPicPr>
        <p:blipFill>
          <a:blip r:embed="rId5" cstate="print"/>
          <a:stretch>
            <a:fillRect/>
          </a:stretch>
        </p:blipFill>
        <p:spPr>
          <a:xfrm>
            <a:off x="4088577" y="4200730"/>
            <a:ext cx="1007516" cy="695277"/>
          </a:xfrm>
          <a:prstGeom prst="rect">
            <a:avLst/>
          </a:prstGeom>
          <a:ln>
            <a:noFill/>
          </a:ln>
          <a:effectLst>
            <a:softEdge rad="112500"/>
          </a:effectLst>
        </p:spPr>
      </p:pic>
      <p:pic>
        <p:nvPicPr>
          <p:cNvPr id="17" name="16 Imagen" descr="act econ 3.jpg"/>
          <p:cNvPicPr>
            <a:picLocks noChangeAspect="1"/>
          </p:cNvPicPr>
          <p:nvPr/>
        </p:nvPicPr>
        <p:blipFill>
          <a:blip r:embed="rId6" cstate="print"/>
          <a:stretch>
            <a:fillRect/>
          </a:stretch>
        </p:blipFill>
        <p:spPr>
          <a:xfrm>
            <a:off x="6262251" y="4136891"/>
            <a:ext cx="1682557" cy="1002443"/>
          </a:xfrm>
          <a:prstGeom prst="rect">
            <a:avLst/>
          </a:prstGeom>
          <a:ln>
            <a:noFill/>
          </a:ln>
          <a:effectLst>
            <a:softEdge rad="112500"/>
          </a:effectLst>
        </p:spPr>
      </p:pic>
      <p:pic>
        <p:nvPicPr>
          <p:cNvPr id="18" name="17 Imagen" descr="act econ 4.jpg"/>
          <p:cNvPicPr>
            <a:picLocks noChangeAspect="1"/>
          </p:cNvPicPr>
          <p:nvPr/>
        </p:nvPicPr>
        <p:blipFill>
          <a:blip r:embed="rId7" cstate="print"/>
          <a:stretch>
            <a:fillRect/>
          </a:stretch>
        </p:blipFill>
        <p:spPr>
          <a:xfrm>
            <a:off x="5190681" y="5198874"/>
            <a:ext cx="1164683" cy="602422"/>
          </a:xfrm>
          <a:prstGeom prst="rect">
            <a:avLst/>
          </a:prstGeom>
          <a:ln>
            <a:noFill/>
          </a:ln>
          <a:effectLst>
            <a:softEdge rad="112500"/>
          </a:effectLst>
        </p:spPr>
      </p:pic>
      <p:pic>
        <p:nvPicPr>
          <p:cNvPr id="19" name="18 Imagen" descr="act econ 5.bmp"/>
          <p:cNvPicPr>
            <a:picLocks noChangeAspect="1"/>
          </p:cNvPicPr>
          <p:nvPr/>
        </p:nvPicPr>
        <p:blipFill>
          <a:blip r:embed="rId8" cstate="print"/>
          <a:stretch>
            <a:fillRect/>
          </a:stretch>
        </p:blipFill>
        <p:spPr>
          <a:xfrm>
            <a:off x="6762317" y="3432098"/>
            <a:ext cx="1224983" cy="749990"/>
          </a:xfrm>
          <a:prstGeom prst="rect">
            <a:avLst/>
          </a:prstGeom>
          <a:ln>
            <a:noFill/>
          </a:ln>
          <a:effectLst>
            <a:softEdge rad="112500"/>
          </a:effectLst>
        </p:spPr>
      </p:pic>
      <p:pic>
        <p:nvPicPr>
          <p:cNvPr id="20" name="19 Imagen" descr="act econ 6.jpg"/>
          <p:cNvPicPr>
            <a:picLocks noChangeAspect="1"/>
          </p:cNvPicPr>
          <p:nvPr/>
        </p:nvPicPr>
        <p:blipFill>
          <a:blip r:embed="rId9" cstate="print"/>
          <a:stretch>
            <a:fillRect/>
          </a:stretch>
        </p:blipFill>
        <p:spPr>
          <a:xfrm>
            <a:off x="6358827" y="5065585"/>
            <a:ext cx="1500198" cy="681908"/>
          </a:xfrm>
          <a:prstGeom prst="rect">
            <a:avLst/>
          </a:prstGeom>
          <a:ln>
            <a:noFill/>
          </a:ln>
          <a:effectLst>
            <a:softEdge rad="112500"/>
          </a:effectLst>
        </p:spPr>
      </p:pic>
      <p:pic>
        <p:nvPicPr>
          <p:cNvPr id="21" name="20 Imagen" descr="act econ 7.jpg"/>
          <p:cNvPicPr>
            <a:picLocks noChangeAspect="1"/>
          </p:cNvPicPr>
          <p:nvPr/>
        </p:nvPicPr>
        <p:blipFill>
          <a:blip r:embed="rId10" cstate="print"/>
          <a:stretch>
            <a:fillRect/>
          </a:stretch>
        </p:blipFill>
        <p:spPr>
          <a:xfrm>
            <a:off x="5578856" y="3493949"/>
            <a:ext cx="1183461" cy="785818"/>
          </a:xfrm>
          <a:prstGeom prst="rect">
            <a:avLst/>
          </a:prstGeom>
          <a:ln>
            <a:noFill/>
          </a:ln>
          <a:effectLst>
            <a:softEdge rad="112500"/>
          </a:effectLst>
        </p:spPr>
      </p:pic>
      <p:cxnSp>
        <p:nvCxnSpPr>
          <p:cNvPr id="23" name="22 Conector recto"/>
          <p:cNvCxnSpPr/>
          <p:nvPr/>
        </p:nvCxnSpPr>
        <p:spPr bwMode="auto">
          <a:xfrm rot="16200000" flipH="1">
            <a:off x="2185657" y="4685506"/>
            <a:ext cx="2214562" cy="7143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25 Conector recto"/>
          <p:cNvCxnSpPr/>
          <p:nvPr/>
        </p:nvCxnSpPr>
        <p:spPr bwMode="auto">
          <a:xfrm>
            <a:off x="4452485" y="5816463"/>
            <a:ext cx="3643313" cy="7143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490817"/>
      </p:ext>
    </p:extLst>
  </p:cSld>
  <p:clrMapOvr>
    <a:masterClrMapping/>
  </p:clrMapOvr>
  <p:transition>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5732767" y="532357"/>
            <a:ext cx="2072986" cy="584767"/>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Indicadores</a:t>
            </a:r>
          </a:p>
        </p:txBody>
      </p:sp>
      <p:sp>
        <p:nvSpPr>
          <p:cNvPr id="8" name="7 CuadroTexto"/>
          <p:cNvSpPr txBox="1"/>
          <p:nvPr/>
        </p:nvSpPr>
        <p:spPr>
          <a:xfrm>
            <a:off x="390476" y="2261653"/>
            <a:ext cx="8396586" cy="2677648"/>
          </a:xfrm>
          <a:prstGeom prst="rect">
            <a:avLst/>
          </a:prstGeom>
          <a:noFill/>
        </p:spPr>
        <p:txBody>
          <a:bodyPr wrap="square" lIns="91431" tIns="45716" rIns="91431" bIns="45716" rtlCol="0">
            <a:spAutoFit/>
          </a:bodyPr>
          <a:lstStyle/>
          <a:p>
            <a:pPr algn="just"/>
            <a:r>
              <a:rPr lang="es-MX" sz="2800" dirty="0">
                <a:latin typeface="Arial Narrow" panose="020B0606020202030204" pitchFamily="34" charset="0"/>
              </a:rPr>
              <a:t>Son elementos para </a:t>
            </a:r>
            <a:r>
              <a:rPr lang="es-MX" sz="2800" b="1" dirty="0">
                <a:latin typeface="Arial Narrow" panose="020B0606020202030204" pitchFamily="34" charset="0"/>
              </a:rPr>
              <a:t>evaluar</a:t>
            </a:r>
            <a:r>
              <a:rPr lang="es-MX" sz="2800" dirty="0">
                <a:latin typeface="Arial Narrow" panose="020B0606020202030204" pitchFamily="34" charset="0"/>
              </a:rPr>
              <a:t>, </a:t>
            </a:r>
            <a:r>
              <a:rPr lang="es-MX" sz="2800" b="1" dirty="0">
                <a:latin typeface="Arial Narrow" panose="020B0606020202030204" pitchFamily="34" charset="0"/>
              </a:rPr>
              <a:t>dar seguimiento </a:t>
            </a:r>
            <a:r>
              <a:rPr lang="es-MX" sz="2800" dirty="0">
                <a:latin typeface="Arial Narrow" panose="020B0606020202030204" pitchFamily="34" charset="0"/>
              </a:rPr>
              <a:t>y </a:t>
            </a:r>
            <a:r>
              <a:rPr lang="es-MX" sz="2800" b="1" dirty="0">
                <a:latin typeface="Arial Narrow" panose="020B0606020202030204" pitchFamily="34" charset="0"/>
              </a:rPr>
              <a:t>predecir</a:t>
            </a:r>
            <a:r>
              <a:rPr lang="es-MX" sz="2800" dirty="0">
                <a:latin typeface="Arial Narrow" panose="020B0606020202030204" pitchFamily="34" charset="0"/>
              </a:rPr>
              <a:t> tendencias de la situación de un país, un estado o una región en lo referente a su economía, sociedad, desarrollo humano, etc., así como para </a:t>
            </a:r>
            <a:r>
              <a:rPr lang="es-MX" sz="2800" b="1" dirty="0">
                <a:latin typeface="Arial Narrow" panose="020B0606020202030204" pitchFamily="34" charset="0"/>
              </a:rPr>
              <a:t>valorar el desempeño institucional </a:t>
            </a:r>
            <a:r>
              <a:rPr lang="es-MX" sz="2800" dirty="0">
                <a:latin typeface="Arial Narrow" panose="020B0606020202030204" pitchFamily="34" charset="0"/>
              </a:rPr>
              <a:t>encaminado a lograr las metas y objetivos fijados en cada uno de los ámbitos de acción de los programas de gobierno. </a:t>
            </a:r>
          </a:p>
        </p:txBody>
      </p:sp>
      <p:cxnSp>
        <p:nvCxnSpPr>
          <p:cNvPr id="4" name="4 Conector recto"/>
          <p:cNvCxnSpPr/>
          <p:nvPr/>
        </p:nvCxnSpPr>
        <p:spPr>
          <a:xfrm>
            <a:off x="4876152" y="1138699"/>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089251"/>
      </p:ext>
    </p:extLst>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203293" y="617689"/>
            <a:ext cx="4608342"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Indicadores de desempeño</a:t>
            </a:r>
          </a:p>
        </p:txBody>
      </p:sp>
      <p:sp>
        <p:nvSpPr>
          <p:cNvPr id="8" name="7 CuadroTexto"/>
          <p:cNvSpPr txBox="1"/>
          <p:nvPr/>
        </p:nvSpPr>
        <p:spPr>
          <a:xfrm>
            <a:off x="846921" y="2166222"/>
            <a:ext cx="7750868" cy="2677648"/>
          </a:xfrm>
          <a:prstGeom prst="rect">
            <a:avLst/>
          </a:prstGeom>
          <a:noFill/>
        </p:spPr>
        <p:txBody>
          <a:bodyPr wrap="square" lIns="91431" tIns="45716" rIns="91431" bIns="45716" rtlCol="0">
            <a:spAutoFit/>
          </a:bodyPr>
          <a:lstStyle/>
          <a:p>
            <a:pPr algn="just"/>
            <a:r>
              <a:rPr lang="es-ES" sz="2800" dirty="0">
                <a:latin typeface="Arial Narrow" panose="020B0606020202030204" pitchFamily="34" charset="0"/>
              </a:rPr>
              <a:t>Se entenderá a la observación o fórmula que integra información </a:t>
            </a:r>
            <a:r>
              <a:rPr lang="es-ES" sz="2800" b="1" dirty="0">
                <a:latin typeface="Arial Narrow" panose="020B0606020202030204" pitchFamily="34" charset="0"/>
              </a:rPr>
              <a:t>cuantitativa</a:t>
            </a:r>
            <a:r>
              <a:rPr lang="es-ES" sz="2800" dirty="0">
                <a:latin typeface="Arial Narrow" panose="020B0606020202030204" pitchFamily="34" charset="0"/>
              </a:rPr>
              <a:t> o </a:t>
            </a:r>
            <a:r>
              <a:rPr lang="es-ES" sz="2800" b="1" dirty="0">
                <a:latin typeface="Arial Narrow" panose="020B0606020202030204" pitchFamily="34" charset="0"/>
              </a:rPr>
              <a:t>cualitativa</a:t>
            </a:r>
            <a:r>
              <a:rPr lang="es-ES" sz="2800" dirty="0">
                <a:latin typeface="Arial Narrow" panose="020B0606020202030204" pitchFamily="34" charset="0"/>
              </a:rPr>
              <a:t>, </a:t>
            </a:r>
            <a:r>
              <a:rPr lang="es-ES" sz="2800" b="1" dirty="0">
                <a:latin typeface="Arial Narrow" panose="020B0606020202030204" pitchFamily="34" charset="0"/>
              </a:rPr>
              <a:t>estratégica</a:t>
            </a:r>
            <a:r>
              <a:rPr lang="es-ES" sz="2800" dirty="0">
                <a:latin typeface="Arial Narrow" panose="020B0606020202030204" pitchFamily="34" charset="0"/>
              </a:rPr>
              <a:t> o de </a:t>
            </a:r>
            <a:r>
              <a:rPr lang="es-ES" sz="2800" b="1" dirty="0">
                <a:latin typeface="Arial Narrow" panose="020B0606020202030204" pitchFamily="34" charset="0"/>
              </a:rPr>
              <a:t>gestión</a:t>
            </a:r>
            <a:r>
              <a:rPr lang="es-ES" sz="2800" dirty="0">
                <a:latin typeface="Arial Narrow" panose="020B0606020202030204" pitchFamily="34" charset="0"/>
              </a:rPr>
              <a:t>, en términos de </a:t>
            </a:r>
            <a:r>
              <a:rPr lang="es-ES" sz="2800" b="1" dirty="0">
                <a:solidFill>
                  <a:srgbClr val="C00000"/>
                </a:solidFill>
                <a:latin typeface="Arial Narrow" panose="020B0606020202030204" pitchFamily="34" charset="0"/>
              </a:rPr>
              <a:t>eficiencia, eficacia, economía y calidad</a:t>
            </a:r>
            <a:r>
              <a:rPr lang="es-ES" sz="2800" dirty="0">
                <a:latin typeface="Arial Narrow" panose="020B0606020202030204" pitchFamily="34" charset="0"/>
              </a:rPr>
              <a:t>, respecto del logro o resultado de los objetivos de la política pública, de los </a:t>
            </a:r>
            <a:r>
              <a:rPr lang="es-ES" sz="2800" b="1" dirty="0">
                <a:latin typeface="Arial Narrow" panose="020B0606020202030204" pitchFamily="34" charset="0"/>
              </a:rPr>
              <a:t>Programas Presupuestarios</a:t>
            </a:r>
            <a:r>
              <a:rPr lang="es-ES" sz="2800" dirty="0">
                <a:latin typeface="Arial Narrow" panose="020B0606020202030204" pitchFamily="34" charset="0"/>
              </a:rPr>
              <a:t> y de las </a:t>
            </a:r>
            <a:r>
              <a:rPr lang="es-ES" sz="2800" b="1" dirty="0">
                <a:latin typeface="Arial Narrow" panose="020B0606020202030204" pitchFamily="34" charset="0"/>
              </a:rPr>
              <a:t>Actividades Institucionales</a:t>
            </a:r>
            <a:r>
              <a:rPr lang="es-ES" sz="2800" dirty="0">
                <a:latin typeface="Arial Narrow" panose="020B0606020202030204" pitchFamily="34" charset="0"/>
              </a:rPr>
              <a:t> .</a:t>
            </a:r>
            <a:endParaRPr lang="es-MX" sz="2800" dirty="0">
              <a:latin typeface="Arial Narrow" panose="020B0606020202030204" pitchFamily="34" charset="0"/>
            </a:endParaRPr>
          </a:p>
        </p:txBody>
      </p:sp>
      <p:cxnSp>
        <p:nvCxnSpPr>
          <p:cNvPr id="4" name="4 Conector recto"/>
          <p:cNvCxnSpPr/>
          <p:nvPr/>
        </p:nvCxnSpPr>
        <p:spPr>
          <a:xfrm>
            <a:off x="4637368" y="1202221"/>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391339"/>
      </p:ext>
    </p:extLst>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319726" y="597438"/>
            <a:ext cx="4608342"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Indicadores de desempeño</a:t>
            </a:r>
          </a:p>
        </p:txBody>
      </p:sp>
      <p:cxnSp>
        <p:nvCxnSpPr>
          <p:cNvPr id="4" name="4 Conector recto"/>
          <p:cNvCxnSpPr/>
          <p:nvPr/>
        </p:nvCxnSpPr>
        <p:spPr>
          <a:xfrm>
            <a:off x="5053137" y="1235409"/>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3705594186"/>
              </p:ext>
            </p:extLst>
          </p:nvPr>
        </p:nvGraphicFramePr>
        <p:xfrm>
          <a:off x="611560" y="1772816"/>
          <a:ext cx="453650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2 CuadroTexto"/>
          <p:cNvSpPr txBox="1"/>
          <p:nvPr/>
        </p:nvSpPr>
        <p:spPr>
          <a:xfrm>
            <a:off x="5327577" y="2003356"/>
            <a:ext cx="3564904" cy="1569660"/>
          </a:xfrm>
          <a:prstGeom prst="rect">
            <a:avLst/>
          </a:prstGeom>
          <a:noFill/>
        </p:spPr>
        <p:txBody>
          <a:bodyPr wrap="square" lIns="91431" tIns="45716" rIns="91431" bIns="45716" rtlCol="0">
            <a:spAutoFit/>
          </a:bodyPr>
          <a:lstStyle/>
          <a:p>
            <a:pPr indent="-342866" algn="just"/>
            <a:r>
              <a:rPr lang="es-ES" sz="1600" b="1" dirty="0">
                <a:latin typeface="Arial Narrow" panose="020B0606020202030204" pitchFamily="34" charset="0"/>
              </a:rPr>
              <a:t>Miden el grado de cumplimiento de los objetivos de las políticas públicas, y de los programas presupuestarios, los cuales contribuyen a fortalecer o corregir las estrategias y la orientación de los recursos.</a:t>
            </a:r>
            <a:endParaRPr lang="es-MX" sz="1600" dirty="0">
              <a:latin typeface="Arial Narrow" panose="020B0606020202030204" pitchFamily="34" charset="0"/>
            </a:endParaRPr>
          </a:p>
        </p:txBody>
      </p:sp>
      <p:sp>
        <p:nvSpPr>
          <p:cNvPr id="7" name="2 CuadroTexto"/>
          <p:cNvSpPr txBox="1"/>
          <p:nvPr/>
        </p:nvSpPr>
        <p:spPr>
          <a:xfrm>
            <a:off x="5327577" y="4151982"/>
            <a:ext cx="3564904" cy="1077218"/>
          </a:xfrm>
          <a:prstGeom prst="rect">
            <a:avLst/>
          </a:prstGeom>
          <a:noFill/>
        </p:spPr>
        <p:txBody>
          <a:bodyPr wrap="square" lIns="91431" tIns="45716" rIns="91431" bIns="45716" rtlCol="0">
            <a:spAutoFit/>
          </a:bodyPr>
          <a:lstStyle/>
          <a:p>
            <a:pPr indent="-342866" algn="just"/>
            <a:r>
              <a:rPr lang="es-ES" sz="1600" b="1" dirty="0">
                <a:latin typeface="Arial Narrow" panose="020B0606020202030204" pitchFamily="34" charset="0"/>
              </a:rPr>
              <a:t>Miden el avance y logro en procesos y actividades, es decir; la forma en que los bienes y servicios públicos, son generados y entregados.</a:t>
            </a:r>
          </a:p>
        </p:txBody>
      </p:sp>
    </p:spTree>
    <p:extLst>
      <p:ext uri="{BB962C8B-B14F-4D97-AF65-F5344CB8AC3E}">
        <p14:creationId xmlns:p14="http://schemas.microsoft.com/office/powerpoint/2010/main" val="3938988208"/>
      </p:ext>
    </p:extLst>
  </p:cSld>
  <p:clrMapOvr>
    <a:masterClrMapping/>
  </p:clrMapOvr>
  <p:transition>
    <p:randomBa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23528" y="1412777"/>
            <a:ext cx="5688632" cy="4524315"/>
          </a:xfrm>
          <a:prstGeom prst="rect">
            <a:avLst/>
          </a:prstGeom>
          <a:noFill/>
        </p:spPr>
        <p:txBody>
          <a:bodyPr wrap="square" lIns="91431" tIns="45716" rIns="91431" bIns="45716" numCol="1" rtlCol="0">
            <a:spAutoFit/>
          </a:bodyPr>
          <a:lstStyle/>
          <a:p>
            <a:pPr algn="just"/>
            <a:r>
              <a:rPr lang="es-MX" sz="2400" b="1" dirty="0">
                <a:latin typeface="Arial Narrow" panose="020B0606020202030204" pitchFamily="34" charset="0"/>
              </a:rPr>
              <a:t>Permiten medir:</a:t>
            </a:r>
          </a:p>
          <a:p>
            <a:pPr algn="just"/>
            <a:endParaRPr lang="es-MX" sz="2400" b="1" dirty="0">
              <a:latin typeface="Arial Narrow" panose="020B0606020202030204" pitchFamily="34" charset="0"/>
            </a:endParaRPr>
          </a:p>
          <a:p>
            <a:pPr marL="342866" indent="-342866" algn="just">
              <a:buClr>
                <a:srgbClr val="02983B"/>
              </a:buClr>
              <a:buFont typeface="Arial Narrow" panose="020B0606020202030204" pitchFamily="34" charset="0"/>
              <a:buChar char="●"/>
            </a:pPr>
            <a:r>
              <a:rPr lang="es-MX" sz="2400" dirty="0">
                <a:latin typeface="Arial Narrow" panose="020B0606020202030204" pitchFamily="34" charset="0"/>
              </a:rPr>
              <a:t>La calidad y cantidad de los bienes y servicios provistos.</a:t>
            </a:r>
          </a:p>
          <a:p>
            <a:pPr marL="342866" indent="-342866" algn="just">
              <a:buClr>
                <a:srgbClr val="02983B"/>
              </a:buClr>
              <a:buFont typeface="Arial Narrow" panose="020B0606020202030204" pitchFamily="34" charset="0"/>
              <a:buChar char="●"/>
            </a:pPr>
            <a:r>
              <a:rPr lang="es-MX" sz="2400" dirty="0">
                <a:latin typeface="Arial Narrow" panose="020B0606020202030204" pitchFamily="34" charset="0"/>
              </a:rPr>
              <a:t>La eficiencia de las actividades desempeñadas por las dependencias y entidades.</a:t>
            </a:r>
          </a:p>
          <a:p>
            <a:pPr marL="342866" indent="-342866" algn="just">
              <a:buClr>
                <a:srgbClr val="02983B"/>
              </a:buClr>
              <a:buFont typeface="Arial Narrow" panose="020B0606020202030204" pitchFamily="34" charset="0"/>
              <a:buChar char="●"/>
            </a:pPr>
            <a:r>
              <a:rPr lang="es-MX" sz="2400" dirty="0">
                <a:latin typeface="Arial Narrow" panose="020B0606020202030204" pitchFamily="34" charset="0"/>
              </a:rPr>
              <a:t>La consistencia de los procesos.</a:t>
            </a:r>
          </a:p>
          <a:p>
            <a:pPr marL="342866" indent="-342866" algn="just">
              <a:buClr>
                <a:srgbClr val="02983B"/>
              </a:buClr>
              <a:buFont typeface="Arial Narrow" panose="020B0606020202030204" pitchFamily="34" charset="0"/>
              <a:buChar char="●"/>
            </a:pPr>
            <a:r>
              <a:rPr lang="es-MX" sz="2400" dirty="0">
                <a:latin typeface="Arial Narrow" panose="020B0606020202030204" pitchFamily="34" charset="0"/>
              </a:rPr>
              <a:t>El impacto social y económico de la acción gubernamental; y</a:t>
            </a:r>
          </a:p>
          <a:p>
            <a:pPr marL="342866" indent="-342866" algn="just">
              <a:buClr>
                <a:srgbClr val="02983B"/>
              </a:buClr>
              <a:buFont typeface="Arial Narrow" panose="020B0606020202030204" pitchFamily="34" charset="0"/>
              <a:buChar char="●"/>
            </a:pPr>
            <a:r>
              <a:rPr lang="es-MX" sz="2400" dirty="0">
                <a:latin typeface="Arial Narrow" panose="020B0606020202030204" pitchFamily="34" charset="0"/>
              </a:rPr>
              <a:t>Los efectos de la implantación de mejores prácticas en la administración pública.</a:t>
            </a:r>
          </a:p>
        </p:txBody>
      </p:sp>
      <p:sp>
        <p:nvSpPr>
          <p:cNvPr id="10" name="62 Rectángulo"/>
          <p:cNvSpPr/>
          <p:nvPr/>
        </p:nvSpPr>
        <p:spPr>
          <a:xfrm>
            <a:off x="5670518" y="465524"/>
            <a:ext cx="2111717"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Indicadores</a:t>
            </a:r>
          </a:p>
        </p:txBody>
      </p:sp>
      <p:cxnSp>
        <p:nvCxnSpPr>
          <p:cNvPr id="11" name="4 Conector recto"/>
          <p:cNvCxnSpPr/>
          <p:nvPr/>
        </p:nvCxnSpPr>
        <p:spPr>
          <a:xfrm>
            <a:off x="4833270" y="1055294"/>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http://thumbs.dreamstime.com/z/postes-indicadores-coloridos-67334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157"/>
          <a:stretch/>
        </p:blipFill>
        <p:spPr bwMode="auto">
          <a:xfrm>
            <a:off x="6119096" y="2060848"/>
            <a:ext cx="284973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940638"/>
      </p:ext>
    </p:extLst>
  </p:cSld>
  <p:clrMapOvr>
    <a:masterClrMapping/>
  </p:clrMapOvr>
  <p:transition>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609785" y="2172409"/>
            <a:ext cx="3960440" cy="1477328"/>
          </a:xfrm>
          <a:prstGeom prst="rect">
            <a:avLst/>
          </a:prstGeom>
          <a:noFill/>
        </p:spPr>
        <p:txBody>
          <a:bodyPr wrap="square" lIns="91431" tIns="45716" rIns="91431" bIns="45716" rtlCol="0">
            <a:spAutoFit/>
          </a:bodyPr>
          <a:lstStyle/>
          <a:p>
            <a:pPr algn="just"/>
            <a:r>
              <a:rPr lang="es-MX" dirty="0" smtClean="0">
                <a:latin typeface="Arial Narrow" panose="020B0606020202030204" pitchFamily="34" charset="0"/>
              </a:rPr>
              <a:t>Mide la relación entre los bienes y servicios producidos y el impacto que generan. Miden el grado de cumplimiento de los objetivos, a cuantos usuarios o beneficiarios se entregan los bienes y servicios.</a:t>
            </a:r>
            <a:endParaRPr lang="es-MX" dirty="0">
              <a:latin typeface="Arial Narrow" panose="020B0606020202030204" pitchFamily="34" charset="0"/>
            </a:endParaRPr>
          </a:p>
        </p:txBody>
      </p:sp>
      <p:sp>
        <p:nvSpPr>
          <p:cNvPr id="12" name="11 Rectángulo"/>
          <p:cNvSpPr/>
          <p:nvPr/>
        </p:nvSpPr>
        <p:spPr>
          <a:xfrm>
            <a:off x="1527062" y="1593234"/>
            <a:ext cx="1656184"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Eficacia</a:t>
            </a:r>
          </a:p>
        </p:txBody>
      </p:sp>
      <p:sp>
        <p:nvSpPr>
          <p:cNvPr id="13" name="12 CuadroTexto"/>
          <p:cNvSpPr txBox="1"/>
          <p:nvPr/>
        </p:nvSpPr>
        <p:spPr>
          <a:xfrm>
            <a:off x="4911438" y="2241306"/>
            <a:ext cx="3960440" cy="1323439"/>
          </a:xfrm>
          <a:prstGeom prst="rect">
            <a:avLst/>
          </a:prstGeom>
          <a:noFill/>
        </p:spPr>
        <p:txBody>
          <a:bodyPr wrap="square" lIns="91431" tIns="45716" rIns="91431" bIns="45716" rtlCol="0">
            <a:spAutoFit/>
          </a:bodyPr>
          <a:lstStyle/>
          <a:p>
            <a:pPr algn="just"/>
            <a:r>
              <a:rPr lang="es-MX" sz="2000" dirty="0">
                <a:latin typeface="Arial Narrow" panose="020B0606020202030204" pitchFamily="34" charset="0"/>
              </a:rPr>
              <a:t>Miden la productividad de los recursos utilizados, es decir, cuantos recursos públicos se utilizan para generar un determinado bien o servicio.</a:t>
            </a:r>
          </a:p>
        </p:txBody>
      </p:sp>
      <p:sp>
        <p:nvSpPr>
          <p:cNvPr id="14" name="13 Rectángulo"/>
          <p:cNvSpPr/>
          <p:nvPr/>
        </p:nvSpPr>
        <p:spPr>
          <a:xfrm>
            <a:off x="5775534" y="1593234"/>
            <a:ext cx="1967989"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Eficiencia</a:t>
            </a:r>
          </a:p>
        </p:txBody>
      </p:sp>
      <p:sp>
        <p:nvSpPr>
          <p:cNvPr id="15" name="14 CuadroTexto"/>
          <p:cNvSpPr txBox="1"/>
          <p:nvPr/>
        </p:nvSpPr>
        <p:spPr>
          <a:xfrm>
            <a:off x="561303" y="4354506"/>
            <a:ext cx="3960440" cy="1631216"/>
          </a:xfrm>
          <a:prstGeom prst="rect">
            <a:avLst/>
          </a:prstGeom>
          <a:noFill/>
        </p:spPr>
        <p:txBody>
          <a:bodyPr wrap="square" lIns="91431" tIns="45716" rIns="91431" bIns="45716" rtlCol="0">
            <a:spAutoFit/>
          </a:bodyPr>
          <a:lstStyle/>
          <a:p>
            <a:pPr algn="just"/>
            <a:r>
              <a:rPr lang="es-MX" sz="2000" dirty="0">
                <a:latin typeface="Arial Narrow" panose="020B0606020202030204" pitchFamily="34" charset="0"/>
              </a:rPr>
              <a:t>Miden la capacidad de una institución u organismos públicos para generar y movilizar adecuadamente los recursos financieros en pos del cumplimiento de sus objetivos.</a:t>
            </a:r>
          </a:p>
        </p:txBody>
      </p:sp>
      <p:sp>
        <p:nvSpPr>
          <p:cNvPr id="16" name="15 Rectángulo"/>
          <p:cNvSpPr/>
          <p:nvPr/>
        </p:nvSpPr>
        <p:spPr>
          <a:xfrm>
            <a:off x="1527063" y="3822184"/>
            <a:ext cx="2016224"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Economía</a:t>
            </a:r>
          </a:p>
        </p:txBody>
      </p:sp>
      <p:sp>
        <p:nvSpPr>
          <p:cNvPr id="17" name="16 CuadroTexto"/>
          <p:cNvSpPr txBox="1"/>
          <p:nvPr/>
        </p:nvSpPr>
        <p:spPr>
          <a:xfrm>
            <a:off x="4869085" y="4436386"/>
            <a:ext cx="3960440" cy="1477328"/>
          </a:xfrm>
          <a:prstGeom prst="rect">
            <a:avLst/>
          </a:prstGeom>
          <a:noFill/>
        </p:spPr>
        <p:txBody>
          <a:bodyPr wrap="square" lIns="91431" tIns="45716" rIns="91431" bIns="45716" rtlCol="0">
            <a:spAutoFit/>
          </a:bodyPr>
          <a:lstStyle/>
          <a:p>
            <a:pPr algn="just"/>
            <a:r>
              <a:rPr lang="es-MX" dirty="0">
                <a:latin typeface="Arial Narrow" panose="020B0606020202030204" pitchFamily="34" charset="0"/>
              </a:rPr>
              <a:t>M</a:t>
            </a:r>
            <a:r>
              <a:rPr lang="es-MX" dirty="0" smtClean="0">
                <a:latin typeface="Arial Narrow" panose="020B0606020202030204" pitchFamily="34" charset="0"/>
              </a:rPr>
              <a:t>ide los atributos, propiedades o características que deben tener los bienes y servicios públicos generados en la atención de la población objetivo, vinculados con la satisfacción del usuario o beneficiario</a:t>
            </a:r>
            <a:endParaRPr lang="es-MX" dirty="0">
              <a:latin typeface="Arial Narrow" panose="020B0606020202030204" pitchFamily="34" charset="0"/>
            </a:endParaRPr>
          </a:p>
        </p:txBody>
      </p:sp>
      <p:sp>
        <p:nvSpPr>
          <p:cNvPr id="18" name="17 Rectángulo"/>
          <p:cNvSpPr/>
          <p:nvPr/>
        </p:nvSpPr>
        <p:spPr>
          <a:xfrm>
            <a:off x="5810259" y="3798768"/>
            <a:ext cx="1656184"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Calidad</a:t>
            </a:r>
          </a:p>
        </p:txBody>
      </p:sp>
      <p:sp>
        <p:nvSpPr>
          <p:cNvPr id="19" name="62 Rectángulo"/>
          <p:cNvSpPr/>
          <p:nvPr/>
        </p:nvSpPr>
        <p:spPr>
          <a:xfrm>
            <a:off x="5493622" y="564634"/>
            <a:ext cx="2321102"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Dimensiones</a:t>
            </a:r>
          </a:p>
        </p:txBody>
      </p:sp>
      <p:cxnSp>
        <p:nvCxnSpPr>
          <p:cNvPr id="20" name="4 Conector recto"/>
          <p:cNvCxnSpPr/>
          <p:nvPr/>
        </p:nvCxnSpPr>
        <p:spPr>
          <a:xfrm>
            <a:off x="4745244" y="1141323"/>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79055"/>
      </p:ext>
    </p:extLst>
  </p:cSld>
  <p:clrMapOvr>
    <a:masterClrMapping/>
  </p:clrMapOvr>
  <p:transition>
    <p:randomBa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545901" y="1432279"/>
            <a:ext cx="8136904" cy="1015663"/>
          </a:xfrm>
          <a:prstGeom prst="rect">
            <a:avLst/>
          </a:prstGeom>
          <a:noFill/>
        </p:spPr>
        <p:txBody>
          <a:bodyPr wrap="square" lIns="91431" tIns="45716" rIns="91431" bIns="45716" rtlCol="0">
            <a:spAutoFit/>
          </a:bodyPr>
          <a:lstStyle/>
          <a:p>
            <a:pPr algn="just"/>
            <a:r>
              <a:rPr lang="es-MX" sz="2000" dirty="0">
                <a:latin typeface="Arial Narrow" panose="020B0606020202030204" pitchFamily="34" charset="0"/>
              </a:rPr>
              <a:t>Mide la relación entre los bienes y servicios producidos y el impacto que generan. Miden el grado de cumplimiento de los objetivos, a cuantos usuarios o beneficiarios se entregan los bienes y servicios.</a:t>
            </a:r>
          </a:p>
        </p:txBody>
      </p:sp>
      <p:graphicFrame>
        <p:nvGraphicFramePr>
          <p:cNvPr id="12" name="11 Diagrama"/>
          <p:cNvGraphicFramePr/>
          <p:nvPr>
            <p:extLst>
              <p:ext uri="{D42A27DB-BD31-4B8C-83A1-F6EECF244321}">
                <p14:modId xmlns:p14="http://schemas.microsoft.com/office/powerpoint/2010/main" val="2944931119"/>
              </p:ext>
            </p:extLst>
          </p:nvPr>
        </p:nvGraphicFramePr>
        <p:xfrm>
          <a:off x="348133" y="2580625"/>
          <a:ext cx="8532440" cy="328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13 Grupo"/>
          <p:cNvGrpSpPr/>
          <p:nvPr/>
        </p:nvGrpSpPr>
        <p:grpSpPr>
          <a:xfrm>
            <a:off x="2779189" y="3290527"/>
            <a:ext cx="1632152" cy="2380535"/>
            <a:chOff x="139291" y="1002535"/>
            <a:chExt cx="1632152" cy="2380535"/>
          </a:xfrm>
        </p:grpSpPr>
        <p:sp>
          <p:nvSpPr>
            <p:cNvPr id="15" name="14 Rectángulo redondeado"/>
            <p:cNvSpPr/>
            <p:nvPr/>
          </p:nvSpPr>
          <p:spPr>
            <a:xfrm>
              <a:off x="139291" y="1313387"/>
              <a:ext cx="1614830" cy="2069683"/>
            </a:xfrm>
            <a:prstGeom prst="roundRect">
              <a:avLst>
                <a:gd name="adj" fmla="val 1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MX" dirty="0" smtClean="0">
                  <a:latin typeface="Arial Narrow" panose="020B0606020202030204" pitchFamily="34" charset="0"/>
                </a:rPr>
                <a:t>Se expresa entre la cantidad de beneficiarios / usuarios elegibles</a:t>
              </a:r>
              <a:endParaRPr lang="es-MX" dirty="0">
                <a:latin typeface="Arial Narrow" panose="020B0606020202030204" pitchFamily="34" charset="0"/>
              </a:endParaRPr>
            </a:p>
          </p:txBody>
        </p:sp>
        <p:sp>
          <p:nvSpPr>
            <p:cNvPr id="16" name="15 Rectángulo"/>
            <p:cNvSpPr/>
            <p:nvPr/>
          </p:nvSpPr>
          <p:spPr>
            <a:xfrm>
              <a:off x="251207" y="1002535"/>
              <a:ext cx="1520236" cy="1975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66675" rIns="88900" bIns="66675" numCol="1" spcCol="1270" anchor="ctr" anchorCtr="0">
              <a:noAutofit/>
            </a:bodyPr>
            <a:lstStyle/>
            <a:p>
              <a:pPr algn="ctr" defTabSz="1555596">
                <a:lnSpc>
                  <a:spcPct val="90000"/>
                </a:lnSpc>
                <a:spcBef>
                  <a:spcPct val="0"/>
                </a:spcBef>
                <a:spcAft>
                  <a:spcPct val="35000"/>
                </a:spcAft>
              </a:pPr>
              <a:endParaRPr lang="es-MX" sz="3500" dirty="0">
                <a:latin typeface="Arial Narrow" panose="020B0606020202030204" pitchFamily="34" charset="0"/>
              </a:endParaRPr>
            </a:p>
          </p:txBody>
        </p:sp>
      </p:grpSp>
      <p:sp>
        <p:nvSpPr>
          <p:cNvPr id="9" name="62 Rectángulo"/>
          <p:cNvSpPr/>
          <p:nvPr/>
        </p:nvSpPr>
        <p:spPr>
          <a:xfrm>
            <a:off x="5862181" y="525571"/>
            <a:ext cx="1485016"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Eficacia</a:t>
            </a:r>
          </a:p>
        </p:txBody>
      </p:sp>
      <p:cxnSp>
        <p:nvCxnSpPr>
          <p:cNvPr id="10" name="4 Conector recto"/>
          <p:cNvCxnSpPr/>
          <p:nvPr/>
        </p:nvCxnSpPr>
        <p:spPr>
          <a:xfrm>
            <a:off x="4639463" y="1173642"/>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069811"/>
      </p:ext>
    </p:extLst>
  </p:cSld>
  <p:clrMapOvr>
    <a:masterClrMapping/>
  </p:clrMapOvr>
  <p:transition>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780756" y="1770597"/>
            <a:ext cx="8136904" cy="707886"/>
          </a:xfrm>
          <a:prstGeom prst="rect">
            <a:avLst/>
          </a:prstGeom>
          <a:noFill/>
        </p:spPr>
        <p:txBody>
          <a:bodyPr wrap="square" lIns="91431" tIns="45716" rIns="91431" bIns="45716" rtlCol="0">
            <a:spAutoFit/>
          </a:bodyPr>
          <a:lstStyle/>
          <a:p>
            <a:r>
              <a:rPr lang="es-MX" sz="2000" dirty="0">
                <a:latin typeface="Arial Narrow" panose="020B0606020202030204" pitchFamily="34" charset="0"/>
              </a:rPr>
              <a:t>Miden la productividad de los recursos utilizados, es decir, cuantos recursos públicos se utilizan para generar un determinado bien o servicio.</a:t>
            </a:r>
          </a:p>
        </p:txBody>
      </p:sp>
      <p:graphicFrame>
        <p:nvGraphicFramePr>
          <p:cNvPr id="9" name="8 Diagrama"/>
          <p:cNvGraphicFramePr/>
          <p:nvPr>
            <p:extLst>
              <p:ext uri="{D42A27DB-BD31-4B8C-83A1-F6EECF244321}">
                <p14:modId xmlns:p14="http://schemas.microsoft.com/office/powerpoint/2010/main" val="315417652"/>
              </p:ext>
            </p:extLst>
          </p:nvPr>
        </p:nvGraphicFramePr>
        <p:xfrm>
          <a:off x="661525" y="3429321"/>
          <a:ext cx="8064896"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2727872" y="2700285"/>
            <a:ext cx="3932202" cy="459218"/>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wrap="none" lIns="91431" tIns="45716" rIns="91431" bIns="45716" rtlCol="0">
            <a:spAutoFit/>
          </a:bodyPr>
          <a:lstStyle/>
          <a:p>
            <a:r>
              <a:rPr lang="es-MX" sz="2400" dirty="0">
                <a:latin typeface="Arial Narrow" pitchFamily="34" charset="0"/>
              </a:rPr>
              <a:t>Medidas clásicas de la eficiencia</a:t>
            </a:r>
          </a:p>
        </p:txBody>
      </p:sp>
      <p:sp>
        <p:nvSpPr>
          <p:cNvPr id="7" name="62 Rectángulo"/>
          <p:cNvSpPr/>
          <p:nvPr/>
        </p:nvSpPr>
        <p:spPr>
          <a:xfrm>
            <a:off x="5837011" y="612469"/>
            <a:ext cx="1790369"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Eficiencia</a:t>
            </a:r>
          </a:p>
        </p:txBody>
      </p:sp>
      <p:cxnSp>
        <p:nvCxnSpPr>
          <p:cNvPr id="8" name="4 Conector recto"/>
          <p:cNvCxnSpPr/>
          <p:nvPr/>
        </p:nvCxnSpPr>
        <p:spPr>
          <a:xfrm>
            <a:off x="4766967" y="1260540"/>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64406"/>
      </p:ext>
    </p:extLst>
  </p:cSld>
  <p:clrMapOvr>
    <a:masterClrMapping/>
  </p:clrMapOvr>
  <p:transition>
    <p:randomBa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382186" y="1766719"/>
            <a:ext cx="8376078" cy="707886"/>
          </a:xfrm>
          <a:prstGeom prst="rect">
            <a:avLst/>
          </a:prstGeom>
          <a:noFill/>
        </p:spPr>
        <p:txBody>
          <a:bodyPr wrap="square" lIns="91431" tIns="45716" rIns="91431" bIns="45716" rtlCol="0">
            <a:spAutoFit/>
          </a:bodyPr>
          <a:lstStyle/>
          <a:p>
            <a:pPr algn="just"/>
            <a:r>
              <a:rPr lang="es-MX" sz="2000" dirty="0">
                <a:latin typeface="Arial Narrow" panose="020B0606020202030204" pitchFamily="34" charset="0"/>
              </a:rPr>
              <a:t>Miden la capacidad de una institución u organismos públicos para generar y movilizar adecuadamente los recursos financieros en pos del cumplimiento de sus objetivos.</a:t>
            </a:r>
          </a:p>
        </p:txBody>
      </p:sp>
      <p:graphicFrame>
        <p:nvGraphicFramePr>
          <p:cNvPr id="12" name="11 Diagrama"/>
          <p:cNvGraphicFramePr/>
          <p:nvPr>
            <p:extLst>
              <p:ext uri="{D42A27DB-BD31-4B8C-83A1-F6EECF244321}">
                <p14:modId xmlns:p14="http://schemas.microsoft.com/office/powerpoint/2010/main" val="1291606166"/>
              </p:ext>
            </p:extLst>
          </p:nvPr>
        </p:nvGraphicFramePr>
        <p:xfrm>
          <a:off x="395537" y="2492896"/>
          <a:ext cx="8532440" cy="318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13 Grupo"/>
          <p:cNvGrpSpPr/>
          <p:nvPr/>
        </p:nvGrpSpPr>
        <p:grpSpPr>
          <a:xfrm>
            <a:off x="2783375" y="3440576"/>
            <a:ext cx="1614830" cy="2069683"/>
            <a:chOff x="203910" y="955238"/>
            <a:chExt cx="1614830" cy="2069683"/>
          </a:xfrm>
        </p:grpSpPr>
        <p:sp>
          <p:nvSpPr>
            <p:cNvPr id="15" name="14 Rectángulo redondeado"/>
            <p:cNvSpPr/>
            <p:nvPr/>
          </p:nvSpPr>
          <p:spPr>
            <a:xfrm>
              <a:off x="203910" y="955238"/>
              <a:ext cx="1614830" cy="2069683"/>
            </a:xfrm>
            <a:prstGeom prst="roundRect">
              <a:avLst>
                <a:gd name="adj" fmla="val 1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600" dirty="0"/>
                <a:t>Capacidad de la dependencia o entidad para ejecutar el presupuesto de acuerdo a lo programado</a:t>
              </a:r>
            </a:p>
          </p:txBody>
        </p:sp>
        <p:sp>
          <p:nvSpPr>
            <p:cNvPr id="16" name="15 Rectángulo"/>
            <p:cNvSpPr/>
            <p:nvPr/>
          </p:nvSpPr>
          <p:spPr>
            <a:xfrm>
              <a:off x="251207" y="1002535"/>
              <a:ext cx="1520236" cy="1975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66675" rIns="88900" bIns="66675" numCol="1" spcCol="1270" anchor="ctr" anchorCtr="0">
              <a:noAutofit/>
            </a:bodyPr>
            <a:lstStyle/>
            <a:p>
              <a:pPr algn="ctr" defTabSz="1555596">
                <a:lnSpc>
                  <a:spcPct val="90000"/>
                </a:lnSpc>
                <a:spcBef>
                  <a:spcPct val="0"/>
                </a:spcBef>
                <a:spcAft>
                  <a:spcPct val="35000"/>
                </a:spcAft>
              </a:pPr>
              <a:endParaRPr lang="es-MX" sz="3500" dirty="0"/>
            </a:p>
          </p:txBody>
        </p:sp>
      </p:grpSp>
      <p:sp>
        <p:nvSpPr>
          <p:cNvPr id="9" name="62 Rectángulo"/>
          <p:cNvSpPr/>
          <p:nvPr/>
        </p:nvSpPr>
        <p:spPr>
          <a:xfrm>
            <a:off x="5780566" y="590444"/>
            <a:ext cx="1826720"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Economía</a:t>
            </a:r>
          </a:p>
        </p:txBody>
      </p:sp>
      <p:cxnSp>
        <p:nvCxnSpPr>
          <p:cNvPr id="10" name="4 Conector recto"/>
          <p:cNvCxnSpPr/>
          <p:nvPr/>
        </p:nvCxnSpPr>
        <p:spPr>
          <a:xfrm>
            <a:off x="4833270" y="1212518"/>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602748"/>
      </p:ext>
    </p:extLst>
  </p:cSld>
  <p:clrMapOvr>
    <a:masterClrMapping/>
  </p:clrMapOvr>
  <p:transition>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575427" y="1401669"/>
            <a:ext cx="8232062" cy="1015663"/>
          </a:xfrm>
          <a:prstGeom prst="rect">
            <a:avLst/>
          </a:prstGeom>
          <a:noFill/>
        </p:spPr>
        <p:txBody>
          <a:bodyPr wrap="square" lIns="91431" tIns="45716" rIns="91431" bIns="45716" rtlCol="0">
            <a:spAutoFit/>
          </a:bodyPr>
          <a:lstStyle/>
          <a:p>
            <a:r>
              <a:rPr lang="es-ES" sz="2000" dirty="0">
                <a:latin typeface="Arial Narrow" panose="020B0606020202030204" pitchFamily="34" charset="0"/>
              </a:rPr>
              <a:t>Mide los atributos, propiedades o características que deben tener los bienes y servicios públicos generados en la atención de la población objetivo, vinculados con la satisfacción del usuario o beneficiario</a:t>
            </a:r>
            <a:endParaRPr lang="es-MX" sz="2000" dirty="0">
              <a:latin typeface="Arial Narrow" panose="020B0606020202030204" pitchFamily="34" charset="0"/>
            </a:endParaRPr>
          </a:p>
        </p:txBody>
      </p:sp>
      <p:graphicFrame>
        <p:nvGraphicFramePr>
          <p:cNvPr id="12" name="11 Diagrama"/>
          <p:cNvGraphicFramePr/>
          <p:nvPr>
            <p:extLst>
              <p:ext uri="{D42A27DB-BD31-4B8C-83A1-F6EECF244321}">
                <p14:modId xmlns:p14="http://schemas.microsoft.com/office/powerpoint/2010/main" val="3785109856"/>
              </p:ext>
            </p:extLst>
          </p:nvPr>
        </p:nvGraphicFramePr>
        <p:xfrm>
          <a:off x="348133" y="2777495"/>
          <a:ext cx="8532440" cy="318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13 Grupo"/>
          <p:cNvGrpSpPr/>
          <p:nvPr/>
        </p:nvGrpSpPr>
        <p:grpSpPr>
          <a:xfrm>
            <a:off x="2679834" y="3670654"/>
            <a:ext cx="1614830" cy="2069683"/>
            <a:chOff x="203910" y="955238"/>
            <a:chExt cx="1614830" cy="2069683"/>
          </a:xfrm>
        </p:grpSpPr>
        <p:sp>
          <p:nvSpPr>
            <p:cNvPr id="15" name="14 Rectángulo redondeado"/>
            <p:cNvSpPr/>
            <p:nvPr/>
          </p:nvSpPr>
          <p:spPr>
            <a:xfrm>
              <a:off x="203910" y="955238"/>
              <a:ext cx="1614830" cy="2069683"/>
            </a:xfrm>
            <a:prstGeom prst="roundRect">
              <a:avLst>
                <a:gd name="adj" fmla="val 1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MX" sz="1600" dirty="0"/>
                <a:t>Facilidad que tienen los usuarios de un bien o servicio publico para disfrutar del mismo</a:t>
              </a:r>
            </a:p>
          </p:txBody>
        </p:sp>
        <p:sp>
          <p:nvSpPr>
            <p:cNvPr id="16" name="15 Rectángulo"/>
            <p:cNvSpPr/>
            <p:nvPr/>
          </p:nvSpPr>
          <p:spPr>
            <a:xfrm>
              <a:off x="251207" y="1002535"/>
              <a:ext cx="1520236" cy="1975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66675" rIns="88900" bIns="66675" numCol="1" spcCol="1270" anchor="ctr" anchorCtr="0">
              <a:noAutofit/>
            </a:bodyPr>
            <a:lstStyle/>
            <a:p>
              <a:pPr algn="ctr" defTabSz="1555596">
                <a:lnSpc>
                  <a:spcPct val="90000"/>
                </a:lnSpc>
                <a:spcBef>
                  <a:spcPct val="0"/>
                </a:spcBef>
                <a:spcAft>
                  <a:spcPct val="35000"/>
                </a:spcAft>
              </a:pPr>
              <a:endParaRPr lang="es-MX" sz="3500" dirty="0"/>
            </a:p>
          </p:txBody>
        </p:sp>
      </p:grpSp>
      <p:sp>
        <p:nvSpPr>
          <p:cNvPr id="9" name="62 Rectángulo"/>
          <p:cNvSpPr/>
          <p:nvPr/>
        </p:nvSpPr>
        <p:spPr>
          <a:xfrm>
            <a:off x="5939001" y="615047"/>
            <a:ext cx="1425399"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Calidad</a:t>
            </a:r>
          </a:p>
        </p:txBody>
      </p:sp>
      <p:cxnSp>
        <p:nvCxnSpPr>
          <p:cNvPr id="10" name="4 Conector recto"/>
          <p:cNvCxnSpPr/>
          <p:nvPr/>
        </p:nvCxnSpPr>
        <p:spPr>
          <a:xfrm>
            <a:off x="4686473" y="1263118"/>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860873"/>
      </p:ext>
    </p:extLst>
  </p:cSld>
  <p:clrMapOvr>
    <a:masterClrMapping/>
  </p:clrMapOvr>
  <p:transition>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2 Rectángulo"/>
          <p:cNvSpPr/>
          <p:nvPr/>
        </p:nvSpPr>
        <p:spPr>
          <a:xfrm>
            <a:off x="5290492" y="523570"/>
            <a:ext cx="2949256"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Recomendación:</a:t>
            </a:r>
          </a:p>
        </p:txBody>
      </p:sp>
      <p:cxnSp>
        <p:nvCxnSpPr>
          <p:cNvPr id="10" name="4 Conector recto"/>
          <p:cNvCxnSpPr/>
          <p:nvPr/>
        </p:nvCxnSpPr>
        <p:spPr>
          <a:xfrm>
            <a:off x="4799891" y="1171641"/>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3" name="Tabla 2"/>
          <p:cNvGraphicFramePr>
            <a:graphicFrameLocks noGrp="1"/>
          </p:cNvGraphicFramePr>
          <p:nvPr>
            <p:extLst>
              <p:ext uri="{D42A27DB-BD31-4B8C-83A1-F6EECF244321}">
                <p14:modId xmlns:p14="http://schemas.microsoft.com/office/powerpoint/2010/main" val="2974007791"/>
              </p:ext>
            </p:extLst>
          </p:nvPr>
        </p:nvGraphicFramePr>
        <p:xfrm>
          <a:off x="695139" y="1412945"/>
          <a:ext cx="7861012" cy="4531829"/>
        </p:xfrm>
        <a:graphic>
          <a:graphicData uri="http://schemas.openxmlformats.org/drawingml/2006/table">
            <a:tbl>
              <a:tblPr firstRow="1" bandRow="1">
                <a:tableStyleId>{D7AC3CCA-C797-4891-BE02-D94E43425B78}</a:tableStyleId>
              </a:tblPr>
              <a:tblGrid>
                <a:gridCol w="576062"/>
                <a:gridCol w="1728192"/>
                <a:gridCol w="2448272"/>
                <a:gridCol w="1728192"/>
                <a:gridCol w="1380294"/>
              </a:tblGrid>
              <a:tr h="1066062">
                <a:tc rowSpan="2">
                  <a:txBody>
                    <a:bodyPr/>
                    <a:lstStyle/>
                    <a:p>
                      <a:pPr algn="ctr"/>
                      <a:r>
                        <a:rPr lang="es-ES" sz="2000" b="1" dirty="0" smtClean="0">
                          <a:solidFill>
                            <a:schemeClr val="bg1"/>
                          </a:solidFill>
                          <a:latin typeface="Arial Narrow" panose="020B0606020202030204" pitchFamily="34" charset="0"/>
                        </a:rPr>
                        <a:t>ESTRATEGICOS</a:t>
                      </a:r>
                      <a:endParaRPr lang="es-MX" sz="2000" b="1" dirty="0">
                        <a:solidFill>
                          <a:schemeClr val="bg1"/>
                        </a:solidFill>
                        <a:latin typeface="Arial Narrow" panose="020B0606020202030204" pitchFamily="34" charset="0"/>
                      </a:endParaRPr>
                    </a:p>
                  </a:txBody>
                  <a:tcPr vert="vert270" anchor="ctr">
                    <a:solidFill>
                      <a:srgbClr val="C00000"/>
                    </a:solidFill>
                  </a:tcPr>
                </a:tc>
                <a:tc>
                  <a:txBody>
                    <a:bodyPr/>
                    <a:lstStyle/>
                    <a:p>
                      <a:pPr algn="ctr"/>
                      <a:r>
                        <a:rPr lang="es-ES" sz="2000" b="1" dirty="0" smtClean="0">
                          <a:latin typeface="Arial Narrow" panose="020B0606020202030204" pitchFamily="34" charset="0"/>
                        </a:rPr>
                        <a:t>FIN</a:t>
                      </a:r>
                      <a:endParaRPr lang="es-MX" sz="2000" b="1" dirty="0">
                        <a:latin typeface="Arial Narrow" panose="020B0606020202030204" pitchFamily="34" charset="0"/>
                      </a:endParaRPr>
                    </a:p>
                  </a:txBody>
                  <a:tcPr anchor="ctr"/>
                </a:tc>
                <a:tc>
                  <a:txBody>
                    <a:bodyPr/>
                    <a:lstStyle/>
                    <a:p>
                      <a:pPr algn="ctr"/>
                      <a:r>
                        <a:rPr lang="es-ES" sz="2000" b="0" dirty="0" smtClean="0">
                          <a:latin typeface="Arial Narrow" panose="020B0606020202030204" pitchFamily="34" charset="0"/>
                        </a:rPr>
                        <a:t>Como contribuye el programa al logro del fin</a:t>
                      </a:r>
                      <a:endParaRPr lang="es-MX" sz="2000" b="0" dirty="0">
                        <a:latin typeface="Arial Narrow" panose="020B0606020202030204" pitchFamily="34" charset="0"/>
                      </a:endParaRPr>
                    </a:p>
                  </a:txBody>
                  <a:tcPr anchor="ctr"/>
                </a:tc>
                <a:tc>
                  <a:txBody>
                    <a:bodyPr/>
                    <a:lstStyle/>
                    <a:p>
                      <a:pPr algn="ctr"/>
                      <a:r>
                        <a:rPr lang="es-ES" sz="2000" b="1" dirty="0" smtClean="0">
                          <a:latin typeface="Arial Narrow" panose="020B0606020202030204" pitchFamily="34" charset="0"/>
                        </a:rPr>
                        <a:t>EFICACIA</a:t>
                      </a:r>
                      <a:endParaRPr lang="es-MX" sz="2000" b="1" dirty="0">
                        <a:latin typeface="Arial Narrow" panose="020B0606020202030204" pitchFamily="34" charset="0"/>
                      </a:endParaRPr>
                    </a:p>
                  </a:txBody>
                  <a:tcPr anchor="ctr"/>
                </a:tc>
                <a:tc rowSpan="4">
                  <a:txBody>
                    <a:bodyPr/>
                    <a:lstStyle/>
                    <a:p>
                      <a:pPr algn="ctr"/>
                      <a:r>
                        <a:rPr lang="es-ES" sz="2000" b="0" dirty="0" smtClean="0">
                          <a:latin typeface="Arial Narrow" panose="020B0606020202030204" pitchFamily="34" charset="0"/>
                        </a:rPr>
                        <a:t>En todos los casos se pueden utilizar las otras dimensiones</a:t>
                      </a:r>
                      <a:r>
                        <a:rPr lang="es-ES" sz="2000" b="0" baseline="0" dirty="0" smtClean="0">
                          <a:latin typeface="Arial Narrow" panose="020B0606020202030204" pitchFamily="34" charset="0"/>
                        </a:rPr>
                        <a:t> </a:t>
                      </a:r>
                      <a:endParaRPr lang="es-MX" sz="2000" b="0" dirty="0">
                        <a:latin typeface="Arial Narrow" panose="020B0606020202030204" pitchFamily="34" charset="0"/>
                      </a:endParaRPr>
                    </a:p>
                  </a:txBody>
                  <a:tcPr anchor="ctr"/>
                </a:tc>
              </a:tr>
              <a:tr h="1066062">
                <a:tc vMerge="1">
                  <a:txBody>
                    <a:bodyPr/>
                    <a:lstStyle/>
                    <a:p>
                      <a:endParaRPr lang="es-MX" dirty="0"/>
                    </a:p>
                  </a:txBody>
                  <a:tcPr/>
                </a:tc>
                <a:tc>
                  <a:txBody>
                    <a:bodyPr/>
                    <a:lstStyle/>
                    <a:p>
                      <a:pPr algn="ctr"/>
                      <a:r>
                        <a:rPr lang="es-ES" sz="2000" b="1" dirty="0" smtClean="0">
                          <a:latin typeface="Arial Narrow" panose="020B0606020202030204" pitchFamily="34" charset="0"/>
                        </a:rPr>
                        <a:t>PROPÓSITO</a:t>
                      </a:r>
                      <a:endParaRPr lang="es-MX" sz="2000" b="1" dirty="0">
                        <a:latin typeface="Arial Narrow" panose="020B0606020202030204" pitchFamily="34" charset="0"/>
                      </a:endParaRPr>
                    </a:p>
                  </a:txBody>
                  <a:tcPr anchor="ctr"/>
                </a:tc>
                <a:tc>
                  <a:txBody>
                    <a:bodyPr/>
                    <a:lstStyle/>
                    <a:p>
                      <a:pPr algn="ctr"/>
                      <a:r>
                        <a:rPr lang="es-ES" sz="2000" b="0" dirty="0" smtClean="0">
                          <a:latin typeface="Arial Narrow" panose="020B0606020202030204" pitchFamily="34" charset="0"/>
                        </a:rPr>
                        <a:t>Impacto generado</a:t>
                      </a:r>
                      <a:r>
                        <a:rPr lang="es-ES" sz="2000" b="0" baseline="0" dirty="0" smtClean="0">
                          <a:latin typeface="Arial Narrow" panose="020B0606020202030204" pitchFamily="34" charset="0"/>
                        </a:rPr>
                        <a:t> al término de la ejecución del PP</a:t>
                      </a:r>
                      <a:endParaRPr lang="es-MX" sz="2000" b="0" dirty="0">
                        <a:latin typeface="Arial Narrow" panose="020B0606020202030204" pitchFamily="34" charset="0"/>
                      </a:endParaRPr>
                    </a:p>
                  </a:txBody>
                  <a:tcPr anchor="ctr"/>
                </a:tc>
                <a:tc>
                  <a:txBody>
                    <a:bodyPr/>
                    <a:lstStyle/>
                    <a:p>
                      <a:pPr algn="ctr"/>
                      <a:r>
                        <a:rPr lang="es-ES" sz="2000" b="1" dirty="0" smtClean="0">
                          <a:latin typeface="Arial Narrow" panose="020B0606020202030204" pitchFamily="34" charset="0"/>
                        </a:rPr>
                        <a:t>EFICACIA Y EFICIENCIA</a:t>
                      </a:r>
                      <a:endParaRPr lang="es-MX" sz="2000" b="1" dirty="0">
                        <a:latin typeface="Arial Narrow" panose="020B0606020202030204" pitchFamily="34" charset="0"/>
                      </a:endParaRPr>
                    </a:p>
                  </a:txBody>
                  <a:tcPr anchor="ctr"/>
                </a:tc>
                <a:tc vMerge="1">
                  <a:txBody>
                    <a:bodyPr/>
                    <a:lstStyle/>
                    <a:p>
                      <a:pPr algn="ctr"/>
                      <a:endParaRPr lang="es-MX" b="0" dirty="0">
                        <a:latin typeface="Arial Narrow" panose="020B0606020202030204" pitchFamily="34" charset="0"/>
                      </a:endParaRPr>
                    </a:p>
                  </a:txBody>
                  <a:tcPr anchor="ctr"/>
                </a:tc>
              </a:tr>
              <a:tr h="1066062">
                <a:tc rowSpan="2">
                  <a:txBody>
                    <a:bodyPr/>
                    <a:lstStyle/>
                    <a:p>
                      <a:pPr algn="ctr"/>
                      <a:r>
                        <a:rPr lang="es-ES" sz="2000" b="1" dirty="0" smtClean="0">
                          <a:solidFill>
                            <a:schemeClr val="bg1"/>
                          </a:solidFill>
                          <a:latin typeface="Arial Narrow" panose="020B0606020202030204" pitchFamily="34" charset="0"/>
                        </a:rPr>
                        <a:t>GESTIÓN</a:t>
                      </a:r>
                      <a:endParaRPr lang="es-MX" sz="2000" b="1" dirty="0">
                        <a:solidFill>
                          <a:schemeClr val="bg1"/>
                        </a:solidFill>
                        <a:latin typeface="Arial Narrow" panose="020B0606020202030204" pitchFamily="34" charset="0"/>
                      </a:endParaRPr>
                    </a:p>
                  </a:txBody>
                  <a:tcPr vert="vert270" anchor="ctr">
                    <a:solidFill>
                      <a:schemeClr val="accent6"/>
                    </a:solidFill>
                  </a:tcPr>
                </a:tc>
                <a:tc>
                  <a:txBody>
                    <a:bodyPr/>
                    <a:lstStyle/>
                    <a:p>
                      <a:pPr algn="ctr"/>
                      <a:r>
                        <a:rPr lang="es-ES" sz="2000" b="1" dirty="0" smtClean="0">
                          <a:latin typeface="Arial Narrow" panose="020B0606020202030204" pitchFamily="34" charset="0"/>
                        </a:rPr>
                        <a:t>COMPONENTE</a:t>
                      </a:r>
                      <a:endParaRPr lang="es-MX" sz="2000" b="1" dirty="0">
                        <a:latin typeface="Arial Narrow" panose="020B0606020202030204" pitchFamily="34" charset="0"/>
                      </a:endParaRPr>
                    </a:p>
                  </a:txBody>
                  <a:tcPr anchor="ctr"/>
                </a:tc>
                <a:tc>
                  <a:txBody>
                    <a:bodyPr/>
                    <a:lstStyle/>
                    <a:p>
                      <a:pPr algn="ctr"/>
                      <a:r>
                        <a:rPr lang="es-ES" sz="2000" b="0" dirty="0" smtClean="0">
                          <a:latin typeface="Arial Narrow" panose="020B0606020202030204" pitchFamily="34" charset="0"/>
                        </a:rPr>
                        <a:t>Bienes y servicios</a:t>
                      </a:r>
                      <a:r>
                        <a:rPr lang="es-ES" sz="2000" b="0" baseline="0" dirty="0" smtClean="0">
                          <a:latin typeface="Arial Narrow" panose="020B0606020202030204" pitchFamily="34" charset="0"/>
                        </a:rPr>
                        <a:t> generados por el PP</a:t>
                      </a:r>
                      <a:endParaRPr lang="es-MX" sz="2000" b="0" dirty="0">
                        <a:latin typeface="Arial Narrow" panose="020B0606020202030204" pitchFamily="34" charset="0"/>
                      </a:endParaRPr>
                    </a:p>
                  </a:txBody>
                  <a:tcPr anchor="ctr"/>
                </a:tc>
                <a:tc>
                  <a:txBody>
                    <a:bodyPr/>
                    <a:lstStyle/>
                    <a:p>
                      <a:pPr algn="ctr"/>
                      <a:r>
                        <a:rPr lang="es-ES" sz="2000" b="1" dirty="0" smtClean="0">
                          <a:latin typeface="Arial Narrow" panose="020B0606020202030204" pitchFamily="34" charset="0"/>
                        </a:rPr>
                        <a:t>EFICIENCIA Y CALIDAD</a:t>
                      </a:r>
                      <a:endParaRPr lang="es-MX" sz="2000" b="1" dirty="0">
                        <a:latin typeface="Arial Narrow" panose="020B0606020202030204" pitchFamily="34" charset="0"/>
                      </a:endParaRPr>
                    </a:p>
                  </a:txBody>
                  <a:tcPr anchor="ctr"/>
                </a:tc>
                <a:tc vMerge="1">
                  <a:txBody>
                    <a:bodyPr/>
                    <a:lstStyle/>
                    <a:p>
                      <a:pPr algn="ctr"/>
                      <a:endParaRPr lang="es-MX" b="0" dirty="0">
                        <a:latin typeface="Arial Narrow" panose="020B0606020202030204" pitchFamily="34" charset="0"/>
                      </a:endParaRPr>
                    </a:p>
                  </a:txBody>
                  <a:tcPr anchor="ctr"/>
                </a:tc>
              </a:tr>
              <a:tr h="1333643">
                <a:tc vMerge="1">
                  <a:txBody>
                    <a:bodyPr/>
                    <a:lstStyle/>
                    <a:p>
                      <a:endParaRPr lang="es-MX" dirty="0"/>
                    </a:p>
                  </a:txBody>
                  <a:tcPr/>
                </a:tc>
                <a:tc>
                  <a:txBody>
                    <a:bodyPr/>
                    <a:lstStyle/>
                    <a:p>
                      <a:pPr algn="ctr"/>
                      <a:r>
                        <a:rPr lang="es-ES" sz="2000" b="1" dirty="0" smtClean="0">
                          <a:latin typeface="Arial Narrow" panose="020B0606020202030204" pitchFamily="34" charset="0"/>
                        </a:rPr>
                        <a:t>ACTIVIDAD</a:t>
                      </a:r>
                      <a:endParaRPr lang="es-MX" sz="2000" b="1" dirty="0">
                        <a:latin typeface="Arial Narrow" panose="020B0606020202030204" pitchFamily="34" charset="0"/>
                      </a:endParaRPr>
                    </a:p>
                  </a:txBody>
                  <a:tcPr anchor="ctr"/>
                </a:tc>
                <a:tc>
                  <a:txBody>
                    <a:bodyPr/>
                    <a:lstStyle/>
                    <a:p>
                      <a:pPr algn="ctr"/>
                      <a:r>
                        <a:rPr lang="es-ES" sz="2000" b="0" dirty="0" smtClean="0">
                          <a:latin typeface="Arial Narrow" panose="020B0606020202030204" pitchFamily="34" charset="0"/>
                        </a:rPr>
                        <a:t>Tareas o acciones realizadas para producir y entregar cada componente</a:t>
                      </a:r>
                      <a:endParaRPr lang="es-MX" sz="2000" b="0" dirty="0">
                        <a:latin typeface="Arial Narrow" panose="020B0606020202030204" pitchFamily="34" charset="0"/>
                      </a:endParaRPr>
                    </a:p>
                  </a:txBody>
                  <a:tcPr anchor="ctr"/>
                </a:tc>
                <a:tc>
                  <a:txBody>
                    <a:bodyPr/>
                    <a:lstStyle/>
                    <a:p>
                      <a:pPr algn="ctr"/>
                      <a:r>
                        <a:rPr lang="es-ES" sz="2000" b="1" dirty="0" smtClean="0">
                          <a:latin typeface="Arial Narrow" panose="020B0606020202030204" pitchFamily="34" charset="0"/>
                        </a:rPr>
                        <a:t>ECONOMÍA</a:t>
                      </a:r>
                      <a:r>
                        <a:rPr lang="es-ES" sz="2000" b="1" baseline="0" dirty="0" smtClean="0">
                          <a:latin typeface="Arial Narrow" panose="020B0606020202030204" pitchFamily="34" charset="0"/>
                        </a:rPr>
                        <a:t> Y EFICIENCIA</a:t>
                      </a:r>
                      <a:endParaRPr lang="es-MX" sz="2000" b="1" dirty="0">
                        <a:latin typeface="Arial Narrow" panose="020B0606020202030204" pitchFamily="34" charset="0"/>
                      </a:endParaRPr>
                    </a:p>
                  </a:txBody>
                  <a:tcPr anchor="ctr"/>
                </a:tc>
                <a:tc vMerge="1">
                  <a:txBody>
                    <a:bodyPr/>
                    <a:lstStyle/>
                    <a:p>
                      <a:pPr algn="ctr"/>
                      <a:endParaRPr lang="es-MX" b="0" dirty="0">
                        <a:latin typeface="Arial Narrow" panose="020B0606020202030204" pitchFamily="34" charset="0"/>
                      </a:endParaRPr>
                    </a:p>
                  </a:txBody>
                  <a:tcPr anchor="ctr"/>
                </a:tc>
              </a:tr>
            </a:tbl>
          </a:graphicData>
        </a:graphic>
      </p:graphicFrame>
    </p:spTree>
    <p:extLst>
      <p:ext uri="{BB962C8B-B14F-4D97-AF65-F5344CB8AC3E}">
        <p14:creationId xmlns:p14="http://schemas.microsoft.com/office/powerpoint/2010/main" val="2965345397"/>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14 CuadroTexto"/>
          <p:cNvSpPr txBox="1">
            <a:spLocks noChangeArrowheads="1"/>
          </p:cNvSpPr>
          <p:nvPr/>
        </p:nvSpPr>
        <p:spPr bwMode="auto">
          <a:xfrm>
            <a:off x="893763" y="1500188"/>
            <a:ext cx="7678737" cy="1230312"/>
          </a:xfrm>
          <a:prstGeom prst="rect">
            <a:avLst/>
          </a:prstGeom>
          <a:noFill/>
          <a:ln w="9525">
            <a:noFill/>
            <a:miter lim="800000"/>
            <a:headEnd/>
            <a:tailEnd/>
          </a:ln>
        </p:spPr>
        <p:txBody>
          <a:bodyPr>
            <a:spAutoFit/>
          </a:bodyPr>
          <a:lstStyle/>
          <a:p>
            <a:pPr algn="just"/>
            <a:r>
              <a:rPr lang="es-MX" sz="2000" b="1" dirty="0">
                <a:latin typeface="Arial Narrow" pitchFamily="34" charset="0"/>
              </a:rPr>
              <a:t>Artículo 26: </a:t>
            </a:r>
            <a:r>
              <a:rPr lang="es-MX" dirty="0">
                <a:latin typeface="Arial Narrow" pitchFamily="34" charset="0"/>
              </a:rPr>
              <a:t>El Estado organizará un sistema de planeación democrática del desarrollo nacional que imprima solidez, dinamismo, </a:t>
            </a:r>
            <a:r>
              <a:rPr lang="es-MX" dirty="0" smtClean="0">
                <a:latin typeface="Arial Narrow" pitchFamily="34" charset="0"/>
              </a:rPr>
              <a:t>competitividad, permanencia </a:t>
            </a:r>
            <a:r>
              <a:rPr lang="es-MX" dirty="0">
                <a:latin typeface="Arial Narrow" pitchFamily="34" charset="0"/>
              </a:rPr>
              <a:t>y equidad al crecimiento de la economía para la independencia y la democratización política, social y cultural de la Nación.</a:t>
            </a:r>
          </a:p>
        </p:txBody>
      </p:sp>
      <p:sp>
        <p:nvSpPr>
          <p:cNvPr id="22" name="21 CuadroTexto"/>
          <p:cNvSpPr txBox="1"/>
          <p:nvPr/>
        </p:nvSpPr>
        <p:spPr>
          <a:xfrm>
            <a:off x="1128713" y="3071813"/>
            <a:ext cx="1228725" cy="369887"/>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s-MX" dirty="0">
                <a:latin typeface="Arial Narrow" pitchFamily="34" charset="0"/>
              </a:rPr>
              <a:t>Constitución</a:t>
            </a:r>
          </a:p>
        </p:txBody>
      </p:sp>
      <p:sp>
        <p:nvSpPr>
          <p:cNvPr id="24" name="23 CuadroTexto"/>
          <p:cNvSpPr txBox="1"/>
          <p:nvPr/>
        </p:nvSpPr>
        <p:spPr>
          <a:xfrm>
            <a:off x="3286125" y="3524250"/>
            <a:ext cx="1585913" cy="646113"/>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dirty="0">
                <a:latin typeface="Arial Narrow" pitchFamily="34" charset="0"/>
              </a:rPr>
              <a:t>Objetivos de la planeación</a:t>
            </a:r>
          </a:p>
        </p:txBody>
      </p:sp>
      <p:sp>
        <p:nvSpPr>
          <p:cNvPr id="25" name="24 CuadroTexto"/>
          <p:cNvSpPr txBox="1"/>
          <p:nvPr/>
        </p:nvSpPr>
        <p:spPr>
          <a:xfrm>
            <a:off x="914400" y="4160838"/>
            <a:ext cx="1728788" cy="554037"/>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dirty="0">
                <a:latin typeface="Arial Narrow" pitchFamily="34" charset="0"/>
              </a:rPr>
              <a:t>Democracia </a:t>
            </a:r>
            <a:r>
              <a:rPr lang="es-MX" sz="1200" b="1" dirty="0">
                <a:latin typeface="Arial Narrow" pitchFamily="34" charset="0"/>
              </a:rPr>
              <a:t>(sectores de la sociedad)</a:t>
            </a:r>
          </a:p>
        </p:txBody>
      </p:sp>
      <p:sp>
        <p:nvSpPr>
          <p:cNvPr id="27" name="26 CuadroTexto"/>
          <p:cNvSpPr txBox="1"/>
          <p:nvPr/>
        </p:nvSpPr>
        <p:spPr>
          <a:xfrm>
            <a:off x="5786438" y="3654425"/>
            <a:ext cx="2857500" cy="369888"/>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dirty="0">
                <a:latin typeface="Arial Narrow" pitchFamily="34" charset="0"/>
              </a:rPr>
              <a:t>Plan Nacional de Desarrollo</a:t>
            </a:r>
          </a:p>
        </p:txBody>
      </p:sp>
      <p:cxnSp>
        <p:nvCxnSpPr>
          <p:cNvPr id="29" name="28 Conector recto"/>
          <p:cNvCxnSpPr>
            <a:endCxn id="25" idx="0"/>
          </p:cNvCxnSpPr>
          <p:nvPr/>
        </p:nvCxnSpPr>
        <p:spPr bwMode="auto">
          <a:xfrm rot="5400000">
            <a:off x="1423194" y="3798094"/>
            <a:ext cx="719138" cy="6350"/>
          </a:xfrm>
          <a:prstGeom prst="line">
            <a:avLst/>
          </a:prstGeom>
          <a:ln>
            <a:solidFill>
              <a:schemeClr val="accent6">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cxnSp>
      <p:cxnSp>
        <p:nvCxnSpPr>
          <p:cNvPr id="32" name="31 Conector recto de flecha"/>
          <p:cNvCxnSpPr>
            <a:endCxn id="24" idx="1"/>
          </p:cNvCxnSpPr>
          <p:nvPr/>
        </p:nvCxnSpPr>
        <p:spPr bwMode="auto">
          <a:xfrm flipV="1">
            <a:off x="1785938" y="3846513"/>
            <a:ext cx="1500187" cy="11112"/>
          </a:xfrm>
          <a:prstGeom prst="straightConnector1">
            <a:avLst/>
          </a:prstGeom>
          <a:ln>
            <a:solidFill>
              <a:schemeClr val="accent6">
                <a:lumMod val="75000"/>
              </a:schemeClr>
            </a:solidFill>
            <a:headEnd type="none" w="med" len="med"/>
            <a:tailEnd type="arrow"/>
          </a:ln>
        </p:spPr>
        <p:style>
          <a:lnRef idx="2">
            <a:schemeClr val="accent1"/>
          </a:lnRef>
          <a:fillRef idx="1">
            <a:schemeClr val="lt1"/>
          </a:fillRef>
          <a:effectRef idx="0">
            <a:schemeClr val="accent1"/>
          </a:effectRef>
          <a:fontRef idx="minor">
            <a:schemeClr val="dk1"/>
          </a:fontRef>
        </p:style>
      </p:cxnSp>
      <p:cxnSp>
        <p:nvCxnSpPr>
          <p:cNvPr id="39" name="38 Conector recto de flecha"/>
          <p:cNvCxnSpPr>
            <a:stCxn id="24" idx="3"/>
            <a:endCxn id="27" idx="1"/>
          </p:cNvCxnSpPr>
          <p:nvPr/>
        </p:nvCxnSpPr>
        <p:spPr bwMode="auto">
          <a:xfrm flipV="1">
            <a:off x="4872038" y="3840163"/>
            <a:ext cx="914400" cy="6350"/>
          </a:xfrm>
          <a:prstGeom prst="straightConnector1">
            <a:avLst/>
          </a:prstGeom>
          <a:ln>
            <a:solidFill>
              <a:schemeClr val="accent6">
                <a:lumMod val="75000"/>
              </a:schemeClr>
            </a:solidFill>
            <a:headEnd type="none" w="med" len="med"/>
            <a:tailEnd type="arrow"/>
          </a:ln>
        </p:spPr>
        <p:style>
          <a:lnRef idx="2">
            <a:schemeClr val="accent1"/>
          </a:lnRef>
          <a:fillRef idx="1">
            <a:schemeClr val="lt1"/>
          </a:fillRef>
          <a:effectRef idx="0">
            <a:schemeClr val="accent1"/>
          </a:effectRef>
          <a:fontRef idx="minor">
            <a:schemeClr val="dk1"/>
          </a:fontRef>
        </p:style>
      </p:cxnSp>
      <p:sp>
        <p:nvSpPr>
          <p:cNvPr id="40" name="39 CuadroTexto"/>
          <p:cNvSpPr txBox="1"/>
          <p:nvPr/>
        </p:nvSpPr>
        <p:spPr>
          <a:xfrm>
            <a:off x="5786438" y="4640263"/>
            <a:ext cx="2857500" cy="646112"/>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dirty="0">
                <a:latin typeface="Arial Narrow" pitchFamily="34" charset="0"/>
              </a:rPr>
              <a:t>Programas de la Administración Pública Federal</a:t>
            </a:r>
          </a:p>
        </p:txBody>
      </p:sp>
      <p:cxnSp>
        <p:nvCxnSpPr>
          <p:cNvPr id="42" name="41 Conector recto de flecha"/>
          <p:cNvCxnSpPr>
            <a:stCxn id="27" idx="2"/>
          </p:cNvCxnSpPr>
          <p:nvPr/>
        </p:nvCxnSpPr>
        <p:spPr bwMode="auto">
          <a:xfrm rot="5400000">
            <a:off x="6941344" y="4298157"/>
            <a:ext cx="549275" cy="1587"/>
          </a:xfrm>
          <a:prstGeom prst="straightConnector1">
            <a:avLst/>
          </a:prstGeom>
          <a:ln>
            <a:solidFill>
              <a:schemeClr val="accent6">
                <a:lumMod val="75000"/>
              </a:schemeClr>
            </a:solidFill>
            <a:headEnd type="none" w="med" len="med"/>
            <a:tailEnd type="arrow"/>
          </a:ln>
        </p:spPr>
        <p:style>
          <a:lnRef idx="2">
            <a:schemeClr val="accent1"/>
          </a:lnRef>
          <a:fillRef idx="1">
            <a:schemeClr val="lt1"/>
          </a:fillRef>
          <a:effectRef idx="0">
            <a:schemeClr val="accent1"/>
          </a:effectRef>
          <a:fontRef idx="minor">
            <a:schemeClr val="dk1"/>
          </a:fontRef>
        </p:style>
      </p:cxnSp>
      <p:sp>
        <p:nvSpPr>
          <p:cNvPr id="14" name="13 Rectángulo"/>
          <p:cNvSpPr/>
          <p:nvPr/>
        </p:nvSpPr>
        <p:spPr>
          <a:xfrm>
            <a:off x="3328656" y="587294"/>
            <a:ext cx="5434501" cy="584775"/>
          </a:xfrm>
          <a:prstGeom prst="rect">
            <a:avLst/>
          </a:prstGeom>
          <a:noFill/>
        </p:spPr>
        <p:txBody>
          <a:bodyPr wrap="none">
            <a:spAutoFit/>
          </a:bodyPr>
          <a:lstStyle/>
          <a:p>
            <a:pPr algn="ctr">
              <a:defRPr/>
            </a:pPr>
            <a:r>
              <a:rPr lang="es-ES" sz="3200" b="1" dirty="0">
                <a:solidFill>
                  <a:schemeClr val="accent6">
                    <a:lumMod val="50000"/>
                  </a:schemeClr>
                </a:solidFill>
                <a:latin typeface="Arial Narrow" pitchFamily="34" charset="0"/>
              </a:rPr>
              <a:t>Constitución Política de los EUM</a:t>
            </a:r>
          </a:p>
        </p:txBody>
      </p:sp>
    </p:spTree>
    <p:extLst>
      <p:ext uri="{BB962C8B-B14F-4D97-AF65-F5344CB8AC3E}">
        <p14:creationId xmlns:p14="http://schemas.microsoft.com/office/powerpoint/2010/main" val="1105608457"/>
      </p:ext>
    </p:extLst>
  </p:cSld>
  <p:clrMapOvr>
    <a:masterClrMapping/>
  </p:clrMapOvr>
  <p:transition>
    <p:randomBa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2 Rectángulo"/>
          <p:cNvSpPr/>
          <p:nvPr/>
        </p:nvSpPr>
        <p:spPr>
          <a:xfrm>
            <a:off x="4791476" y="522802"/>
            <a:ext cx="3753354"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Criterios de selección</a:t>
            </a:r>
          </a:p>
        </p:txBody>
      </p:sp>
      <p:cxnSp>
        <p:nvCxnSpPr>
          <p:cNvPr id="10" name="4 Conector recto"/>
          <p:cNvCxnSpPr/>
          <p:nvPr/>
        </p:nvCxnSpPr>
        <p:spPr>
          <a:xfrm>
            <a:off x="4702915" y="1170874"/>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7 CuadroTexto"/>
          <p:cNvSpPr txBox="1"/>
          <p:nvPr/>
        </p:nvSpPr>
        <p:spPr>
          <a:xfrm>
            <a:off x="467545" y="1509930"/>
            <a:ext cx="8352928" cy="4524315"/>
          </a:xfrm>
          <a:prstGeom prst="rect">
            <a:avLst/>
          </a:prstGeom>
          <a:noFill/>
        </p:spPr>
        <p:txBody>
          <a:bodyPr wrap="square" lIns="91431" tIns="45716" rIns="91431" bIns="45716" numCol="1" rtlCol="0">
            <a:spAutoFit/>
          </a:bodyPr>
          <a:lstStyle/>
          <a:p>
            <a:pPr algn="just"/>
            <a:r>
              <a:rPr lang="es-ES" sz="2400" b="1" dirty="0">
                <a:latin typeface="Arial Narrow" panose="020B0606020202030204" pitchFamily="34" charset="0"/>
              </a:rPr>
              <a:t>De un buen indicador.</a:t>
            </a:r>
            <a:endParaRPr lang="es-MX" sz="2400" b="1" dirty="0">
              <a:latin typeface="Arial Narrow" panose="020B0606020202030204" pitchFamily="34" charset="0"/>
            </a:endParaRPr>
          </a:p>
          <a:p>
            <a:pPr algn="just"/>
            <a:endParaRPr lang="es-MX" sz="2400" b="1" dirty="0">
              <a:latin typeface="Arial Narrow" panose="020B0606020202030204" pitchFamily="34" charset="0"/>
            </a:endParaRPr>
          </a:p>
          <a:p>
            <a:pPr marL="342866" indent="-342866" algn="just">
              <a:buClr>
                <a:srgbClr val="C00000"/>
              </a:buClr>
              <a:buFont typeface="Arial Narrow" panose="020B0606020202030204" pitchFamily="34" charset="0"/>
              <a:buChar char="●"/>
            </a:pPr>
            <a:r>
              <a:rPr lang="es-MX" sz="2400" b="1" dirty="0">
                <a:latin typeface="Arial Narrow" panose="020B0606020202030204" pitchFamily="34" charset="0"/>
              </a:rPr>
              <a:t>Claridad. </a:t>
            </a:r>
            <a:r>
              <a:rPr lang="es-MX" sz="2400" dirty="0">
                <a:latin typeface="Arial Narrow" panose="020B0606020202030204" pitchFamily="34" charset="0"/>
              </a:rPr>
              <a:t>Deberá ser preciso y de fácil interpretación.</a:t>
            </a:r>
          </a:p>
          <a:p>
            <a:pPr marL="342866" indent="-342866" algn="just">
              <a:buClr>
                <a:srgbClr val="C00000"/>
              </a:buClr>
              <a:buFont typeface="Arial Narrow" panose="020B0606020202030204" pitchFamily="34" charset="0"/>
              <a:buChar char="●"/>
            </a:pPr>
            <a:r>
              <a:rPr lang="es-ES" sz="2400" b="1" dirty="0">
                <a:latin typeface="Arial Narrow" panose="020B0606020202030204" pitchFamily="34" charset="0"/>
              </a:rPr>
              <a:t>Relevancia. </a:t>
            </a:r>
            <a:r>
              <a:rPr lang="es-ES" sz="2400" dirty="0">
                <a:latin typeface="Arial Narrow" panose="020B0606020202030204" pitchFamily="34" charset="0"/>
              </a:rPr>
              <a:t>Deberá dimensionar lo importante del logro del objetivo.</a:t>
            </a:r>
          </a:p>
          <a:p>
            <a:pPr marL="342866" indent="-342866" algn="just">
              <a:buClr>
                <a:srgbClr val="C00000"/>
              </a:buClr>
              <a:buFont typeface="Arial Narrow" panose="020B0606020202030204" pitchFamily="34" charset="0"/>
              <a:buChar char="●"/>
            </a:pPr>
            <a:r>
              <a:rPr lang="es-ES" sz="2400" b="1" dirty="0">
                <a:latin typeface="Arial Narrow" panose="020B0606020202030204" pitchFamily="34" charset="0"/>
              </a:rPr>
              <a:t>Economía. </a:t>
            </a:r>
            <a:r>
              <a:rPr lang="es-ES" sz="2400" dirty="0">
                <a:latin typeface="Arial Narrow" panose="020B0606020202030204" pitchFamily="34" charset="0"/>
              </a:rPr>
              <a:t> Deberá incluir variables cuya información esté disponible a un costo razonable.</a:t>
            </a:r>
          </a:p>
          <a:p>
            <a:pPr marL="342866" indent="-342866" algn="just">
              <a:buClr>
                <a:srgbClr val="C00000"/>
              </a:buClr>
              <a:buFont typeface="Arial Narrow" panose="020B0606020202030204" pitchFamily="34" charset="0"/>
              <a:buChar char="●"/>
            </a:pPr>
            <a:r>
              <a:rPr lang="es-ES" sz="2400" b="1" dirty="0" err="1">
                <a:latin typeface="Arial Narrow" panose="020B0606020202030204" pitchFamily="34" charset="0"/>
              </a:rPr>
              <a:t>Monitoreable</a:t>
            </a:r>
            <a:r>
              <a:rPr lang="es-ES" sz="2400" b="1" dirty="0">
                <a:latin typeface="Arial Narrow" panose="020B0606020202030204" pitchFamily="34" charset="0"/>
              </a:rPr>
              <a:t>. </a:t>
            </a:r>
            <a:r>
              <a:rPr lang="es-ES" sz="2400" dirty="0">
                <a:latin typeface="Arial Narrow" panose="020B0606020202030204" pitchFamily="34" charset="0"/>
              </a:rPr>
              <a:t>Podrá verificarse por terceros.</a:t>
            </a:r>
          </a:p>
          <a:p>
            <a:pPr marL="342866" indent="-342866" algn="just">
              <a:buClr>
                <a:srgbClr val="C00000"/>
              </a:buClr>
              <a:buFont typeface="Arial Narrow" panose="020B0606020202030204" pitchFamily="34" charset="0"/>
              <a:buChar char="●"/>
            </a:pPr>
            <a:r>
              <a:rPr lang="es-ES" sz="2400" b="1" dirty="0">
                <a:latin typeface="Arial Narrow" panose="020B0606020202030204" pitchFamily="34" charset="0"/>
              </a:rPr>
              <a:t>Adecuado. </a:t>
            </a:r>
            <a:r>
              <a:rPr lang="es-ES" sz="2400" dirty="0">
                <a:latin typeface="Arial Narrow" panose="020B0606020202030204" pitchFamily="34" charset="0"/>
              </a:rPr>
              <a:t>Deberá aportar una base suficiente para evaluar el desempeño.</a:t>
            </a:r>
          </a:p>
          <a:p>
            <a:pPr marL="342866" indent="-342866" algn="just">
              <a:buClr>
                <a:srgbClr val="C00000"/>
              </a:buClr>
              <a:buFont typeface="Arial Narrow" panose="020B0606020202030204" pitchFamily="34" charset="0"/>
              <a:buChar char="●"/>
            </a:pPr>
            <a:r>
              <a:rPr lang="es-ES" sz="2400" b="1" dirty="0">
                <a:latin typeface="Arial Narrow" panose="020B0606020202030204" pitchFamily="34" charset="0"/>
              </a:rPr>
              <a:t>Aporte marginal. </a:t>
            </a:r>
            <a:r>
              <a:rPr lang="es-ES" sz="2400" dirty="0">
                <a:latin typeface="Arial Narrow" panose="020B0606020202030204" pitchFamily="34" charset="0"/>
              </a:rPr>
              <a:t>Deberá proveer información adicional para medir el logro alcanzado de un determinado objetivo, en caso de que exista más de un indicador para medir el desempeño. </a:t>
            </a:r>
            <a:endParaRPr lang="es-MX" sz="2400" dirty="0">
              <a:latin typeface="Arial Narrow" panose="020B0606020202030204" pitchFamily="34" charset="0"/>
            </a:endParaRPr>
          </a:p>
        </p:txBody>
      </p:sp>
    </p:spTree>
    <p:extLst>
      <p:ext uri="{BB962C8B-B14F-4D97-AF65-F5344CB8AC3E}">
        <p14:creationId xmlns:p14="http://schemas.microsoft.com/office/powerpoint/2010/main" val="409131917"/>
      </p:ext>
    </p:extLst>
  </p:cSld>
  <p:clrMapOvr>
    <a:masterClrMapping/>
  </p:clrMapOvr>
  <p:transition>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5451604" y="354816"/>
            <a:ext cx="2111717"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Indicadores</a:t>
            </a:r>
          </a:p>
        </p:txBody>
      </p:sp>
      <p:sp>
        <p:nvSpPr>
          <p:cNvPr id="8" name="7 CuadroTexto"/>
          <p:cNvSpPr txBox="1"/>
          <p:nvPr/>
        </p:nvSpPr>
        <p:spPr>
          <a:xfrm>
            <a:off x="539552" y="1590901"/>
            <a:ext cx="3816424" cy="830997"/>
          </a:xfrm>
          <a:prstGeom prst="rect">
            <a:avLst/>
          </a:prstGeom>
          <a:noFill/>
        </p:spPr>
        <p:txBody>
          <a:bodyPr wrap="square" lIns="91431" tIns="45716" rIns="91431" bIns="45716" rtlCol="0">
            <a:spAutoFit/>
          </a:bodyPr>
          <a:lstStyle/>
          <a:p>
            <a:pPr algn="ctr"/>
            <a:r>
              <a:rPr lang="es-MX" sz="2400" b="1" dirty="0">
                <a:solidFill>
                  <a:srgbClr val="C00000"/>
                </a:solidFill>
                <a:latin typeface="Arial Narrow" panose="020B0606020202030204" pitchFamily="34" charset="0"/>
              </a:rPr>
              <a:t>Relación que existe entre dos o más variables</a:t>
            </a:r>
          </a:p>
        </p:txBody>
      </p:sp>
      <p:cxnSp>
        <p:nvCxnSpPr>
          <p:cNvPr id="4" name="4 Conector recto"/>
          <p:cNvCxnSpPr/>
          <p:nvPr/>
        </p:nvCxnSpPr>
        <p:spPr>
          <a:xfrm>
            <a:off x="4614353" y="1083608"/>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7 CuadroTexto"/>
          <p:cNvSpPr txBox="1"/>
          <p:nvPr/>
        </p:nvSpPr>
        <p:spPr>
          <a:xfrm>
            <a:off x="755576" y="3216822"/>
            <a:ext cx="3312368" cy="2677656"/>
          </a:xfrm>
          <a:prstGeom prst="rect">
            <a:avLst/>
          </a:prstGeom>
          <a:noFill/>
        </p:spPr>
        <p:txBody>
          <a:bodyPr wrap="square" lIns="91431" tIns="45716" rIns="91431" bIns="45716" rtlCol="0">
            <a:spAutoFit/>
          </a:bodyPr>
          <a:lstStyle/>
          <a:p>
            <a:pPr algn="just"/>
            <a:r>
              <a:rPr lang="es-MX" sz="2800" dirty="0">
                <a:latin typeface="Arial Narrow" panose="020B0606020202030204" pitchFamily="34" charset="0"/>
              </a:rPr>
              <a:t>son el conjunto de valores numéricos que se obtienen al estudiar un carácter cuantitativo de una población o muestra.</a:t>
            </a:r>
          </a:p>
        </p:txBody>
      </p:sp>
      <p:sp>
        <p:nvSpPr>
          <p:cNvPr id="6" name="Text Box 7"/>
          <p:cNvSpPr txBox="1">
            <a:spLocks noChangeArrowheads="1"/>
          </p:cNvSpPr>
          <p:nvPr/>
        </p:nvSpPr>
        <p:spPr bwMode="auto">
          <a:xfrm>
            <a:off x="4572000" y="1688392"/>
            <a:ext cx="3960440" cy="4278086"/>
          </a:xfrm>
          <a:prstGeom prst="rect">
            <a:avLst/>
          </a:prstGeom>
          <a:ln>
            <a:solidFill>
              <a:srgbClr val="C00000"/>
            </a:solidFill>
            <a:prstDash val="dash"/>
            <a:headEnd/>
            <a:tailEnd/>
          </a:ln>
        </p:spPr>
        <p:style>
          <a:lnRef idx="2">
            <a:schemeClr val="accent1"/>
          </a:lnRef>
          <a:fillRef idx="1">
            <a:schemeClr val="lt1"/>
          </a:fillRef>
          <a:effectRef idx="0">
            <a:schemeClr val="accent1"/>
          </a:effectRef>
          <a:fontRef idx="minor">
            <a:schemeClr val="dk1"/>
          </a:fontRef>
        </p:style>
        <p:txBody>
          <a:bodyPr wrap="square" lIns="91431" tIns="45716" rIns="91431" bIns="45716">
            <a:spAutoFit/>
          </a:bodyPr>
          <a:lstStyle/>
          <a:p>
            <a:pPr marL="457155" indent="-457155" algn="just">
              <a:buFont typeface="+mj-lt"/>
              <a:buAutoNum type="arabicPeriod"/>
              <a:defRPr/>
            </a:pPr>
            <a:r>
              <a:rPr lang="es-MX" sz="1700" b="1" dirty="0">
                <a:latin typeface="Arial Narrow" pitchFamily="34" charset="0"/>
                <a:ea typeface="Tahoma" pitchFamily="34" charset="0"/>
                <a:cs typeface="Arial" pitchFamily="34" charset="0"/>
              </a:rPr>
              <a:t>Camas de hospital</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Estructuras orgánicas autorizadas</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Alumnos matriculados en secundaria</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Viviendas con piso de tierra</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Población analfabeta</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Incidencia de cáncer cérvico-uterino</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Número de elementos de seguridad capacitados</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Número de becas otorgadas</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Monto de inversiones nuevas en el Estado</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Empleos generados</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Gasto corriente y gasto de inversión en pesos</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Número de cuartos de hotel</a:t>
            </a:r>
          </a:p>
          <a:p>
            <a:pPr marL="457155" indent="-457155" algn="just">
              <a:buFont typeface="+mj-lt"/>
              <a:buAutoNum type="arabicPeriod"/>
              <a:defRPr/>
            </a:pPr>
            <a:r>
              <a:rPr lang="es-MX" sz="1700" b="1" dirty="0">
                <a:latin typeface="Arial Narrow" pitchFamily="34" charset="0"/>
                <a:ea typeface="Tahoma" pitchFamily="34" charset="0"/>
                <a:cs typeface="Arial" pitchFamily="34" charset="0"/>
              </a:rPr>
              <a:t>Kilómetros de carreteras reconstruidos</a:t>
            </a:r>
          </a:p>
        </p:txBody>
      </p:sp>
      <p:sp>
        <p:nvSpPr>
          <p:cNvPr id="7" name="62 Rectángulo"/>
          <p:cNvSpPr/>
          <p:nvPr/>
        </p:nvSpPr>
        <p:spPr>
          <a:xfrm>
            <a:off x="1075437" y="2598679"/>
            <a:ext cx="2672647" cy="584775"/>
          </a:xfrm>
          <a:prstGeom prst="rect">
            <a:avLst/>
          </a:prstGeom>
          <a:noFill/>
        </p:spPr>
        <p:txBody>
          <a:bodyPr wrap="square" lIns="91431" tIns="45716" rIns="91431" bIns="45716">
            <a:spAutoFit/>
          </a:bodyPr>
          <a:lstStyle/>
          <a:p>
            <a:pPr algn="ctr"/>
            <a:r>
              <a:rPr lang="es-ES" sz="3200" b="1" dirty="0">
                <a:solidFill>
                  <a:schemeClr val="tx1">
                    <a:lumMod val="85000"/>
                    <a:lumOff val="15000"/>
                  </a:schemeClr>
                </a:solidFill>
                <a:latin typeface="Arial Narrow" pitchFamily="34" charset="0"/>
              </a:rPr>
              <a:t>Variables</a:t>
            </a:r>
          </a:p>
        </p:txBody>
      </p:sp>
    </p:spTree>
    <p:extLst>
      <p:ext uri="{BB962C8B-B14F-4D97-AF65-F5344CB8AC3E}">
        <p14:creationId xmlns:p14="http://schemas.microsoft.com/office/powerpoint/2010/main" val="2989287218"/>
      </p:ext>
    </p:extLst>
  </p:cSld>
  <p:clrMapOvr>
    <a:masterClrMapping/>
  </p:clrMapOvr>
  <p:transition>
    <p:randomBa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2 CuadroTexto"/>
          <p:cNvSpPr txBox="1">
            <a:spLocks noChangeArrowheads="1"/>
          </p:cNvSpPr>
          <p:nvPr/>
        </p:nvSpPr>
        <p:spPr bwMode="auto">
          <a:xfrm>
            <a:off x="2843808" y="1620255"/>
            <a:ext cx="5586414" cy="1015663"/>
          </a:xfrm>
          <a:prstGeom prst="rect">
            <a:avLst/>
          </a:prstGeom>
          <a:noFill/>
          <a:ln w="9525">
            <a:noFill/>
            <a:miter lim="800000"/>
            <a:headEnd/>
            <a:tailEnd/>
          </a:ln>
        </p:spPr>
        <p:txBody>
          <a:bodyPr wrap="square" lIns="91431" tIns="45716" rIns="91431" bIns="45716">
            <a:spAutoFit/>
          </a:bodyPr>
          <a:lstStyle/>
          <a:p>
            <a:pPr algn="just"/>
            <a:r>
              <a:rPr lang="es-MX" sz="2000" b="1" dirty="0">
                <a:latin typeface="Arial Narrow" panose="020B0606020202030204" pitchFamily="34" charset="0"/>
              </a:rPr>
              <a:t>Es el cociente de dos variables en donde el numerador está contenido en el denominador. (indicadores de estructura)</a:t>
            </a:r>
          </a:p>
        </p:txBody>
      </p:sp>
      <p:sp>
        <p:nvSpPr>
          <p:cNvPr id="31" name="30 Rectángulo"/>
          <p:cNvSpPr/>
          <p:nvPr/>
        </p:nvSpPr>
        <p:spPr>
          <a:xfrm>
            <a:off x="907735" y="1604865"/>
            <a:ext cx="1689885" cy="523220"/>
          </a:xfrm>
          <a:prstGeom prst="rect">
            <a:avLst/>
          </a:prstGeom>
          <a:noFill/>
        </p:spPr>
        <p:txBody>
          <a:bodyPr wrap="none" lIns="91431" tIns="45716" rIns="91431" bIns="45716">
            <a:spAutoFit/>
          </a:bodyPr>
          <a:lstStyle/>
          <a:p>
            <a:pPr algn="ctr"/>
            <a:r>
              <a:rPr lang="es-ES" sz="2800" dirty="0">
                <a:ln w="10541" cmpd="sng">
                  <a:solidFill>
                    <a:srgbClr val="990000"/>
                  </a:solidFill>
                  <a:prstDash val="solid"/>
                </a:ln>
                <a:solidFill>
                  <a:srgbClr val="990000"/>
                </a:solidFill>
                <a:latin typeface="Arial Narrow" panose="020B0606020202030204" pitchFamily="34" charset="0"/>
              </a:rPr>
              <a:t>Proporción:</a:t>
            </a:r>
          </a:p>
        </p:txBody>
      </p:sp>
      <p:graphicFrame>
        <p:nvGraphicFramePr>
          <p:cNvPr id="35" name="34 Tabla"/>
          <p:cNvGraphicFramePr>
            <a:graphicFrameLocks noGrp="1"/>
          </p:cNvGraphicFramePr>
          <p:nvPr>
            <p:extLst>
              <p:ext uri="{D42A27DB-BD31-4B8C-83A1-F6EECF244321}">
                <p14:modId xmlns:p14="http://schemas.microsoft.com/office/powerpoint/2010/main" val="3566395706"/>
              </p:ext>
            </p:extLst>
          </p:nvPr>
        </p:nvGraphicFramePr>
        <p:xfrm>
          <a:off x="1331641" y="3204431"/>
          <a:ext cx="5256584" cy="1227008"/>
        </p:xfrm>
        <a:graphic>
          <a:graphicData uri="http://schemas.openxmlformats.org/drawingml/2006/table">
            <a:tbl>
              <a:tblPr firstRow="1" bandRow="1">
                <a:tableStyleId>{5C22544A-7EE6-4342-B048-85BDC9FD1C3A}</a:tableStyleId>
              </a:tblPr>
              <a:tblGrid>
                <a:gridCol w="1332484"/>
                <a:gridCol w="296108"/>
                <a:gridCol w="2979920"/>
                <a:gridCol w="648072"/>
              </a:tblGrid>
              <a:tr h="579120">
                <a:tc rowSpan="2">
                  <a:txBody>
                    <a:bodyPr/>
                    <a:lstStyle/>
                    <a:p>
                      <a:pPr algn="ctr"/>
                      <a:r>
                        <a:rPr lang="es-MX" sz="1600" b="1" dirty="0" smtClean="0">
                          <a:solidFill>
                            <a:schemeClr val="tx1"/>
                          </a:solidFill>
                          <a:latin typeface="Arial Narrow" pitchFamily="34" charset="0"/>
                          <a:cs typeface="Arial" pitchFamily="34" charset="0"/>
                        </a:rPr>
                        <a:t>Proporción</a:t>
                      </a:r>
                      <a:r>
                        <a:rPr lang="es-MX" sz="1600" b="1" baseline="0" dirty="0" smtClean="0">
                          <a:solidFill>
                            <a:schemeClr val="tx1"/>
                          </a:solidFill>
                          <a:latin typeface="Arial Narrow" pitchFamily="34" charset="0"/>
                          <a:cs typeface="Arial" pitchFamily="34" charset="0"/>
                        </a:rPr>
                        <a:t> de población analfabeta</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s-MX" sz="1600" b="0" dirty="0" smtClean="0">
                          <a:solidFill>
                            <a:schemeClr val="tx1"/>
                          </a:solidFill>
                          <a:latin typeface="Arial Narrow" pitchFamily="34" charset="0"/>
                        </a:rPr>
                        <a:t>Número de personas de 15 años o más que no saben leer ni escribir</a:t>
                      </a:r>
                      <a:endParaRPr lang="es-MX" sz="1600" b="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s-MX" sz="1600" b="0" dirty="0" smtClean="0">
                          <a:solidFill>
                            <a:schemeClr val="tx1"/>
                          </a:solidFill>
                          <a:latin typeface="Arial Narrow" pitchFamily="34" charset="0"/>
                        </a:rPr>
                        <a:t>X 100</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647888">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Población total de 15 años o más</a:t>
                      </a:r>
                      <a:endParaRPr lang="es-MX" sz="1600" b="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s-MX" sz="16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graphicFrame>
        <p:nvGraphicFramePr>
          <p:cNvPr id="36" name="35 Tabla"/>
          <p:cNvGraphicFramePr>
            <a:graphicFrameLocks noGrp="1"/>
          </p:cNvGraphicFramePr>
          <p:nvPr>
            <p:extLst>
              <p:ext uri="{D42A27DB-BD31-4B8C-83A1-F6EECF244321}">
                <p14:modId xmlns:p14="http://schemas.microsoft.com/office/powerpoint/2010/main" val="204443077"/>
              </p:ext>
            </p:extLst>
          </p:nvPr>
        </p:nvGraphicFramePr>
        <p:xfrm>
          <a:off x="2699792" y="4593135"/>
          <a:ext cx="5184576" cy="1224135"/>
        </p:xfrm>
        <a:graphic>
          <a:graphicData uri="http://schemas.openxmlformats.org/drawingml/2006/table">
            <a:tbl>
              <a:tblPr firstRow="1" bandRow="1">
                <a:tableStyleId>{5C22544A-7EE6-4342-B048-85BDC9FD1C3A}</a:tableStyleId>
              </a:tblPr>
              <a:tblGrid>
                <a:gridCol w="1332484"/>
                <a:gridCol w="296108"/>
                <a:gridCol w="2907912"/>
                <a:gridCol w="648072"/>
              </a:tblGrid>
              <a:tr h="576247">
                <a:tc rowSpan="2">
                  <a:txBody>
                    <a:bodyPr/>
                    <a:lstStyle/>
                    <a:p>
                      <a:pPr algn="ctr"/>
                      <a:r>
                        <a:rPr lang="es-MX" sz="1600" b="1" dirty="0" smtClean="0">
                          <a:solidFill>
                            <a:schemeClr val="tx1"/>
                          </a:solidFill>
                          <a:latin typeface="Arial Narrow" pitchFamily="34" charset="0"/>
                          <a:cs typeface="Arial" pitchFamily="34" charset="0"/>
                        </a:rPr>
                        <a:t>Proporción</a:t>
                      </a:r>
                      <a:r>
                        <a:rPr lang="es-MX" sz="1600" b="1" baseline="0" dirty="0" smtClean="0">
                          <a:solidFill>
                            <a:schemeClr val="tx1"/>
                          </a:solidFill>
                          <a:latin typeface="Arial Narrow" pitchFamily="34" charset="0"/>
                          <a:cs typeface="Arial" pitchFamily="34" charset="0"/>
                        </a:rPr>
                        <a:t> de viviendas con piso de tierra</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MX" sz="1600" b="0" dirty="0" smtClean="0">
                          <a:solidFill>
                            <a:schemeClr val="tx1"/>
                          </a:solidFill>
                          <a:latin typeface="Arial Narrow" pitchFamily="34" charset="0"/>
                        </a:rPr>
                        <a:t>Total de viviendas con piso</a:t>
                      </a:r>
                      <a:r>
                        <a:rPr lang="es-MX" sz="1600" b="0" baseline="0" dirty="0" smtClean="0">
                          <a:solidFill>
                            <a:schemeClr val="tx1"/>
                          </a:solidFill>
                          <a:latin typeface="Arial Narrow" pitchFamily="34" charset="0"/>
                        </a:rPr>
                        <a:t> de tierra</a:t>
                      </a:r>
                      <a:endParaRPr lang="es-MX" sz="1600" b="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s-MX" sz="1600" b="0" dirty="0" smtClean="0">
                          <a:solidFill>
                            <a:schemeClr val="tx1"/>
                          </a:solidFill>
                          <a:latin typeface="Arial Narrow" pitchFamily="34" charset="0"/>
                        </a:rPr>
                        <a:t>X 100</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647888">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Total de viviendas</a:t>
                      </a:r>
                      <a:r>
                        <a:rPr lang="es-MX" sz="1600" b="0" baseline="0" dirty="0" smtClean="0">
                          <a:solidFill>
                            <a:schemeClr val="tx1"/>
                          </a:solidFill>
                          <a:latin typeface="Arial Narrow" pitchFamily="34" charset="0"/>
                        </a:rPr>
                        <a:t> en el Estado</a:t>
                      </a:r>
                      <a:endParaRPr lang="es-MX" sz="1600" b="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vMerge="1">
                  <a:txBody>
                    <a:bodyPr/>
                    <a:lstStyle/>
                    <a:p>
                      <a:pPr algn="ctr"/>
                      <a:endParaRPr lang="es-MX" sz="16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9" name="62 Rectángulo"/>
          <p:cNvSpPr/>
          <p:nvPr/>
        </p:nvSpPr>
        <p:spPr>
          <a:xfrm>
            <a:off x="4803154" y="455643"/>
            <a:ext cx="3612194"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Tipos de indicadores</a:t>
            </a:r>
          </a:p>
        </p:txBody>
      </p:sp>
      <p:cxnSp>
        <p:nvCxnSpPr>
          <p:cNvPr id="10" name="4 Conector recto"/>
          <p:cNvCxnSpPr/>
          <p:nvPr/>
        </p:nvCxnSpPr>
        <p:spPr>
          <a:xfrm>
            <a:off x="4644008" y="1103715"/>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010626"/>
      </p:ext>
    </p:extLst>
  </p:cSld>
  <p:clrMapOvr>
    <a:masterClrMapping/>
  </p:clrMapOvr>
  <p:transition>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2 CuadroTexto"/>
          <p:cNvSpPr txBox="1">
            <a:spLocks noChangeArrowheads="1"/>
          </p:cNvSpPr>
          <p:nvPr/>
        </p:nvSpPr>
        <p:spPr bwMode="auto">
          <a:xfrm>
            <a:off x="3004380" y="1541401"/>
            <a:ext cx="5904656" cy="1631216"/>
          </a:xfrm>
          <a:prstGeom prst="rect">
            <a:avLst/>
          </a:prstGeom>
          <a:noFill/>
          <a:ln w="9525">
            <a:noFill/>
            <a:miter lim="800000"/>
            <a:headEnd/>
            <a:tailEnd/>
          </a:ln>
        </p:spPr>
        <p:txBody>
          <a:bodyPr wrap="square" lIns="91431" tIns="45716" rIns="91431" bIns="45716">
            <a:spAutoFit/>
          </a:bodyPr>
          <a:lstStyle/>
          <a:p>
            <a:pPr algn="just"/>
            <a:r>
              <a:rPr lang="es-MX" sz="2000" b="1" dirty="0">
                <a:latin typeface="Arial Narrow" panose="020B0606020202030204" pitchFamily="34" charset="0"/>
              </a:rPr>
              <a:t>Cociente que resulta de dividir dos conjuntos o subconjuntos distintos que no tienen elementos comunes. Se expresa en la unidad de medida del otro. Señala el número de elementos del numerador que existen por cada elemento del denominador.</a:t>
            </a:r>
          </a:p>
        </p:txBody>
      </p:sp>
      <p:sp>
        <p:nvSpPr>
          <p:cNvPr id="31" name="30 Rectángulo"/>
          <p:cNvSpPr/>
          <p:nvPr/>
        </p:nvSpPr>
        <p:spPr>
          <a:xfrm>
            <a:off x="916148" y="1541402"/>
            <a:ext cx="2010699" cy="954107"/>
          </a:xfrm>
          <a:prstGeom prst="rect">
            <a:avLst/>
          </a:prstGeom>
          <a:noFill/>
        </p:spPr>
        <p:txBody>
          <a:bodyPr wrap="square" lIns="91431" tIns="45716" rIns="91431" bIns="45716">
            <a:spAutoFit/>
          </a:bodyPr>
          <a:lstStyle/>
          <a:p>
            <a:pPr algn="ctr"/>
            <a:r>
              <a:rPr lang="es-ES" sz="2800" dirty="0">
                <a:ln w="10541" cmpd="sng">
                  <a:solidFill>
                    <a:srgbClr val="990000"/>
                  </a:solidFill>
                  <a:prstDash val="solid"/>
                </a:ln>
                <a:solidFill>
                  <a:srgbClr val="990000"/>
                </a:solidFill>
                <a:latin typeface="Arial Narrow" panose="020B0606020202030204" pitchFamily="34" charset="0"/>
              </a:rPr>
              <a:t>Razón o promedio:</a:t>
            </a:r>
          </a:p>
        </p:txBody>
      </p:sp>
      <p:sp>
        <p:nvSpPr>
          <p:cNvPr id="9" name="62 Rectángulo"/>
          <p:cNvSpPr/>
          <p:nvPr/>
        </p:nvSpPr>
        <p:spPr>
          <a:xfrm>
            <a:off x="4963725" y="520806"/>
            <a:ext cx="3612194"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Tipos de indicadores</a:t>
            </a:r>
          </a:p>
        </p:txBody>
      </p:sp>
      <p:cxnSp>
        <p:nvCxnSpPr>
          <p:cNvPr id="10" name="4 Conector recto"/>
          <p:cNvCxnSpPr/>
          <p:nvPr/>
        </p:nvCxnSpPr>
        <p:spPr>
          <a:xfrm>
            <a:off x="4804579" y="1168878"/>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28 Tabla"/>
          <p:cNvGraphicFramePr>
            <a:graphicFrameLocks noGrp="1"/>
          </p:cNvGraphicFramePr>
          <p:nvPr>
            <p:extLst>
              <p:ext uri="{D42A27DB-BD31-4B8C-83A1-F6EECF244321}">
                <p14:modId xmlns:p14="http://schemas.microsoft.com/office/powerpoint/2010/main" val="4066017884"/>
              </p:ext>
            </p:extLst>
          </p:nvPr>
        </p:nvGraphicFramePr>
        <p:xfrm>
          <a:off x="1774720" y="3269593"/>
          <a:ext cx="5184577" cy="1224136"/>
        </p:xfrm>
        <a:graphic>
          <a:graphicData uri="http://schemas.openxmlformats.org/drawingml/2006/table">
            <a:tbl>
              <a:tblPr firstRow="1" bandRow="1">
                <a:tableStyleId>{5C22544A-7EE6-4342-B048-85BDC9FD1C3A}</a:tableStyleId>
              </a:tblPr>
              <a:tblGrid>
                <a:gridCol w="1499045"/>
                <a:gridCol w="333122"/>
                <a:gridCol w="3352410"/>
              </a:tblGrid>
              <a:tr h="577764">
                <a:tc rowSpan="2">
                  <a:txBody>
                    <a:bodyPr/>
                    <a:lstStyle/>
                    <a:p>
                      <a:pPr algn="ctr"/>
                      <a:r>
                        <a:rPr lang="es-MX" sz="1600" b="1" dirty="0" smtClean="0">
                          <a:solidFill>
                            <a:schemeClr val="tx1"/>
                          </a:solidFill>
                          <a:latin typeface="Arial Narrow" pitchFamily="34" charset="0"/>
                          <a:cs typeface="Arial" pitchFamily="34" charset="0"/>
                        </a:rPr>
                        <a:t>Densidad de población</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600" b="0" dirty="0" smtClean="0">
                          <a:solidFill>
                            <a:schemeClr val="tx1"/>
                          </a:solidFill>
                          <a:latin typeface="Arial Narrow" pitchFamily="34" charset="0"/>
                        </a:rPr>
                        <a:t>Número de habitantes en el Estado</a:t>
                      </a:r>
                      <a:endParaRPr lang="es-MX" sz="1600" b="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6372">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Km</a:t>
                      </a:r>
                      <a:r>
                        <a:rPr lang="es-MX" sz="1600" b="0" baseline="30000" dirty="0" smtClean="0">
                          <a:solidFill>
                            <a:schemeClr val="tx1"/>
                          </a:solidFill>
                          <a:latin typeface="Arial Narrow" pitchFamily="34" charset="0"/>
                        </a:rPr>
                        <a:t>2</a:t>
                      </a:r>
                      <a:r>
                        <a:rPr lang="es-MX" sz="1600" b="0" dirty="0" smtClean="0">
                          <a:solidFill>
                            <a:schemeClr val="tx1"/>
                          </a:solidFill>
                          <a:latin typeface="Arial Narrow" pitchFamily="34" charset="0"/>
                        </a:rPr>
                        <a:t> de extensión territorial del Estado</a:t>
                      </a:r>
                      <a:endParaRPr lang="es-MX" sz="1600" b="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aphicFrame>
        <p:nvGraphicFramePr>
          <p:cNvPr id="11" name="29 Tabla"/>
          <p:cNvGraphicFramePr>
            <a:graphicFrameLocks noGrp="1"/>
          </p:cNvGraphicFramePr>
          <p:nvPr>
            <p:extLst>
              <p:ext uri="{D42A27DB-BD31-4B8C-83A1-F6EECF244321}">
                <p14:modId xmlns:p14="http://schemas.microsoft.com/office/powerpoint/2010/main" val="4039593034"/>
              </p:ext>
            </p:extLst>
          </p:nvPr>
        </p:nvGraphicFramePr>
        <p:xfrm>
          <a:off x="3220404" y="4637745"/>
          <a:ext cx="4536504" cy="1225407"/>
        </p:xfrm>
        <a:graphic>
          <a:graphicData uri="http://schemas.openxmlformats.org/drawingml/2006/table">
            <a:tbl>
              <a:tblPr firstRow="1" bandRow="1">
                <a:tableStyleId>{5C22544A-7EE6-4342-B048-85BDC9FD1C3A}</a:tableStyleId>
              </a:tblPr>
              <a:tblGrid>
                <a:gridCol w="1332484"/>
                <a:gridCol w="296108"/>
                <a:gridCol w="2907912"/>
              </a:tblGrid>
              <a:tr h="577519">
                <a:tc rowSpan="2">
                  <a:txBody>
                    <a:bodyPr/>
                    <a:lstStyle/>
                    <a:p>
                      <a:pPr algn="ctr"/>
                      <a:r>
                        <a:rPr lang="es-MX" sz="1600" b="1" dirty="0" smtClean="0">
                          <a:solidFill>
                            <a:schemeClr val="tx1"/>
                          </a:solidFill>
                          <a:latin typeface="Arial Narrow" pitchFamily="34" charset="0"/>
                          <a:cs typeface="Arial" pitchFamily="34" charset="0"/>
                        </a:rPr>
                        <a:t>Hacinamiento</a:t>
                      </a:r>
                      <a:r>
                        <a:rPr lang="es-MX" sz="1600" b="1" baseline="0" dirty="0" smtClean="0">
                          <a:solidFill>
                            <a:schemeClr val="tx1"/>
                          </a:solidFill>
                          <a:latin typeface="Arial Narrow" pitchFamily="34" charset="0"/>
                          <a:cs typeface="Arial" pitchFamily="34" charset="0"/>
                        </a:rPr>
                        <a:t> habitacional</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MX" sz="1600" b="0" dirty="0" smtClean="0">
                          <a:solidFill>
                            <a:schemeClr val="tx1"/>
                          </a:solidFill>
                          <a:latin typeface="Arial Narrow" pitchFamily="34" charset="0"/>
                        </a:rPr>
                        <a:t>Número de habitantes en la vivienda</a:t>
                      </a:r>
                      <a:endParaRPr lang="es-MX" sz="1600" b="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647888">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Total de cuartos habilitados como dormitorio</a:t>
                      </a:r>
                      <a:endParaRPr lang="es-MX" sz="1600" b="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307564927"/>
      </p:ext>
    </p:extLst>
  </p:cSld>
  <p:clrMapOvr>
    <a:masterClrMapping/>
  </p:clrMapOvr>
  <p:transition>
    <p:randomBa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2 CuadroTexto"/>
          <p:cNvSpPr txBox="1">
            <a:spLocks noChangeArrowheads="1"/>
          </p:cNvSpPr>
          <p:nvPr/>
        </p:nvSpPr>
        <p:spPr bwMode="auto">
          <a:xfrm>
            <a:off x="3004380" y="1610135"/>
            <a:ext cx="5904656" cy="1323439"/>
          </a:xfrm>
          <a:prstGeom prst="rect">
            <a:avLst/>
          </a:prstGeom>
          <a:noFill/>
          <a:ln w="9525">
            <a:noFill/>
            <a:miter lim="800000"/>
            <a:headEnd/>
            <a:tailEnd/>
          </a:ln>
        </p:spPr>
        <p:txBody>
          <a:bodyPr wrap="square" lIns="91431" tIns="45716" rIns="91431" bIns="45716">
            <a:spAutoFit/>
          </a:bodyPr>
          <a:lstStyle/>
          <a:p>
            <a:pPr algn="just"/>
            <a:r>
              <a:rPr lang="es-MX" sz="2000" b="1" dirty="0">
                <a:latin typeface="Arial Narrow" panose="020B0606020202030204" pitchFamily="34" charset="0"/>
              </a:rPr>
              <a:t>El concepto es similar al de una proporción, con la diferencia de que las tasas llevan incorporado el concepto de tiempo, y además son multiplicados por una constante con valores de 100; 1,000; 10,000, etc. </a:t>
            </a:r>
          </a:p>
        </p:txBody>
      </p:sp>
      <p:sp>
        <p:nvSpPr>
          <p:cNvPr id="31" name="30 Rectángulo"/>
          <p:cNvSpPr/>
          <p:nvPr/>
        </p:nvSpPr>
        <p:spPr>
          <a:xfrm>
            <a:off x="916148" y="1610134"/>
            <a:ext cx="2010699" cy="523220"/>
          </a:xfrm>
          <a:prstGeom prst="rect">
            <a:avLst/>
          </a:prstGeom>
          <a:noFill/>
        </p:spPr>
        <p:txBody>
          <a:bodyPr wrap="square" lIns="91431" tIns="45716" rIns="91431" bIns="45716">
            <a:spAutoFit/>
          </a:bodyPr>
          <a:lstStyle/>
          <a:p>
            <a:pPr algn="ctr"/>
            <a:r>
              <a:rPr lang="es-ES" sz="2800" dirty="0">
                <a:ln w="10541" cmpd="sng">
                  <a:solidFill>
                    <a:srgbClr val="990000"/>
                  </a:solidFill>
                  <a:prstDash val="solid"/>
                </a:ln>
                <a:solidFill>
                  <a:srgbClr val="990000"/>
                </a:solidFill>
                <a:latin typeface="Arial Narrow" panose="020B0606020202030204" pitchFamily="34" charset="0"/>
              </a:rPr>
              <a:t>Tasas</a:t>
            </a:r>
          </a:p>
        </p:txBody>
      </p:sp>
      <p:sp>
        <p:nvSpPr>
          <p:cNvPr id="9" name="62 Rectángulo"/>
          <p:cNvSpPr/>
          <p:nvPr/>
        </p:nvSpPr>
        <p:spPr>
          <a:xfrm>
            <a:off x="4963725" y="589539"/>
            <a:ext cx="3612194"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Tipos de indicadores</a:t>
            </a:r>
          </a:p>
        </p:txBody>
      </p:sp>
      <p:cxnSp>
        <p:nvCxnSpPr>
          <p:cNvPr id="10" name="4 Conector recto"/>
          <p:cNvCxnSpPr/>
          <p:nvPr/>
        </p:nvCxnSpPr>
        <p:spPr>
          <a:xfrm>
            <a:off x="4804579" y="1237611"/>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2" name="22 Tabla"/>
          <p:cNvGraphicFramePr>
            <a:graphicFrameLocks noGrp="1"/>
          </p:cNvGraphicFramePr>
          <p:nvPr>
            <p:extLst>
              <p:ext uri="{D42A27DB-BD31-4B8C-83A1-F6EECF244321}">
                <p14:modId xmlns:p14="http://schemas.microsoft.com/office/powerpoint/2010/main" val="2884983624"/>
              </p:ext>
            </p:extLst>
          </p:nvPr>
        </p:nvGraphicFramePr>
        <p:xfrm>
          <a:off x="2140284" y="3122301"/>
          <a:ext cx="5472608" cy="1224135"/>
        </p:xfrm>
        <a:graphic>
          <a:graphicData uri="http://schemas.openxmlformats.org/drawingml/2006/table">
            <a:tbl>
              <a:tblPr firstRow="1" bandRow="1">
                <a:tableStyleId>{5C22544A-7EE6-4342-B048-85BDC9FD1C3A}</a:tableStyleId>
              </a:tblPr>
              <a:tblGrid>
                <a:gridCol w="1332484"/>
                <a:gridCol w="296108"/>
                <a:gridCol w="2979920"/>
                <a:gridCol w="864096"/>
              </a:tblGrid>
              <a:tr h="576247">
                <a:tc rowSpan="2">
                  <a:txBody>
                    <a:bodyPr/>
                    <a:lstStyle/>
                    <a:p>
                      <a:pPr algn="ctr"/>
                      <a:r>
                        <a:rPr lang="es-MX" sz="1600" b="1" dirty="0" smtClean="0">
                          <a:solidFill>
                            <a:schemeClr val="tx1"/>
                          </a:solidFill>
                          <a:latin typeface="Arial Narrow" pitchFamily="34" charset="0"/>
                          <a:cs typeface="Arial" pitchFamily="34" charset="0"/>
                        </a:rPr>
                        <a:t>Tasa neta de participación económica</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s-MX" sz="1600" b="0" dirty="0" smtClean="0">
                          <a:solidFill>
                            <a:schemeClr val="tx1"/>
                          </a:solidFill>
                          <a:latin typeface="Arial Narrow" pitchFamily="34" charset="0"/>
                        </a:rPr>
                        <a:t>Población</a:t>
                      </a:r>
                      <a:r>
                        <a:rPr lang="es-MX" sz="1600" b="0" baseline="0" dirty="0" smtClean="0">
                          <a:solidFill>
                            <a:schemeClr val="tx1"/>
                          </a:solidFill>
                          <a:latin typeface="Arial Narrow" pitchFamily="34" charset="0"/>
                        </a:rPr>
                        <a:t> económicamente activa</a:t>
                      </a:r>
                      <a:endParaRPr lang="es-MX" sz="1600" b="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s-MX" sz="1600" b="0" dirty="0" smtClean="0">
                          <a:solidFill>
                            <a:schemeClr val="tx1"/>
                          </a:solidFill>
                          <a:latin typeface="Arial Narrow" pitchFamily="34" charset="0"/>
                        </a:rPr>
                        <a:t>X 1000</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647888">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Población de 14 años y más</a:t>
                      </a:r>
                      <a:endParaRPr lang="es-MX" sz="1600" b="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s-MX" sz="16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graphicFrame>
        <p:nvGraphicFramePr>
          <p:cNvPr id="13" name="23 Tabla"/>
          <p:cNvGraphicFramePr>
            <a:graphicFrameLocks noGrp="1"/>
          </p:cNvGraphicFramePr>
          <p:nvPr>
            <p:extLst>
              <p:ext uri="{D42A27DB-BD31-4B8C-83A1-F6EECF244321}">
                <p14:modId xmlns:p14="http://schemas.microsoft.com/office/powerpoint/2010/main" val="2648635658"/>
              </p:ext>
            </p:extLst>
          </p:nvPr>
        </p:nvGraphicFramePr>
        <p:xfrm>
          <a:off x="2190543" y="4490454"/>
          <a:ext cx="5616624" cy="1224135"/>
        </p:xfrm>
        <a:graphic>
          <a:graphicData uri="http://schemas.openxmlformats.org/drawingml/2006/table">
            <a:tbl>
              <a:tblPr firstRow="1" bandRow="1">
                <a:tableStyleId>{5C22544A-7EE6-4342-B048-85BDC9FD1C3A}</a:tableStyleId>
              </a:tblPr>
              <a:tblGrid>
                <a:gridCol w="1332484"/>
                <a:gridCol w="296108"/>
                <a:gridCol w="3267952"/>
                <a:gridCol w="720080"/>
              </a:tblGrid>
              <a:tr h="576247">
                <a:tc rowSpan="2">
                  <a:txBody>
                    <a:bodyPr/>
                    <a:lstStyle/>
                    <a:p>
                      <a:pPr algn="ctr"/>
                      <a:r>
                        <a:rPr lang="es-MX" sz="1600" b="1" dirty="0" smtClean="0">
                          <a:solidFill>
                            <a:schemeClr val="tx1"/>
                          </a:solidFill>
                          <a:latin typeface="Arial Narrow" pitchFamily="34" charset="0"/>
                          <a:cs typeface="Arial" pitchFamily="34" charset="0"/>
                        </a:rPr>
                        <a:t>Tasa de mortalidad</a:t>
                      </a:r>
                      <a:r>
                        <a:rPr lang="es-MX" sz="1600" b="1" baseline="0" dirty="0" smtClean="0">
                          <a:solidFill>
                            <a:schemeClr val="tx1"/>
                          </a:solidFill>
                          <a:latin typeface="Arial Narrow" pitchFamily="34" charset="0"/>
                          <a:cs typeface="Arial" pitchFamily="34" charset="0"/>
                        </a:rPr>
                        <a:t> infantil</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MX" sz="1600" b="0" dirty="0" smtClean="0">
                          <a:solidFill>
                            <a:schemeClr val="tx1"/>
                          </a:solidFill>
                          <a:latin typeface="Arial Narrow" pitchFamily="34" charset="0"/>
                        </a:rPr>
                        <a:t>Defunciones</a:t>
                      </a:r>
                      <a:r>
                        <a:rPr lang="es-MX" sz="1600" b="0" baseline="0" dirty="0" smtClean="0">
                          <a:solidFill>
                            <a:schemeClr val="tx1"/>
                          </a:solidFill>
                          <a:latin typeface="Arial Narrow" pitchFamily="34" charset="0"/>
                        </a:rPr>
                        <a:t> de niños menores a un año</a:t>
                      </a:r>
                      <a:endParaRPr lang="es-MX" sz="1600" b="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s-MX" sz="1600" b="0" dirty="0" smtClean="0">
                          <a:solidFill>
                            <a:schemeClr val="tx1"/>
                          </a:solidFill>
                          <a:latin typeface="Arial Narrow" pitchFamily="34" charset="0"/>
                        </a:rPr>
                        <a:t>X 1000</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647888">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Total de nacidos vivos</a:t>
                      </a:r>
                      <a:endParaRPr lang="es-MX" sz="1600" b="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vMerge="1">
                  <a:txBody>
                    <a:bodyPr/>
                    <a:lstStyle/>
                    <a:p>
                      <a:pPr algn="ctr"/>
                      <a:endParaRPr lang="es-MX" sz="16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1539743419"/>
      </p:ext>
    </p:extLst>
  </p:cSld>
  <p:clrMapOvr>
    <a:masterClrMapping/>
  </p:clrMapOvr>
  <p:transition>
    <p:randomBa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2 CuadroTexto"/>
          <p:cNvSpPr txBox="1">
            <a:spLocks noChangeArrowheads="1"/>
          </p:cNvSpPr>
          <p:nvPr/>
        </p:nvSpPr>
        <p:spPr bwMode="auto">
          <a:xfrm>
            <a:off x="2699792" y="1490597"/>
            <a:ext cx="2808312" cy="1200329"/>
          </a:xfrm>
          <a:prstGeom prst="rect">
            <a:avLst/>
          </a:prstGeom>
          <a:noFill/>
          <a:ln w="9525">
            <a:noFill/>
            <a:miter lim="800000"/>
            <a:headEnd/>
            <a:tailEnd/>
          </a:ln>
        </p:spPr>
        <p:txBody>
          <a:bodyPr wrap="square" lIns="91431" tIns="45716" rIns="91431" bIns="45716">
            <a:spAutoFit/>
          </a:bodyPr>
          <a:lstStyle/>
          <a:p>
            <a:pPr algn="just"/>
            <a:r>
              <a:rPr lang="es-MX" b="1" dirty="0">
                <a:latin typeface="Arial Narrow" panose="020B0606020202030204" pitchFamily="34" charset="0"/>
              </a:rPr>
              <a:t>Representa la modificación relativa (incremento o disminución) que sufre una variable en el tiempo.</a:t>
            </a:r>
          </a:p>
        </p:txBody>
      </p:sp>
      <p:sp>
        <p:nvSpPr>
          <p:cNvPr id="31" name="30 Rectángulo"/>
          <p:cNvSpPr/>
          <p:nvPr/>
        </p:nvSpPr>
        <p:spPr>
          <a:xfrm>
            <a:off x="395537" y="1490597"/>
            <a:ext cx="2010699" cy="1200329"/>
          </a:xfrm>
          <a:prstGeom prst="rect">
            <a:avLst/>
          </a:prstGeom>
          <a:noFill/>
        </p:spPr>
        <p:txBody>
          <a:bodyPr wrap="square" lIns="91431" tIns="45716" rIns="91431" bIns="45716">
            <a:spAutoFit/>
          </a:bodyPr>
          <a:lstStyle/>
          <a:p>
            <a:pPr algn="ctr"/>
            <a:r>
              <a:rPr lang="es-ES" sz="2400" dirty="0">
                <a:ln w="10541" cmpd="sng">
                  <a:solidFill>
                    <a:srgbClr val="990000"/>
                  </a:solidFill>
                  <a:prstDash val="solid"/>
                </a:ln>
                <a:solidFill>
                  <a:srgbClr val="990000"/>
                </a:solidFill>
                <a:latin typeface="Arial Narrow" panose="020B0606020202030204" pitchFamily="34" charset="0"/>
              </a:rPr>
              <a:t>Índice de variación proporcional</a:t>
            </a:r>
          </a:p>
        </p:txBody>
      </p:sp>
      <p:sp>
        <p:nvSpPr>
          <p:cNvPr id="9" name="62 Rectángulo"/>
          <p:cNvSpPr/>
          <p:nvPr/>
        </p:nvSpPr>
        <p:spPr>
          <a:xfrm>
            <a:off x="5116232" y="681042"/>
            <a:ext cx="3612194" cy="581924"/>
          </a:xfrm>
          <a:prstGeom prst="rect">
            <a:avLst/>
          </a:prstGeom>
          <a:noFill/>
        </p:spPr>
        <p:txBody>
          <a:bodyPr wrap="none" lIns="91431" tIns="45716" rIns="91431" bIns="45716">
            <a:spAutoFit/>
          </a:bodyPr>
          <a:lstStyle/>
          <a:p>
            <a:pPr algn="ctr">
              <a:defRPr/>
            </a:pPr>
            <a:r>
              <a:rPr lang="es-ES" sz="3200" b="1" dirty="0">
                <a:solidFill>
                  <a:schemeClr val="accent6">
                    <a:lumMod val="50000"/>
                  </a:schemeClr>
                </a:solidFill>
                <a:latin typeface="Arial Narrow" pitchFamily="34" charset="0"/>
              </a:rPr>
              <a:t>Tipos de indicadores</a:t>
            </a:r>
          </a:p>
        </p:txBody>
      </p:sp>
      <p:cxnSp>
        <p:nvCxnSpPr>
          <p:cNvPr id="10" name="4 Conector recto"/>
          <p:cNvCxnSpPr/>
          <p:nvPr/>
        </p:nvCxnSpPr>
        <p:spPr>
          <a:xfrm>
            <a:off x="5029222" y="1299206"/>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21 Tabla"/>
          <p:cNvGraphicFramePr>
            <a:graphicFrameLocks noGrp="1"/>
          </p:cNvGraphicFramePr>
          <p:nvPr>
            <p:extLst>
              <p:ext uri="{D42A27DB-BD31-4B8C-83A1-F6EECF244321}">
                <p14:modId xmlns:p14="http://schemas.microsoft.com/office/powerpoint/2010/main" val="4250917499"/>
              </p:ext>
            </p:extLst>
          </p:nvPr>
        </p:nvGraphicFramePr>
        <p:xfrm>
          <a:off x="1187625" y="3053867"/>
          <a:ext cx="6984775" cy="1368152"/>
        </p:xfrm>
        <a:graphic>
          <a:graphicData uri="http://schemas.openxmlformats.org/drawingml/2006/table">
            <a:tbl>
              <a:tblPr firstRow="1" bandRow="1">
                <a:tableStyleId>{5C22544A-7EE6-4342-B048-85BDC9FD1C3A}</a:tableStyleId>
              </a:tblPr>
              <a:tblGrid>
                <a:gridCol w="2736303"/>
                <a:gridCol w="432048"/>
                <a:gridCol w="2713565"/>
                <a:gridCol w="1102859"/>
              </a:tblGrid>
              <a:tr h="720080">
                <a:tc rowSpan="2">
                  <a:txBody>
                    <a:bodyPr/>
                    <a:lstStyle/>
                    <a:p>
                      <a:pPr algn="ctr"/>
                      <a:r>
                        <a:rPr lang="es-MX" sz="1600" b="1" dirty="0" smtClean="0">
                          <a:solidFill>
                            <a:schemeClr val="tx1"/>
                          </a:solidFill>
                          <a:latin typeface="Arial Narrow" pitchFamily="34" charset="0"/>
                          <a:cs typeface="Arial" pitchFamily="34" charset="0"/>
                        </a:rPr>
                        <a:t>Índice</a:t>
                      </a:r>
                      <a:r>
                        <a:rPr lang="es-MX" sz="1600" b="1" baseline="0" dirty="0" smtClean="0">
                          <a:solidFill>
                            <a:schemeClr val="tx1"/>
                          </a:solidFill>
                          <a:latin typeface="Arial Narrow" pitchFamily="34" charset="0"/>
                          <a:cs typeface="Arial" pitchFamily="34" charset="0"/>
                        </a:rPr>
                        <a:t> de Variación Proporcional en el número de irregularidades detectadas</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s-MX" sz="1600" b="0" dirty="0" smtClean="0">
                          <a:solidFill>
                            <a:schemeClr val="tx1"/>
                          </a:solidFill>
                          <a:latin typeface="Arial Narrow" pitchFamily="34" charset="0"/>
                        </a:rPr>
                        <a:t>Irregularidades detectadas</a:t>
                      </a:r>
                      <a:r>
                        <a:rPr lang="es-MX" sz="1600" b="0" baseline="-25000" dirty="0" smtClean="0">
                          <a:solidFill>
                            <a:schemeClr val="tx1"/>
                          </a:solidFill>
                          <a:latin typeface="Arial Narrow" pitchFamily="34" charset="0"/>
                        </a:rPr>
                        <a:t>1</a:t>
                      </a:r>
                      <a:endParaRPr lang="es-MX" sz="1600" b="0" baseline="-2500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s-MX" sz="1600" b="0" dirty="0" smtClean="0">
                          <a:solidFill>
                            <a:schemeClr val="tx1"/>
                          </a:solidFill>
                          <a:latin typeface="Arial Narrow" pitchFamily="34" charset="0"/>
                        </a:rPr>
                        <a:t>-1 x 100</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648072">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Irregularidades detectadas</a:t>
                      </a:r>
                      <a:r>
                        <a:rPr lang="es-MX" sz="1600" b="0" baseline="-25000" dirty="0" smtClean="0">
                          <a:solidFill>
                            <a:schemeClr val="tx1"/>
                          </a:solidFill>
                          <a:latin typeface="Arial Narrow" pitchFamily="34" charset="0"/>
                        </a:rPr>
                        <a:t>0</a:t>
                      </a:r>
                      <a:endParaRPr lang="es-MX" sz="1600" b="0" baseline="-2500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s-MX" sz="16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graphicFrame>
        <p:nvGraphicFramePr>
          <p:cNvPr id="11" name="24 Tabla"/>
          <p:cNvGraphicFramePr>
            <a:graphicFrameLocks noGrp="1"/>
          </p:cNvGraphicFramePr>
          <p:nvPr>
            <p:extLst>
              <p:ext uri="{D42A27DB-BD31-4B8C-83A1-F6EECF244321}">
                <p14:modId xmlns:p14="http://schemas.microsoft.com/office/powerpoint/2010/main" val="3910692544"/>
              </p:ext>
            </p:extLst>
          </p:nvPr>
        </p:nvGraphicFramePr>
        <p:xfrm>
          <a:off x="5724128" y="1613707"/>
          <a:ext cx="3168352" cy="859648"/>
        </p:xfrm>
        <a:graphic>
          <a:graphicData uri="http://schemas.openxmlformats.org/drawingml/2006/table">
            <a:tbl>
              <a:tblPr firstRow="1" bandRow="1">
                <a:tableStyleId>{5C22544A-7EE6-4342-B048-85BDC9FD1C3A}</a:tableStyleId>
              </a:tblPr>
              <a:tblGrid>
                <a:gridCol w="576064"/>
                <a:gridCol w="288032"/>
                <a:gridCol w="1296144"/>
                <a:gridCol w="1008112"/>
              </a:tblGrid>
              <a:tr h="417444">
                <a:tc rowSpan="2">
                  <a:txBody>
                    <a:bodyPr/>
                    <a:lstStyle/>
                    <a:p>
                      <a:pPr algn="ctr"/>
                      <a:r>
                        <a:rPr lang="es-MX" sz="1600" b="1" dirty="0" smtClean="0">
                          <a:solidFill>
                            <a:schemeClr val="tx1"/>
                          </a:solidFill>
                          <a:latin typeface="Arial Narrow" pitchFamily="34" charset="0"/>
                          <a:cs typeface="Arial" pitchFamily="34" charset="0"/>
                        </a:rPr>
                        <a:t>IVP</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MX" sz="1600" b="0" dirty="0" smtClean="0">
                          <a:solidFill>
                            <a:schemeClr val="tx1"/>
                          </a:solidFill>
                          <a:latin typeface="Arial Narrow" pitchFamily="34" charset="0"/>
                        </a:rPr>
                        <a:t>Dato Actual</a:t>
                      </a:r>
                      <a:endParaRPr lang="es-MX" sz="1600" b="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algn="ctr"/>
                      <a:r>
                        <a:rPr lang="es-MX" sz="1600" b="0" dirty="0" smtClean="0">
                          <a:solidFill>
                            <a:schemeClr val="tx1"/>
                          </a:solidFill>
                          <a:latin typeface="Arial Narrow" pitchFamily="34" charset="0"/>
                        </a:rPr>
                        <a:t>- 1 x 100</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r>
              <a:tr h="442204">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Dato</a:t>
                      </a:r>
                      <a:r>
                        <a:rPr lang="es-MX" sz="1600" b="0" baseline="0" dirty="0" smtClean="0">
                          <a:solidFill>
                            <a:schemeClr val="tx1"/>
                          </a:solidFill>
                          <a:latin typeface="Arial Narrow" pitchFamily="34" charset="0"/>
                        </a:rPr>
                        <a:t> Anterior</a:t>
                      </a:r>
                      <a:endParaRPr lang="es-MX" sz="1600" b="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vMerge="1">
                  <a:txBody>
                    <a:bodyPr/>
                    <a:lstStyle/>
                    <a:p>
                      <a:pPr algn="ctr"/>
                      <a:endParaRPr lang="es-MX" sz="16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graphicFrame>
        <p:nvGraphicFramePr>
          <p:cNvPr id="14" name="25 Tabla"/>
          <p:cNvGraphicFramePr>
            <a:graphicFrameLocks noGrp="1"/>
          </p:cNvGraphicFramePr>
          <p:nvPr>
            <p:extLst>
              <p:ext uri="{D42A27DB-BD31-4B8C-83A1-F6EECF244321}">
                <p14:modId xmlns:p14="http://schemas.microsoft.com/office/powerpoint/2010/main" val="3060498550"/>
              </p:ext>
            </p:extLst>
          </p:nvPr>
        </p:nvGraphicFramePr>
        <p:xfrm>
          <a:off x="1340025" y="4422020"/>
          <a:ext cx="6984775" cy="1368152"/>
        </p:xfrm>
        <a:graphic>
          <a:graphicData uri="http://schemas.openxmlformats.org/drawingml/2006/table">
            <a:tbl>
              <a:tblPr firstRow="1" bandRow="1">
                <a:tableStyleId>{5C22544A-7EE6-4342-B048-85BDC9FD1C3A}</a:tableStyleId>
              </a:tblPr>
              <a:tblGrid>
                <a:gridCol w="2736303"/>
                <a:gridCol w="208280"/>
                <a:gridCol w="2937333"/>
                <a:gridCol w="1102859"/>
              </a:tblGrid>
              <a:tr h="720080">
                <a:tc rowSpan="2">
                  <a:txBody>
                    <a:bodyPr/>
                    <a:lstStyle/>
                    <a:p>
                      <a:pPr algn="ctr"/>
                      <a:r>
                        <a:rPr lang="es-MX" sz="1600" b="1" dirty="0" smtClean="0">
                          <a:solidFill>
                            <a:schemeClr val="tx1"/>
                          </a:solidFill>
                          <a:latin typeface="Arial Narrow" pitchFamily="34" charset="0"/>
                          <a:cs typeface="Arial" pitchFamily="34" charset="0"/>
                        </a:rPr>
                        <a:t>Índice</a:t>
                      </a:r>
                      <a:r>
                        <a:rPr lang="es-MX" sz="1600" b="1" baseline="0" dirty="0" smtClean="0">
                          <a:solidFill>
                            <a:schemeClr val="tx1"/>
                          </a:solidFill>
                          <a:latin typeface="Arial Narrow" pitchFamily="34" charset="0"/>
                          <a:cs typeface="Arial" pitchFamily="34" charset="0"/>
                        </a:rPr>
                        <a:t> de Variación Proporcional de la inversión en infraestructura turística</a:t>
                      </a:r>
                      <a:endParaRPr lang="es-MX" sz="1600" b="1" dirty="0">
                        <a:solidFill>
                          <a:schemeClr val="tx1"/>
                        </a:solidFill>
                        <a:latin typeface="Arial Narrow" pitchFamily="34" charset="0"/>
                        <a:cs typeface="Arial"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rowSpan="2">
                  <a:txBody>
                    <a:bodyPr/>
                    <a:lstStyle/>
                    <a:p>
                      <a:pPr algn="ctr"/>
                      <a:r>
                        <a:rPr lang="es-MX" sz="1600" b="0" dirty="0" smtClean="0">
                          <a:solidFill>
                            <a:schemeClr val="tx1"/>
                          </a:solidFill>
                          <a:latin typeface="Arial Narrow" pitchFamily="34" charset="0"/>
                        </a:rPr>
                        <a:t>=</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MX" sz="1600" b="0" dirty="0" smtClean="0">
                          <a:solidFill>
                            <a:schemeClr val="tx1"/>
                          </a:solidFill>
                          <a:latin typeface="Arial Narrow" pitchFamily="34" charset="0"/>
                        </a:rPr>
                        <a:t>Inversión en infraestructura</a:t>
                      </a:r>
                      <a:r>
                        <a:rPr lang="es-MX" sz="1600" b="0" baseline="0" dirty="0" smtClean="0">
                          <a:solidFill>
                            <a:schemeClr val="tx1"/>
                          </a:solidFill>
                          <a:latin typeface="Arial Narrow" pitchFamily="34" charset="0"/>
                        </a:rPr>
                        <a:t> turística</a:t>
                      </a:r>
                      <a:r>
                        <a:rPr lang="es-MX" sz="1600" b="0" baseline="-25000" dirty="0" smtClean="0">
                          <a:solidFill>
                            <a:schemeClr val="tx1"/>
                          </a:solidFill>
                          <a:latin typeface="Arial Narrow" pitchFamily="34" charset="0"/>
                        </a:rPr>
                        <a:t>1</a:t>
                      </a:r>
                      <a:endParaRPr lang="es-MX" sz="1600" b="0" baseline="-25000" dirty="0">
                        <a:solidFill>
                          <a:schemeClr val="tx1"/>
                        </a:solidFill>
                        <a:latin typeface="Arial Narrow"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s-MX" sz="1600" b="0" dirty="0" smtClean="0">
                          <a:solidFill>
                            <a:schemeClr val="tx1"/>
                          </a:solidFill>
                          <a:latin typeface="Arial Narrow" pitchFamily="34" charset="0"/>
                        </a:rPr>
                        <a:t>-1 x 100</a:t>
                      </a:r>
                      <a:endParaRPr lang="es-MX" sz="1600" b="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648072">
                <a:tc vMerge="1">
                  <a:txBody>
                    <a:bodyPr/>
                    <a:lstStyle/>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vMerge="1">
                  <a:txBody>
                    <a:bodyPr/>
                    <a:lstStyle/>
                    <a:p>
                      <a:endParaRPr lang="es-MX"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s-MX" sz="1600" b="0" dirty="0" smtClean="0">
                          <a:solidFill>
                            <a:schemeClr val="tx1"/>
                          </a:solidFill>
                          <a:latin typeface="Arial Narrow" pitchFamily="34" charset="0"/>
                        </a:rPr>
                        <a:t>Inversión en infraestructura</a:t>
                      </a:r>
                      <a:r>
                        <a:rPr lang="es-MX" sz="1600" b="0" baseline="0" dirty="0" smtClean="0">
                          <a:solidFill>
                            <a:schemeClr val="tx1"/>
                          </a:solidFill>
                          <a:latin typeface="Arial Narrow" pitchFamily="34" charset="0"/>
                        </a:rPr>
                        <a:t> turística</a:t>
                      </a:r>
                      <a:r>
                        <a:rPr lang="es-MX" sz="1600" b="0" baseline="-25000" dirty="0" smtClean="0">
                          <a:solidFill>
                            <a:schemeClr val="tx1"/>
                          </a:solidFill>
                          <a:latin typeface="Arial Narrow" pitchFamily="34" charset="0"/>
                        </a:rPr>
                        <a:t>0</a:t>
                      </a:r>
                      <a:endParaRPr lang="es-MX" sz="1600" b="0" baseline="-2500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vMerge="1">
                  <a:txBody>
                    <a:bodyPr/>
                    <a:lstStyle/>
                    <a:p>
                      <a:pPr algn="ctr"/>
                      <a:endParaRPr lang="es-MX" sz="16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1649389915"/>
      </p:ext>
    </p:extLst>
  </p:cSld>
  <p:clrMapOvr>
    <a:masterClrMapping/>
  </p:clrMapOvr>
  <p:transition>
    <p:randomBa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2 Rectángulo"/>
          <p:cNvSpPr/>
          <p:nvPr/>
        </p:nvSpPr>
        <p:spPr>
          <a:xfrm>
            <a:off x="3238910" y="271935"/>
            <a:ext cx="5501892" cy="1077210"/>
          </a:xfrm>
          <a:prstGeom prst="rect">
            <a:avLst/>
          </a:prstGeom>
          <a:noFill/>
        </p:spPr>
        <p:txBody>
          <a:bodyPr wrap="square" lIns="91431" tIns="45716" rIns="91431" bIns="45716">
            <a:spAutoFit/>
          </a:bodyPr>
          <a:lstStyle/>
          <a:p>
            <a:pPr algn="ctr">
              <a:defRPr/>
            </a:pPr>
            <a:r>
              <a:rPr lang="es-ES" sz="3200" b="1" dirty="0">
                <a:solidFill>
                  <a:schemeClr val="accent6">
                    <a:lumMod val="50000"/>
                  </a:schemeClr>
                </a:solidFill>
                <a:latin typeface="Arial Narrow" pitchFamily="34" charset="0"/>
              </a:rPr>
              <a:t>Errores comunes al construir indicadores</a:t>
            </a:r>
          </a:p>
        </p:txBody>
      </p:sp>
      <p:cxnSp>
        <p:nvCxnSpPr>
          <p:cNvPr id="10" name="4 Conector recto"/>
          <p:cNvCxnSpPr/>
          <p:nvPr/>
        </p:nvCxnSpPr>
        <p:spPr>
          <a:xfrm>
            <a:off x="4644008" y="1336171"/>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24 CuadroTexto"/>
          <p:cNvSpPr txBox="1">
            <a:spLocks noChangeArrowheads="1"/>
          </p:cNvSpPr>
          <p:nvPr/>
        </p:nvSpPr>
        <p:spPr bwMode="auto">
          <a:xfrm>
            <a:off x="755576" y="2140932"/>
            <a:ext cx="4248472" cy="3323987"/>
          </a:xfrm>
          <a:prstGeom prst="rect">
            <a:avLst/>
          </a:prstGeom>
          <a:noFill/>
          <a:ln w="9525">
            <a:noFill/>
            <a:miter lim="800000"/>
            <a:headEnd/>
            <a:tailEnd/>
          </a:ln>
        </p:spPr>
        <p:txBody>
          <a:bodyPr wrap="square" lIns="91431" tIns="45716" rIns="91431" bIns="45716">
            <a:spAutoFit/>
          </a:bodyPr>
          <a:lstStyle/>
          <a:p>
            <a:pPr marL="457155" indent="-457155" algn="just">
              <a:buFont typeface="Arial" panose="020B0604020202020204" pitchFamily="34" charset="0"/>
              <a:buChar char="•"/>
            </a:pPr>
            <a:r>
              <a:rPr lang="es-MX" sz="2100" dirty="0">
                <a:latin typeface="Arial Narrow" pitchFamily="34" charset="0"/>
              </a:rPr>
              <a:t>El indicador no se relaciona con el resultado. Los indicadores tienen que medir resultados y no un ámbito de la actividad.</a:t>
            </a:r>
          </a:p>
          <a:p>
            <a:pPr marL="457155" indent="-457155" algn="just">
              <a:buFont typeface="Arial" panose="020B0604020202020204" pitchFamily="34" charset="0"/>
              <a:buChar char="•"/>
            </a:pPr>
            <a:r>
              <a:rPr lang="es-MX" sz="2100" dirty="0">
                <a:latin typeface="Arial Narrow" pitchFamily="34" charset="0"/>
              </a:rPr>
              <a:t>La creación del indicador no refleja el objetivo.</a:t>
            </a:r>
          </a:p>
          <a:p>
            <a:pPr marL="457155" indent="-457155" algn="just">
              <a:buFont typeface="Arial" panose="020B0604020202020204" pitchFamily="34" charset="0"/>
              <a:buChar char="•"/>
            </a:pPr>
            <a:r>
              <a:rPr lang="es-MX" sz="2100" dirty="0">
                <a:latin typeface="Arial Narrow" pitchFamily="34" charset="0"/>
              </a:rPr>
              <a:t>El indicador es poco realista, los indicadores deben tener en cuenta la capacidad para construirlo.</a:t>
            </a:r>
          </a:p>
          <a:p>
            <a:pPr marL="457155" indent="-457155" algn="just">
              <a:buFont typeface="Arial" panose="020B0604020202020204" pitchFamily="34" charset="0"/>
              <a:buChar char="•"/>
            </a:pPr>
            <a:r>
              <a:rPr lang="es-MX" sz="2100" dirty="0">
                <a:latin typeface="Arial Narrow" pitchFamily="34" charset="0"/>
              </a:rPr>
              <a:t>Uso excesivo de indicadores.</a:t>
            </a:r>
          </a:p>
        </p:txBody>
      </p:sp>
      <p:pic>
        <p:nvPicPr>
          <p:cNvPr id="1026" name="Picture 2" descr="http://2.bp.blogspot.com/-grzLUhbieDc/VKPbBCEKEmI/AAAAAAAAB0o/nH33LOMaGzc/s1600/Er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44" y="2291929"/>
            <a:ext cx="3214311" cy="267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40924"/>
      </p:ext>
    </p:extLst>
  </p:cSld>
  <p:clrMapOvr>
    <a:masterClrMapping/>
  </p:clrMapOvr>
  <p:transition>
    <p:randomBa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a:off x="4300902" y="1296627"/>
            <a:ext cx="4285791"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4575563" y="686355"/>
            <a:ext cx="4104456" cy="584767"/>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La  Ficha Técnica</a:t>
            </a:r>
          </a:p>
        </p:txBody>
      </p:sp>
      <p:sp>
        <p:nvSpPr>
          <p:cNvPr id="2" name="1 CuadroTexto"/>
          <p:cNvSpPr txBox="1"/>
          <p:nvPr/>
        </p:nvSpPr>
        <p:spPr>
          <a:xfrm>
            <a:off x="717699" y="1962376"/>
            <a:ext cx="8100865" cy="2298897"/>
          </a:xfrm>
          <a:prstGeom prst="rect">
            <a:avLst/>
          </a:prstGeom>
          <a:noFill/>
        </p:spPr>
        <p:txBody>
          <a:bodyPr wrap="square" lIns="82104" tIns="41052" rIns="82104" bIns="41052" rtlCol="0">
            <a:spAutoFit/>
          </a:bodyPr>
          <a:lstStyle/>
          <a:p>
            <a:pPr algn="just"/>
            <a:r>
              <a:rPr lang="es-MX" sz="2400" dirty="0">
                <a:latin typeface="Arial Narrow" pitchFamily="34" charset="0"/>
              </a:rPr>
              <a:t>Formato </a:t>
            </a:r>
            <a:r>
              <a:rPr lang="es-MX" sz="2400" dirty="0" smtClean="0">
                <a:latin typeface="Arial Narrow" pitchFamily="34" charset="0"/>
              </a:rPr>
              <a:t>de metadatos en </a:t>
            </a:r>
            <a:r>
              <a:rPr lang="es-MX" sz="2400" dirty="0">
                <a:latin typeface="Arial Narrow" pitchFamily="34" charset="0"/>
              </a:rPr>
              <a:t>el que se plasman los </a:t>
            </a:r>
            <a:r>
              <a:rPr lang="es-MX" sz="2400" b="1" dirty="0">
                <a:latin typeface="Arial Narrow" pitchFamily="34" charset="0"/>
              </a:rPr>
              <a:t>indicadores</a:t>
            </a:r>
            <a:r>
              <a:rPr lang="es-MX" sz="2400" dirty="0">
                <a:latin typeface="Arial Narrow" pitchFamily="34" charset="0"/>
              </a:rPr>
              <a:t> para cada nivel de evaluación y sus características principales. </a:t>
            </a:r>
            <a:endParaRPr lang="es-MX" sz="2400" dirty="0" smtClean="0">
              <a:latin typeface="Arial Narrow" pitchFamily="34" charset="0"/>
            </a:endParaRPr>
          </a:p>
          <a:p>
            <a:pPr algn="just"/>
            <a:endParaRPr lang="es-MX" sz="2400" dirty="0" smtClean="0">
              <a:latin typeface="Arial Narrow" pitchFamily="34" charset="0"/>
            </a:endParaRPr>
          </a:p>
          <a:p>
            <a:pPr algn="just"/>
            <a:r>
              <a:rPr lang="es-MX" sz="2400" dirty="0" smtClean="0">
                <a:latin typeface="Arial Narrow" pitchFamily="34" charset="0"/>
              </a:rPr>
              <a:t>En este apartado se visualizarán las tres partes que integran la ficha así como los elementos mínimos que deben contener, conforme a los Lineamientos que emite el CONAC.</a:t>
            </a:r>
            <a:endParaRPr lang="es-MX" sz="2400" dirty="0">
              <a:latin typeface="Arial Narrow" pitchFamily="34" charset="0"/>
            </a:endParaRPr>
          </a:p>
        </p:txBody>
      </p:sp>
    </p:spTree>
    <p:extLst>
      <p:ext uri="{BB962C8B-B14F-4D97-AF65-F5344CB8AC3E}">
        <p14:creationId xmlns:p14="http://schemas.microsoft.com/office/powerpoint/2010/main" val="2088170669"/>
      </p:ext>
    </p:extLst>
  </p:cSld>
  <p:clrMapOvr>
    <a:masterClrMapping/>
  </p:clrMapOvr>
  <p:transition>
    <p:randomBa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6090" b="2990"/>
          <a:stretch/>
        </p:blipFill>
        <p:spPr bwMode="auto">
          <a:xfrm>
            <a:off x="4192739" y="572014"/>
            <a:ext cx="4349005" cy="554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26632" y="1439714"/>
            <a:ext cx="3016390" cy="390682"/>
          </a:xfrm>
          <a:prstGeom prst="rect">
            <a:avLst/>
          </a:prstGeom>
          <a:noFill/>
        </p:spPr>
        <p:txBody>
          <a:bodyPr wrap="square" lIns="82104" tIns="41052" rIns="82104" bIns="41052" rtlCol="0">
            <a:spAutoFit/>
          </a:bodyPr>
          <a:lstStyle/>
          <a:p>
            <a:pPr algn="ctr"/>
            <a:r>
              <a:rPr lang="es-MX" sz="2000" b="1" dirty="0">
                <a:solidFill>
                  <a:schemeClr val="accent2">
                    <a:lumMod val="75000"/>
                  </a:schemeClr>
                </a:solidFill>
                <a:latin typeface="Arial Narrow" pitchFamily="34" charset="0"/>
              </a:rPr>
              <a:t>ALINEACIÓN</a:t>
            </a:r>
          </a:p>
        </p:txBody>
      </p:sp>
      <p:sp>
        <p:nvSpPr>
          <p:cNvPr id="7" name="6 Flecha derecha"/>
          <p:cNvSpPr/>
          <p:nvPr/>
        </p:nvSpPr>
        <p:spPr>
          <a:xfrm rot="10800000" flipH="1">
            <a:off x="3128346" y="1439713"/>
            <a:ext cx="532196" cy="289436"/>
          </a:xfrm>
          <a:prstGeom prst="right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104" tIns="41052" rIns="82104" bIns="41052" rtlCol="0" anchor="ctr"/>
          <a:lstStyle/>
          <a:p>
            <a:pPr algn="ctr"/>
            <a:endParaRPr lang="es-MX"/>
          </a:p>
        </p:txBody>
      </p:sp>
      <p:sp>
        <p:nvSpPr>
          <p:cNvPr id="9" name="8 CuadroTexto"/>
          <p:cNvSpPr txBox="1"/>
          <p:nvPr/>
        </p:nvSpPr>
        <p:spPr>
          <a:xfrm>
            <a:off x="331911" y="3140470"/>
            <a:ext cx="3016390" cy="390682"/>
          </a:xfrm>
          <a:prstGeom prst="rect">
            <a:avLst/>
          </a:prstGeom>
          <a:noFill/>
        </p:spPr>
        <p:txBody>
          <a:bodyPr wrap="square" lIns="82104" tIns="41052" rIns="82104" bIns="41052" rtlCol="0">
            <a:spAutoFit/>
          </a:bodyPr>
          <a:lstStyle/>
          <a:p>
            <a:pPr algn="ctr"/>
            <a:r>
              <a:rPr lang="es-MX" sz="2000" b="1" dirty="0">
                <a:solidFill>
                  <a:schemeClr val="accent2">
                    <a:lumMod val="75000"/>
                  </a:schemeClr>
                </a:solidFill>
                <a:latin typeface="Arial Narrow" pitchFamily="34" charset="0"/>
              </a:rPr>
              <a:t>DESCRIPCIÓN</a:t>
            </a:r>
          </a:p>
        </p:txBody>
      </p:sp>
      <p:sp>
        <p:nvSpPr>
          <p:cNvPr id="10" name="9 Flecha derecha"/>
          <p:cNvSpPr/>
          <p:nvPr/>
        </p:nvSpPr>
        <p:spPr>
          <a:xfrm rot="10800000" flipH="1">
            <a:off x="3051022" y="3140470"/>
            <a:ext cx="532196" cy="289436"/>
          </a:xfrm>
          <a:prstGeom prst="right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104" tIns="41052" rIns="82104" bIns="41052" rtlCol="0" anchor="ctr"/>
          <a:lstStyle/>
          <a:p>
            <a:pPr algn="ctr"/>
            <a:endParaRPr lang="es-MX"/>
          </a:p>
        </p:txBody>
      </p:sp>
      <p:sp>
        <p:nvSpPr>
          <p:cNvPr id="11" name="10 CuadroTexto"/>
          <p:cNvSpPr txBox="1"/>
          <p:nvPr/>
        </p:nvSpPr>
        <p:spPr>
          <a:xfrm>
            <a:off x="755643" y="5111715"/>
            <a:ext cx="2158367" cy="1006235"/>
          </a:xfrm>
          <a:prstGeom prst="rect">
            <a:avLst/>
          </a:prstGeom>
          <a:noFill/>
        </p:spPr>
        <p:txBody>
          <a:bodyPr wrap="square" lIns="82104" tIns="41052" rIns="82104" bIns="41052" rtlCol="0">
            <a:spAutoFit/>
          </a:bodyPr>
          <a:lstStyle/>
          <a:p>
            <a:pPr algn="ctr"/>
            <a:r>
              <a:rPr lang="es-MX" sz="2000" b="1" dirty="0">
                <a:solidFill>
                  <a:schemeClr val="accent2">
                    <a:lumMod val="75000"/>
                  </a:schemeClr>
                </a:solidFill>
                <a:latin typeface="Arial Narrow" pitchFamily="34" charset="0"/>
              </a:rPr>
              <a:t>DATOS DEL RESPONSABLE DEL PROGRAMA</a:t>
            </a:r>
          </a:p>
        </p:txBody>
      </p:sp>
      <p:sp>
        <p:nvSpPr>
          <p:cNvPr id="12" name="11 Flecha derecha"/>
          <p:cNvSpPr/>
          <p:nvPr/>
        </p:nvSpPr>
        <p:spPr>
          <a:xfrm rot="10800000" flipH="1">
            <a:off x="3128346" y="5630244"/>
            <a:ext cx="532196" cy="289436"/>
          </a:xfrm>
          <a:prstGeom prst="right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104" tIns="41052" rIns="82104" bIns="41052" rtlCol="0" anchor="ctr"/>
          <a:lstStyle/>
          <a:p>
            <a:pPr algn="ctr"/>
            <a:endParaRPr lang="es-MX"/>
          </a:p>
        </p:txBody>
      </p:sp>
    </p:spTree>
    <p:extLst>
      <p:ext uri="{BB962C8B-B14F-4D97-AF65-F5344CB8AC3E}">
        <p14:creationId xmlns:p14="http://schemas.microsoft.com/office/powerpoint/2010/main" val="14068436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086738" y="564643"/>
            <a:ext cx="5057262"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Nombre del indicador</a:t>
            </a:r>
          </a:p>
        </p:txBody>
      </p:sp>
      <p:cxnSp>
        <p:nvCxnSpPr>
          <p:cNvPr id="5" name="4 Conector recto"/>
          <p:cNvCxnSpPr/>
          <p:nvPr/>
        </p:nvCxnSpPr>
        <p:spPr>
          <a:xfrm>
            <a:off x="4852224" y="1149418"/>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1 Rectángulo"/>
          <p:cNvSpPr>
            <a:spLocks noChangeArrowheads="1"/>
          </p:cNvSpPr>
          <p:nvPr/>
        </p:nvSpPr>
        <p:spPr bwMode="auto">
          <a:xfrm>
            <a:off x="827585" y="1627745"/>
            <a:ext cx="7776863" cy="707886"/>
          </a:xfrm>
          <a:prstGeom prst="rect">
            <a:avLst/>
          </a:prstGeom>
          <a:noFill/>
          <a:ln w="9525">
            <a:noFill/>
            <a:miter lim="800000"/>
            <a:headEnd/>
            <a:tailEnd/>
          </a:ln>
        </p:spPr>
        <p:txBody>
          <a:bodyPr wrap="square" lIns="91431" tIns="45716" rIns="91431" bIns="45716">
            <a:spAutoFit/>
          </a:bodyPr>
          <a:lstStyle/>
          <a:p>
            <a:pPr algn="just"/>
            <a:r>
              <a:rPr lang="es-MX" sz="2000" b="1" dirty="0">
                <a:latin typeface="Arial Narrow" panose="020B0606020202030204" pitchFamily="34" charset="0"/>
              </a:rPr>
              <a:t>Enunciado breve con el cual se denomina al algoritmo empleado para evaluar el cumplimiento de un resultado clave.</a:t>
            </a:r>
          </a:p>
        </p:txBody>
      </p:sp>
      <p:sp>
        <p:nvSpPr>
          <p:cNvPr id="10" name="5 CuadroTexto"/>
          <p:cNvSpPr txBox="1"/>
          <p:nvPr/>
        </p:nvSpPr>
        <p:spPr>
          <a:xfrm>
            <a:off x="1626099" y="2356225"/>
            <a:ext cx="6696744" cy="1200329"/>
          </a:xfrm>
          <a:prstGeom prst="rect">
            <a:avLst/>
          </a:prstGeom>
          <a:noFill/>
        </p:spPr>
        <p:txBody>
          <a:bodyPr wrap="square" lIns="91431" tIns="45716" rIns="91431" bIns="45716" rtlCol="0">
            <a:spAutoFit/>
          </a:bodyPr>
          <a:lstStyle/>
          <a:p>
            <a:pPr algn="just"/>
            <a:r>
              <a:rPr lang="es-MX" dirty="0" smtClean="0">
                <a:latin typeface="Arial Narrow" panose="020B0606020202030204" pitchFamily="34" charset="0"/>
              </a:rPr>
              <a:t>1.- No se debe repetir el objetivo, resultado clave o descripción del indicador.</a:t>
            </a:r>
          </a:p>
          <a:p>
            <a:pPr algn="just"/>
            <a:r>
              <a:rPr lang="es-MX" dirty="0" smtClean="0">
                <a:latin typeface="Arial Narrow" panose="020B0606020202030204" pitchFamily="34" charset="0"/>
              </a:rPr>
              <a:t>2.- No es una descripción amplia y detallada del indicador.</a:t>
            </a:r>
          </a:p>
          <a:p>
            <a:pPr algn="just"/>
            <a:r>
              <a:rPr lang="es-MX" dirty="0" smtClean="0">
                <a:latin typeface="Arial Narrow" panose="020B0606020202030204" pitchFamily="34" charset="0"/>
              </a:rPr>
              <a:t>3.- Nombre único y corto. (Máximo 10 palabras)</a:t>
            </a:r>
          </a:p>
          <a:p>
            <a:pPr algn="just"/>
            <a:r>
              <a:rPr lang="es-MX" dirty="0" smtClean="0">
                <a:latin typeface="Arial Narrow" panose="020B0606020202030204" pitchFamily="34" charset="0"/>
              </a:rPr>
              <a:t>4.- No se escribe con una acción, no incluye verbos en infinitivo.  </a:t>
            </a:r>
            <a:endParaRPr lang="es-MX" dirty="0">
              <a:latin typeface="Arial Narrow" panose="020B0606020202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5884130"/>
              </p:ext>
            </p:extLst>
          </p:nvPr>
        </p:nvGraphicFramePr>
        <p:xfrm>
          <a:off x="1044856" y="3693225"/>
          <a:ext cx="7119605" cy="2397190"/>
        </p:xfrm>
        <a:graphic>
          <a:graphicData uri="http://schemas.openxmlformats.org/drawingml/2006/table">
            <a:tbl>
              <a:tblPr firstRow="1" bandRow="1">
                <a:tableStyleId>{073A0DAA-6AF3-43AB-8588-CEC1D06C72B9}</a:tableStyleId>
              </a:tblPr>
              <a:tblGrid>
                <a:gridCol w="1989064"/>
                <a:gridCol w="3497604"/>
                <a:gridCol w="1632937"/>
              </a:tblGrid>
              <a:tr h="712541">
                <a:tc>
                  <a:txBody>
                    <a:bodyPr/>
                    <a:lstStyle/>
                    <a:p>
                      <a:pPr algn="ctr"/>
                      <a:r>
                        <a:rPr lang="es-ES" sz="2000" dirty="0" smtClean="0">
                          <a:latin typeface="Arial Narrow" panose="020B0606020202030204" pitchFamily="34" charset="0"/>
                        </a:rPr>
                        <a:t>Relación</a:t>
                      </a:r>
                      <a:r>
                        <a:rPr lang="es-ES" sz="2000" baseline="0" dirty="0" smtClean="0">
                          <a:latin typeface="Arial Narrow" panose="020B0606020202030204" pitchFamily="34" charset="0"/>
                        </a:rPr>
                        <a:t> aritmética</a:t>
                      </a:r>
                      <a:endParaRPr lang="es-MX" sz="2000" dirty="0">
                        <a:latin typeface="Arial Narrow" panose="020B0606020202030204" pitchFamily="34" charset="0"/>
                      </a:endParaRPr>
                    </a:p>
                  </a:txBody>
                  <a:tcPr anchor="ctr">
                    <a:solidFill>
                      <a:srgbClr val="C00000"/>
                    </a:solidFill>
                  </a:tcPr>
                </a:tc>
                <a:tc>
                  <a:txBody>
                    <a:bodyPr/>
                    <a:lstStyle/>
                    <a:p>
                      <a:pPr algn="ctr"/>
                      <a:r>
                        <a:rPr lang="es-ES" sz="2000" dirty="0" smtClean="0">
                          <a:latin typeface="Arial Narrow" panose="020B0606020202030204" pitchFamily="34" charset="0"/>
                        </a:rPr>
                        <a:t>Complemento</a:t>
                      </a:r>
                      <a:endParaRPr lang="es-MX" sz="2000" dirty="0">
                        <a:latin typeface="Arial Narrow" panose="020B0606020202030204" pitchFamily="34" charset="0"/>
                      </a:endParaRPr>
                    </a:p>
                  </a:txBody>
                  <a:tcPr anchor="ctr">
                    <a:solidFill>
                      <a:srgbClr val="C00000"/>
                    </a:solidFill>
                  </a:tcPr>
                </a:tc>
                <a:tc>
                  <a:txBody>
                    <a:bodyPr/>
                    <a:lstStyle/>
                    <a:p>
                      <a:pPr algn="ctr"/>
                      <a:r>
                        <a:rPr lang="es-ES" sz="2000" dirty="0" smtClean="0">
                          <a:latin typeface="Arial Narrow" panose="020B0606020202030204" pitchFamily="34" charset="0"/>
                        </a:rPr>
                        <a:t>Dependencia</a:t>
                      </a:r>
                      <a:endParaRPr lang="es-MX" sz="2000" dirty="0">
                        <a:latin typeface="Arial Narrow" panose="020B0606020202030204" pitchFamily="34" charset="0"/>
                      </a:endParaRPr>
                    </a:p>
                  </a:txBody>
                  <a:tcPr anchor="ctr">
                    <a:solidFill>
                      <a:srgbClr val="C00000"/>
                    </a:solidFill>
                  </a:tcPr>
                </a:tc>
              </a:tr>
              <a:tr h="712541">
                <a:tc>
                  <a:txBody>
                    <a:bodyPr/>
                    <a:lstStyle/>
                    <a:p>
                      <a:pPr algn="ctr"/>
                      <a:r>
                        <a:rPr lang="es-ES" sz="2000" dirty="0" smtClean="0">
                          <a:latin typeface="Arial Narrow" panose="020B0606020202030204" pitchFamily="34" charset="0"/>
                        </a:rPr>
                        <a:t>Proporción de </a:t>
                      </a: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Conflictos</a:t>
                      </a:r>
                      <a:r>
                        <a:rPr lang="es-ES" sz="2000" baseline="0" dirty="0" smtClean="0">
                          <a:latin typeface="Arial Narrow" panose="020B0606020202030204" pitchFamily="34" charset="0"/>
                        </a:rPr>
                        <a:t> resueltos por la vía administrativa</a:t>
                      </a: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STPSP</a:t>
                      </a:r>
                      <a:endParaRPr lang="es-MX" sz="2000" dirty="0">
                        <a:latin typeface="Arial Narrow" panose="020B0606020202030204" pitchFamily="34" charset="0"/>
                      </a:endParaRPr>
                    </a:p>
                  </a:txBody>
                  <a:tcPr anchor="ctr"/>
                </a:tc>
              </a:tr>
              <a:tr h="486054">
                <a:tc>
                  <a:txBody>
                    <a:bodyPr/>
                    <a:lstStyle/>
                    <a:p>
                      <a:pPr algn="ctr"/>
                      <a:r>
                        <a:rPr lang="es-ES" sz="2000" dirty="0" smtClean="0">
                          <a:latin typeface="Arial Narrow" panose="020B0606020202030204" pitchFamily="34" charset="0"/>
                        </a:rPr>
                        <a:t>Tasa </a:t>
                      </a: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Bruta de escolarización</a:t>
                      </a:r>
                      <a:r>
                        <a:rPr lang="es-ES" sz="2000" baseline="0" dirty="0" smtClean="0">
                          <a:latin typeface="Arial Narrow" panose="020B0606020202030204" pitchFamily="34" charset="0"/>
                        </a:rPr>
                        <a:t> primaria</a:t>
                      </a: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SEV</a:t>
                      </a:r>
                      <a:endParaRPr lang="es-MX" sz="2000" dirty="0">
                        <a:latin typeface="Arial Narrow" panose="020B0606020202030204" pitchFamily="34" charset="0"/>
                      </a:endParaRPr>
                    </a:p>
                  </a:txBody>
                  <a:tcPr anchor="ctr"/>
                </a:tc>
              </a:tr>
              <a:tr h="486054">
                <a:tc>
                  <a:txBody>
                    <a:bodyPr/>
                    <a:lstStyle/>
                    <a:p>
                      <a:pPr algn="ctr"/>
                      <a:r>
                        <a:rPr lang="es-ES" sz="2000" dirty="0" smtClean="0">
                          <a:latin typeface="Arial Narrow" panose="020B0606020202030204" pitchFamily="34" charset="0"/>
                        </a:rPr>
                        <a:t>Razón</a:t>
                      </a:r>
                      <a:endParaRPr lang="es-MX" sz="2000" dirty="0">
                        <a:latin typeface="Arial Narrow" panose="020B0606020202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dirty="0" smtClean="0">
                          <a:latin typeface="Arial Narrow" panose="020B0606020202030204" pitchFamily="34" charset="0"/>
                        </a:rPr>
                        <a:t>de muerte</a:t>
                      </a:r>
                      <a:r>
                        <a:rPr lang="es-ES" sz="2000" baseline="0" dirty="0" smtClean="0">
                          <a:latin typeface="Arial Narrow" panose="020B0606020202030204" pitchFamily="34" charset="0"/>
                        </a:rPr>
                        <a:t> materna</a:t>
                      </a: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SS</a:t>
                      </a:r>
                      <a:endParaRPr lang="es-MX" sz="2000" dirty="0">
                        <a:latin typeface="Arial Narrow" panose="020B0606020202030204" pitchFamily="34" charset="0"/>
                      </a:endParaRPr>
                    </a:p>
                  </a:txBody>
                  <a:tcPr anchor="ctr"/>
                </a:tc>
              </a:tr>
            </a:tbl>
          </a:graphicData>
        </a:graphic>
      </p:graphicFrame>
    </p:spTree>
    <p:extLst>
      <p:ext uri="{BB962C8B-B14F-4D97-AF65-F5344CB8AC3E}">
        <p14:creationId xmlns:p14="http://schemas.microsoft.com/office/powerpoint/2010/main" val="1323375491"/>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14 CuadroTexto"/>
          <p:cNvSpPr txBox="1">
            <a:spLocks noChangeArrowheads="1"/>
          </p:cNvSpPr>
          <p:nvPr/>
        </p:nvSpPr>
        <p:spPr bwMode="auto">
          <a:xfrm>
            <a:off x="893763" y="1502413"/>
            <a:ext cx="1392237" cy="400110"/>
          </a:xfrm>
          <a:prstGeom prst="rect">
            <a:avLst/>
          </a:prstGeom>
          <a:noFill/>
          <a:ln w="9525">
            <a:noFill/>
            <a:miter lim="800000"/>
            <a:headEnd/>
            <a:tailEnd/>
          </a:ln>
        </p:spPr>
        <p:txBody>
          <a:bodyPr wrap="square">
            <a:spAutoFit/>
          </a:bodyPr>
          <a:lstStyle/>
          <a:p>
            <a:pPr algn="just"/>
            <a:r>
              <a:rPr lang="es-MX" sz="2000" b="1" dirty="0" smtClean="0">
                <a:latin typeface="Arial Narrow" pitchFamily="34" charset="0"/>
              </a:rPr>
              <a:t>Art. 26, B:</a:t>
            </a:r>
            <a:endParaRPr lang="es-MX" b="1" dirty="0">
              <a:latin typeface="Arial Narrow" pitchFamily="34" charset="0"/>
            </a:endParaRPr>
          </a:p>
        </p:txBody>
      </p:sp>
      <p:sp>
        <p:nvSpPr>
          <p:cNvPr id="94212" name="21 Rectángulo"/>
          <p:cNvSpPr>
            <a:spLocks noChangeArrowheads="1"/>
          </p:cNvSpPr>
          <p:nvPr/>
        </p:nvSpPr>
        <p:spPr bwMode="auto">
          <a:xfrm>
            <a:off x="893763" y="2149620"/>
            <a:ext cx="4310495" cy="2308324"/>
          </a:xfrm>
          <a:prstGeom prst="rect">
            <a:avLst/>
          </a:prstGeom>
          <a:noFill/>
          <a:ln w="9525">
            <a:noFill/>
            <a:miter lim="800000"/>
            <a:headEnd/>
            <a:tailEnd/>
          </a:ln>
        </p:spPr>
        <p:txBody>
          <a:bodyPr wrap="square">
            <a:spAutoFit/>
          </a:bodyPr>
          <a:lstStyle/>
          <a:p>
            <a:pPr algn="just"/>
            <a:r>
              <a:rPr lang="es-MX" dirty="0">
                <a:latin typeface="Arial Narrow" pitchFamily="34" charset="0"/>
              </a:rPr>
              <a:t>El Estado contará con un </a:t>
            </a:r>
            <a:r>
              <a:rPr lang="es-MX" b="1" dirty="0">
                <a:latin typeface="Arial Narrow" pitchFamily="34" charset="0"/>
              </a:rPr>
              <a:t>Sistema Nacional de Información Estadística y Geográfica </a:t>
            </a:r>
            <a:r>
              <a:rPr lang="es-MX" dirty="0">
                <a:latin typeface="Arial Narrow" pitchFamily="34" charset="0"/>
              </a:rPr>
              <a:t>cuyos datos serán considerados oficiales. Para la Federación, las entidades federativas, los Municipios y las demarcaciones territoriales de la Ciudad de México, </a:t>
            </a:r>
            <a:r>
              <a:rPr lang="es-MX" b="1" dirty="0">
                <a:latin typeface="Arial Narrow" pitchFamily="34" charset="0"/>
              </a:rPr>
              <a:t>los datos contenidos en el Sistema serán de uso obligatorio en los términos que establezca la </a:t>
            </a:r>
            <a:r>
              <a:rPr lang="es-MX" b="1" dirty="0" smtClean="0">
                <a:latin typeface="Arial Narrow" pitchFamily="34" charset="0"/>
              </a:rPr>
              <a:t>ley.</a:t>
            </a:r>
            <a:endParaRPr lang="es-MX" b="1" dirty="0">
              <a:latin typeface="Arial Narrow" pitchFamily="34" charset="0"/>
            </a:endParaRPr>
          </a:p>
        </p:txBody>
      </p:sp>
      <p:sp>
        <p:nvSpPr>
          <p:cNvPr id="8" name="7 Rectángulo"/>
          <p:cNvSpPr/>
          <p:nvPr/>
        </p:nvSpPr>
        <p:spPr>
          <a:xfrm>
            <a:off x="3328656" y="587294"/>
            <a:ext cx="5434501" cy="584775"/>
          </a:xfrm>
          <a:prstGeom prst="rect">
            <a:avLst/>
          </a:prstGeom>
          <a:noFill/>
        </p:spPr>
        <p:txBody>
          <a:bodyPr wrap="none">
            <a:spAutoFit/>
          </a:bodyPr>
          <a:lstStyle/>
          <a:p>
            <a:pPr algn="ctr">
              <a:defRPr/>
            </a:pPr>
            <a:r>
              <a:rPr lang="es-ES" sz="3200" b="1" dirty="0">
                <a:solidFill>
                  <a:schemeClr val="accent6">
                    <a:lumMod val="50000"/>
                  </a:schemeClr>
                </a:solidFill>
                <a:latin typeface="Arial Narrow" pitchFamily="34" charset="0"/>
              </a:rPr>
              <a:t>Constitución Política de los EUM</a:t>
            </a:r>
          </a:p>
        </p:txBody>
      </p:sp>
      <p:sp>
        <p:nvSpPr>
          <p:cNvPr id="2" name="1 Rectángulo"/>
          <p:cNvSpPr/>
          <p:nvPr/>
        </p:nvSpPr>
        <p:spPr>
          <a:xfrm>
            <a:off x="857249" y="4618349"/>
            <a:ext cx="7561118" cy="1200329"/>
          </a:xfrm>
          <a:prstGeom prst="rect">
            <a:avLst/>
          </a:prstGeom>
        </p:spPr>
        <p:txBody>
          <a:bodyPr wrap="square">
            <a:spAutoFit/>
          </a:bodyPr>
          <a:lstStyle/>
          <a:p>
            <a:pPr algn="just"/>
            <a:r>
              <a:rPr lang="es-MX" dirty="0">
                <a:latin typeface="Arial Narrow" pitchFamily="34" charset="0"/>
              </a:rPr>
              <a:t>La responsabilidad de normar y coordinar dicho Sistema estará a cargo de un </a:t>
            </a:r>
            <a:r>
              <a:rPr lang="es-MX" b="1" dirty="0">
                <a:latin typeface="Arial Narrow" pitchFamily="34" charset="0"/>
              </a:rPr>
              <a:t>organismo con autonomía técnica y de gestión</a:t>
            </a:r>
            <a:r>
              <a:rPr lang="es-MX" dirty="0">
                <a:latin typeface="Arial Narrow" pitchFamily="34" charset="0"/>
              </a:rPr>
              <a:t>, personalidad jurídica y patrimonio propios, con las facultades necesarias para regular la captación, procesamiento y publicación de la información que se genere y proveer a su observancia.</a:t>
            </a:r>
          </a:p>
        </p:txBody>
      </p:sp>
      <p:sp>
        <p:nvSpPr>
          <p:cNvPr id="3" name="AutoShape 2" descr="Resultado de imagen para INE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Resultado de imagen para INEG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Resultado de imagen para INEG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8" descr="Resultado de imagen para INEG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10" descr="Resultado de imagen para INEG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702468"/>
            <a:ext cx="2931967" cy="2931967"/>
          </a:xfrm>
          <a:prstGeom prst="rect">
            <a:avLst/>
          </a:prstGeom>
        </p:spPr>
      </p:pic>
    </p:spTree>
    <p:extLst>
      <p:ext uri="{BB962C8B-B14F-4D97-AF65-F5344CB8AC3E}">
        <p14:creationId xmlns:p14="http://schemas.microsoft.com/office/powerpoint/2010/main" val="1240710166"/>
      </p:ext>
    </p:extLst>
  </p:cSld>
  <p:clrMapOvr>
    <a:masterClrMapping/>
  </p:clrMapOvr>
  <p:transition>
    <p:randomBa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a:spLocks noChangeArrowheads="1"/>
          </p:cNvSpPr>
          <p:nvPr/>
        </p:nvSpPr>
        <p:spPr bwMode="auto">
          <a:xfrm>
            <a:off x="827585" y="1712337"/>
            <a:ext cx="7776863" cy="1015663"/>
          </a:xfrm>
          <a:prstGeom prst="rect">
            <a:avLst/>
          </a:prstGeom>
          <a:noFill/>
          <a:ln w="9525">
            <a:noFill/>
            <a:miter lim="800000"/>
            <a:headEnd/>
            <a:tailEnd/>
          </a:ln>
        </p:spPr>
        <p:txBody>
          <a:bodyPr wrap="square" lIns="91431" tIns="45716" rIns="91431" bIns="45716">
            <a:spAutoFit/>
          </a:bodyPr>
          <a:lstStyle/>
          <a:p>
            <a:pPr algn="just"/>
            <a:r>
              <a:rPr lang="es-MX" sz="2000" b="1" dirty="0">
                <a:latin typeface="Arial Narrow" panose="020B0606020202030204" pitchFamily="34" charset="0"/>
              </a:rPr>
              <a:t>La relación cuantitativa del indicador, expresada a través de una ecuación que involucra el uso de dos o más variables. Este apartado hace alusión al método de cálculo</a:t>
            </a:r>
          </a:p>
        </p:txBody>
      </p:sp>
      <p:sp>
        <p:nvSpPr>
          <p:cNvPr id="6" name="5 CuadroTexto"/>
          <p:cNvSpPr txBox="1"/>
          <p:nvPr/>
        </p:nvSpPr>
        <p:spPr>
          <a:xfrm>
            <a:off x="1331641" y="2728000"/>
            <a:ext cx="6696744" cy="2862322"/>
          </a:xfrm>
          <a:prstGeom prst="rect">
            <a:avLst/>
          </a:prstGeom>
          <a:noFill/>
        </p:spPr>
        <p:txBody>
          <a:bodyPr wrap="square" lIns="91431" tIns="45716" rIns="91431" bIns="45716" rtlCol="0">
            <a:spAutoFit/>
          </a:bodyPr>
          <a:lstStyle/>
          <a:p>
            <a:pPr algn="just"/>
            <a:r>
              <a:rPr lang="es-MX" sz="2000" dirty="0">
                <a:latin typeface="Arial Narrow" panose="020B0606020202030204" pitchFamily="34" charset="0"/>
              </a:rPr>
              <a:t>Se recomienda lo siguiente:</a:t>
            </a:r>
          </a:p>
          <a:p>
            <a:pPr algn="just"/>
            <a:endParaRPr lang="es-MX" sz="2000" dirty="0">
              <a:latin typeface="Arial Narrow" panose="020B0606020202030204" pitchFamily="34" charset="0"/>
            </a:endParaRPr>
          </a:p>
          <a:p>
            <a:pPr marL="342866" indent="-342866" algn="just">
              <a:buAutoNum type="alphaLcParenR"/>
            </a:pPr>
            <a:r>
              <a:rPr lang="es-MX" sz="2000" dirty="0">
                <a:latin typeface="Arial Narrow" panose="020B0606020202030204" pitchFamily="34" charset="0"/>
              </a:rPr>
              <a:t>Utilizar </a:t>
            </a:r>
            <a:r>
              <a:rPr lang="es-MX" sz="2000" b="1" dirty="0">
                <a:latin typeface="Arial Narrow" panose="020B0606020202030204" pitchFamily="34" charset="0"/>
              </a:rPr>
              <a:t>símbolos matemáticos</a:t>
            </a:r>
            <a:r>
              <a:rPr lang="es-MX" sz="2000" dirty="0">
                <a:latin typeface="Arial Narrow" panose="020B0606020202030204" pitchFamily="34" charset="0"/>
              </a:rPr>
              <a:t> para las expresiones aritméticas, no palabras, es decir; </a:t>
            </a:r>
            <a:r>
              <a:rPr lang="es-MX" sz="2000" b="1" dirty="0">
                <a:latin typeface="Arial Narrow" panose="020B0606020202030204" pitchFamily="34" charset="0"/>
              </a:rPr>
              <a:t>+, -, X, /, ( ), </a:t>
            </a:r>
            <a:r>
              <a:rPr lang="es-MX" sz="2000" dirty="0">
                <a:latin typeface="Arial Narrow" panose="020B0606020202030204" pitchFamily="34" charset="0"/>
              </a:rPr>
              <a:t>en lugar de suma, resta, multiplicación, división, asociación, etc.</a:t>
            </a:r>
          </a:p>
          <a:p>
            <a:pPr marL="342866" indent="-342866" algn="just">
              <a:buAutoNum type="alphaLcParenR"/>
            </a:pPr>
            <a:endParaRPr lang="es-MX" sz="2000" dirty="0">
              <a:latin typeface="Arial Narrow" panose="020B0606020202030204" pitchFamily="34" charset="0"/>
            </a:endParaRPr>
          </a:p>
          <a:p>
            <a:pPr marL="342866" indent="-342866" algn="just">
              <a:buAutoNum type="alphaLcParenR"/>
            </a:pPr>
            <a:r>
              <a:rPr lang="es-MX" sz="2000" dirty="0">
                <a:latin typeface="Arial Narrow" panose="020B0606020202030204" pitchFamily="34" charset="0"/>
              </a:rPr>
              <a:t>En el caso de que el método de cálculo del indicador contenga expresiones matemáticas complejas, </a:t>
            </a:r>
            <a:r>
              <a:rPr lang="es-MX" sz="2000" b="1" dirty="0">
                <a:latin typeface="Arial Narrow" panose="020B0606020202030204" pitchFamily="34" charset="0"/>
              </a:rPr>
              <a:t>colocar un anexo </a:t>
            </a:r>
            <a:r>
              <a:rPr lang="es-MX" sz="2000" dirty="0">
                <a:latin typeface="Arial Narrow" panose="020B0606020202030204" pitchFamily="34" charset="0"/>
              </a:rPr>
              <a:t>que explique el método de cálculo.</a:t>
            </a:r>
          </a:p>
        </p:txBody>
      </p:sp>
      <p:sp>
        <p:nvSpPr>
          <p:cNvPr id="7" name="62 Rectángulo"/>
          <p:cNvSpPr/>
          <p:nvPr/>
        </p:nvSpPr>
        <p:spPr>
          <a:xfrm>
            <a:off x="3835218" y="462950"/>
            <a:ext cx="5057262"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Fórmula del indicador</a:t>
            </a:r>
          </a:p>
        </p:txBody>
      </p:sp>
      <p:cxnSp>
        <p:nvCxnSpPr>
          <p:cNvPr id="9" name="4 Conector recto"/>
          <p:cNvCxnSpPr/>
          <p:nvPr/>
        </p:nvCxnSpPr>
        <p:spPr>
          <a:xfrm>
            <a:off x="4536629" y="1159401"/>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538706"/>
      </p:ext>
    </p:extLst>
  </p:cSld>
  <p:clrMapOvr>
    <a:masterClrMapping/>
  </p:clrMapOvr>
  <p:transition>
    <p:randomBa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3905512" y="439414"/>
            <a:ext cx="5057262"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Fórmula del indicador</a:t>
            </a:r>
          </a:p>
        </p:txBody>
      </p:sp>
      <p:cxnSp>
        <p:nvCxnSpPr>
          <p:cNvPr id="5" name="4 Conector recto"/>
          <p:cNvCxnSpPr/>
          <p:nvPr/>
        </p:nvCxnSpPr>
        <p:spPr>
          <a:xfrm>
            <a:off x="4769941" y="1024189"/>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Tabla 1"/>
          <p:cNvGraphicFramePr>
            <a:graphicFrameLocks noGrp="1"/>
          </p:cNvGraphicFramePr>
          <p:nvPr>
            <p:extLst>
              <p:ext uri="{D42A27DB-BD31-4B8C-83A1-F6EECF244321}">
                <p14:modId xmlns:p14="http://schemas.microsoft.com/office/powerpoint/2010/main" val="588136727"/>
              </p:ext>
            </p:extLst>
          </p:nvPr>
        </p:nvGraphicFramePr>
        <p:xfrm>
          <a:off x="665485" y="1612737"/>
          <a:ext cx="8208912" cy="4242421"/>
        </p:xfrm>
        <a:graphic>
          <a:graphicData uri="http://schemas.openxmlformats.org/drawingml/2006/table">
            <a:tbl>
              <a:tblPr firstRow="1" bandRow="1">
                <a:tableStyleId>{073A0DAA-6AF3-43AB-8588-CEC1D06C72B9}</a:tableStyleId>
              </a:tblPr>
              <a:tblGrid>
                <a:gridCol w="2452131"/>
                <a:gridCol w="4049685"/>
                <a:gridCol w="1707096"/>
              </a:tblGrid>
              <a:tr h="678691">
                <a:tc>
                  <a:txBody>
                    <a:bodyPr/>
                    <a:lstStyle/>
                    <a:p>
                      <a:pPr algn="ctr"/>
                      <a:r>
                        <a:rPr lang="es-ES" sz="2000" dirty="0" smtClean="0">
                          <a:latin typeface="Arial Narrow" panose="020B0606020202030204" pitchFamily="34" charset="0"/>
                        </a:rPr>
                        <a:t>Nombre</a:t>
                      </a:r>
                      <a:endParaRPr lang="es-MX" sz="2000" dirty="0">
                        <a:latin typeface="Arial Narrow" panose="020B0606020202030204" pitchFamily="34" charset="0"/>
                      </a:endParaRPr>
                    </a:p>
                  </a:txBody>
                  <a:tcPr anchor="ctr">
                    <a:solidFill>
                      <a:srgbClr val="C00000"/>
                    </a:solidFill>
                  </a:tcPr>
                </a:tc>
                <a:tc>
                  <a:txBody>
                    <a:bodyPr/>
                    <a:lstStyle/>
                    <a:p>
                      <a:pPr algn="ctr"/>
                      <a:r>
                        <a:rPr lang="es-ES" sz="2000" dirty="0" smtClean="0">
                          <a:latin typeface="Arial Narrow" panose="020B0606020202030204" pitchFamily="34" charset="0"/>
                        </a:rPr>
                        <a:t>Formula</a:t>
                      </a:r>
                      <a:endParaRPr lang="es-MX" sz="2000" dirty="0">
                        <a:latin typeface="Arial Narrow" panose="020B0606020202030204" pitchFamily="34" charset="0"/>
                      </a:endParaRPr>
                    </a:p>
                  </a:txBody>
                  <a:tcPr anchor="ctr">
                    <a:solidFill>
                      <a:srgbClr val="C00000"/>
                    </a:solidFill>
                  </a:tcPr>
                </a:tc>
                <a:tc>
                  <a:txBody>
                    <a:bodyPr/>
                    <a:lstStyle/>
                    <a:p>
                      <a:pPr algn="ctr"/>
                      <a:r>
                        <a:rPr lang="es-ES" sz="2000" dirty="0" smtClean="0">
                          <a:latin typeface="Arial Narrow" panose="020B0606020202030204" pitchFamily="34" charset="0"/>
                        </a:rPr>
                        <a:t>Dependencia</a:t>
                      </a:r>
                      <a:endParaRPr lang="es-MX" sz="2000" dirty="0">
                        <a:latin typeface="Arial Narrow" panose="020B0606020202030204" pitchFamily="34" charset="0"/>
                      </a:endParaRPr>
                    </a:p>
                  </a:txBody>
                  <a:tcPr anchor="ctr">
                    <a:solidFill>
                      <a:srgbClr val="C00000"/>
                    </a:solidFill>
                  </a:tcPr>
                </a:tc>
              </a:tr>
              <a:tr h="16441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dirty="0" smtClean="0">
                          <a:latin typeface="Arial Narrow" panose="020B0606020202030204" pitchFamily="34" charset="0"/>
                        </a:rPr>
                        <a:t>Proporción de Conflictos</a:t>
                      </a:r>
                      <a:r>
                        <a:rPr lang="es-ES" sz="2000" baseline="0" dirty="0" smtClean="0">
                          <a:latin typeface="Arial Narrow" panose="020B0606020202030204" pitchFamily="34" charset="0"/>
                        </a:rPr>
                        <a:t> resueltos por la vía administrativa</a:t>
                      </a:r>
                      <a:endParaRPr lang="es-MX" sz="2000" dirty="0" smtClean="0">
                        <a:latin typeface="Arial Narrow" panose="020B0606020202030204" pitchFamily="34" charset="0"/>
                      </a:endParaRPr>
                    </a:p>
                    <a:p>
                      <a:pPr algn="ct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(Número de conflictos individuales resueltos</a:t>
                      </a:r>
                      <a:r>
                        <a:rPr lang="es-ES" sz="2000" baseline="0" dirty="0" smtClean="0">
                          <a:latin typeface="Arial Narrow" panose="020B0606020202030204" pitchFamily="34" charset="0"/>
                        </a:rPr>
                        <a:t> por la vía administrativa / Total de conflictos individuales presentados ante las Juntas de Conciliación y Arbitraje) X 100</a:t>
                      </a: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STPSP</a:t>
                      </a:r>
                      <a:endParaRPr lang="es-MX" sz="2000" dirty="0">
                        <a:latin typeface="Arial Narrow" panose="020B0606020202030204" pitchFamily="34" charset="0"/>
                      </a:endParaRPr>
                    </a:p>
                  </a:txBody>
                  <a:tcPr anchor="ctr"/>
                </a:tc>
              </a:tr>
              <a:tr h="10230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dirty="0" smtClean="0">
                          <a:latin typeface="Arial Narrow" panose="020B0606020202030204" pitchFamily="34" charset="0"/>
                        </a:rPr>
                        <a:t>Tasa Bruta de escolarización</a:t>
                      </a:r>
                      <a:r>
                        <a:rPr lang="es-ES" sz="2000" baseline="0" dirty="0" smtClean="0">
                          <a:latin typeface="Arial Narrow" panose="020B0606020202030204" pitchFamily="34" charset="0"/>
                        </a:rPr>
                        <a:t> primaria</a:t>
                      </a:r>
                      <a:endParaRPr lang="es-MX" sz="2000" dirty="0" smtClean="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(Matricula total de educación primaria / Población de 6 a 11 años de edad) x 100</a:t>
                      </a: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SEV</a:t>
                      </a:r>
                      <a:endParaRPr lang="es-MX" sz="2000" dirty="0">
                        <a:latin typeface="Arial Narrow" panose="020B0606020202030204" pitchFamily="34" charset="0"/>
                      </a:endParaRPr>
                    </a:p>
                  </a:txBody>
                  <a:tcPr anchor="ctr"/>
                </a:tc>
              </a:tr>
              <a:tr h="8964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dirty="0" smtClean="0">
                          <a:latin typeface="Arial Narrow" panose="020B0606020202030204" pitchFamily="34" charset="0"/>
                        </a:rPr>
                        <a:t>Razón de muerte</a:t>
                      </a:r>
                      <a:r>
                        <a:rPr lang="es-ES" sz="2000" baseline="0" dirty="0" smtClean="0">
                          <a:latin typeface="Arial Narrow" panose="020B0606020202030204" pitchFamily="34" charset="0"/>
                        </a:rPr>
                        <a:t> materna</a:t>
                      </a:r>
                      <a:endParaRPr lang="es-MX" sz="2000" dirty="0">
                        <a:latin typeface="Arial Narrow" panose="020B0606020202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dirty="0" smtClean="0">
                          <a:latin typeface="Arial Narrow" panose="020B0606020202030204" pitchFamily="34" charset="0"/>
                        </a:rPr>
                        <a:t>Número</a:t>
                      </a:r>
                      <a:r>
                        <a:rPr lang="es-ES" sz="2000" baseline="0" dirty="0" smtClean="0">
                          <a:latin typeface="Arial Narrow" panose="020B0606020202030204" pitchFamily="34" charset="0"/>
                        </a:rPr>
                        <a:t> de defunciones maternas / Nacidos vivos estimados</a:t>
                      </a:r>
                      <a:endParaRPr lang="es-MX" sz="2000" dirty="0">
                        <a:latin typeface="Arial Narrow" panose="020B0606020202030204" pitchFamily="34" charset="0"/>
                      </a:endParaRPr>
                    </a:p>
                  </a:txBody>
                  <a:tcPr anchor="ctr"/>
                </a:tc>
                <a:tc>
                  <a:txBody>
                    <a:bodyPr/>
                    <a:lstStyle/>
                    <a:p>
                      <a:pPr algn="ctr"/>
                      <a:r>
                        <a:rPr lang="es-ES" sz="2000" dirty="0" smtClean="0">
                          <a:latin typeface="Arial Narrow" panose="020B0606020202030204" pitchFamily="34" charset="0"/>
                        </a:rPr>
                        <a:t>SS</a:t>
                      </a:r>
                      <a:endParaRPr lang="es-MX" sz="2000" dirty="0">
                        <a:latin typeface="Arial Narrow" panose="020B0606020202030204" pitchFamily="34" charset="0"/>
                      </a:endParaRPr>
                    </a:p>
                  </a:txBody>
                  <a:tcPr anchor="ctr"/>
                </a:tc>
              </a:tr>
            </a:tbl>
          </a:graphicData>
        </a:graphic>
      </p:graphicFrame>
    </p:spTree>
    <p:extLst>
      <p:ext uri="{BB962C8B-B14F-4D97-AF65-F5344CB8AC3E}">
        <p14:creationId xmlns:p14="http://schemas.microsoft.com/office/powerpoint/2010/main" val="2743471134"/>
      </p:ext>
    </p:extLst>
  </p:cSld>
  <p:clrMapOvr>
    <a:masterClrMapping/>
  </p:clrMapOvr>
  <p:transition>
    <p:randomBa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a:spLocks noChangeArrowheads="1"/>
          </p:cNvSpPr>
          <p:nvPr/>
        </p:nvSpPr>
        <p:spPr bwMode="auto">
          <a:xfrm>
            <a:off x="827584" y="1944484"/>
            <a:ext cx="7776863" cy="1569660"/>
          </a:xfrm>
          <a:prstGeom prst="rect">
            <a:avLst/>
          </a:prstGeom>
          <a:noFill/>
          <a:ln w="9525">
            <a:noFill/>
            <a:miter lim="800000"/>
            <a:headEnd/>
            <a:tailEnd/>
          </a:ln>
        </p:spPr>
        <p:txBody>
          <a:bodyPr wrap="square" lIns="91431" tIns="45716" rIns="91431" bIns="45716">
            <a:spAutoFit/>
          </a:bodyPr>
          <a:lstStyle/>
          <a:p>
            <a:pPr algn="just"/>
            <a:r>
              <a:rPr lang="es-MX" sz="2400" dirty="0">
                <a:latin typeface="Arial Narrow" panose="020B0606020202030204" pitchFamily="34" charset="0"/>
              </a:rPr>
              <a:t>Una breve explicación de lo que representa el resultado obtenido de la aplicación de la fórmula del indicador. Debe especificar lo que se espera medir del objetivo al que está asociado, debe ayudar a entender la utilidad o uso del indicador.</a:t>
            </a:r>
          </a:p>
        </p:txBody>
      </p:sp>
      <p:sp>
        <p:nvSpPr>
          <p:cNvPr id="7" name="62 Rectángulo"/>
          <p:cNvSpPr/>
          <p:nvPr/>
        </p:nvSpPr>
        <p:spPr>
          <a:xfrm>
            <a:off x="3912731" y="596804"/>
            <a:ext cx="5057262"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Descripción del indicador</a:t>
            </a:r>
          </a:p>
        </p:txBody>
      </p:sp>
      <p:cxnSp>
        <p:nvCxnSpPr>
          <p:cNvPr id="9" name="4 Conector recto"/>
          <p:cNvCxnSpPr/>
          <p:nvPr/>
        </p:nvCxnSpPr>
        <p:spPr>
          <a:xfrm>
            <a:off x="4548255" y="1299206"/>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 CuadroTexto"/>
          <p:cNvSpPr txBox="1"/>
          <p:nvPr/>
        </p:nvSpPr>
        <p:spPr>
          <a:xfrm>
            <a:off x="3239850" y="3997472"/>
            <a:ext cx="2952328" cy="707878"/>
          </a:xfrm>
          <a:prstGeom prst="rect">
            <a:avLst/>
          </a:prstGeom>
          <a:solidFill>
            <a:schemeClr val="accent2">
              <a:lumMod val="20000"/>
              <a:lumOff val="80000"/>
            </a:schemeClr>
          </a:solidFill>
        </p:spPr>
        <p:txBody>
          <a:bodyPr wrap="square" lIns="91431" tIns="45716" rIns="91431" bIns="45716" rtlCol="0">
            <a:spAutoFit/>
          </a:bodyPr>
          <a:lstStyle/>
          <a:p>
            <a:pPr algn="ctr"/>
            <a:r>
              <a:rPr lang="es-MX" sz="2000" dirty="0">
                <a:latin typeface="Arial Narrow" pitchFamily="34" charset="0"/>
              </a:rPr>
              <a:t>No rebasar más de 240 caracteres</a:t>
            </a:r>
          </a:p>
        </p:txBody>
      </p:sp>
    </p:spTree>
    <p:extLst>
      <p:ext uri="{BB962C8B-B14F-4D97-AF65-F5344CB8AC3E}">
        <p14:creationId xmlns:p14="http://schemas.microsoft.com/office/powerpoint/2010/main" val="465780397"/>
      </p:ext>
    </p:extLst>
  </p:cSld>
  <p:clrMapOvr>
    <a:masterClrMapping/>
  </p:clrMapOvr>
  <p:transition>
    <p:randomBa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579776" y="403316"/>
            <a:ext cx="4421738"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Fórmula del indicador</a:t>
            </a:r>
          </a:p>
        </p:txBody>
      </p:sp>
      <p:cxnSp>
        <p:nvCxnSpPr>
          <p:cNvPr id="5" name="4 Conector recto"/>
          <p:cNvCxnSpPr/>
          <p:nvPr/>
        </p:nvCxnSpPr>
        <p:spPr>
          <a:xfrm>
            <a:off x="4829166" y="991497"/>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Tabla 1"/>
          <p:cNvGraphicFramePr>
            <a:graphicFrameLocks noGrp="1"/>
          </p:cNvGraphicFramePr>
          <p:nvPr>
            <p:extLst>
              <p:ext uri="{D42A27DB-BD31-4B8C-83A1-F6EECF244321}">
                <p14:modId xmlns:p14="http://schemas.microsoft.com/office/powerpoint/2010/main" val="3261840334"/>
              </p:ext>
            </p:extLst>
          </p:nvPr>
        </p:nvGraphicFramePr>
        <p:xfrm>
          <a:off x="683568" y="1335294"/>
          <a:ext cx="8208912" cy="4676035"/>
        </p:xfrm>
        <a:graphic>
          <a:graphicData uri="http://schemas.openxmlformats.org/drawingml/2006/table">
            <a:tbl>
              <a:tblPr firstRow="1" bandRow="1">
                <a:tableStyleId>{073A0DAA-6AF3-43AB-8588-CEC1D06C72B9}</a:tableStyleId>
              </a:tblPr>
              <a:tblGrid>
                <a:gridCol w="1949932"/>
                <a:gridCol w="3600400"/>
                <a:gridCol w="2658580"/>
              </a:tblGrid>
              <a:tr h="500275">
                <a:tc>
                  <a:txBody>
                    <a:bodyPr/>
                    <a:lstStyle/>
                    <a:p>
                      <a:pPr algn="ctr"/>
                      <a:r>
                        <a:rPr lang="es-ES" sz="2000" dirty="0" smtClean="0">
                          <a:latin typeface="Arial Narrow" panose="020B0606020202030204" pitchFamily="34" charset="0"/>
                        </a:rPr>
                        <a:t>Nombre</a:t>
                      </a:r>
                      <a:endParaRPr lang="es-MX" sz="2000" dirty="0">
                        <a:latin typeface="Arial Narrow" panose="020B0606020202030204" pitchFamily="34" charset="0"/>
                      </a:endParaRPr>
                    </a:p>
                  </a:txBody>
                  <a:tcPr anchor="ctr">
                    <a:solidFill>
                      <a:srgbClr val="C00000"/>
                    </a:solidFill>
                  </a:tcPr>
                </a:tc>
                <a:tc>
                  <a:txBody>
                    <a:bodyPr/>
                    <a:lstStyle/>
                    <a:p>
                      <a:pPr algn="ctr"/>
                      <a:r>
                        <a:rPr lang="es-ES" sz="2000" dirty="0" smtClean="0">
                          <a:latin typeface="Arial Narrow" panose="020B0606020202030204" pitchFamily="34" charset="0"/>
                        </a:rPr>
                        <a:t>Formula</a:t>
                      </a:r>
                      <a:endParaRPr lang="es-MX" sz="2000" dirty="0">
                        <a:latin typeface="Arial Narrow" panose="020B0606020202030204" pitchFamily="34" charset="0"/>
                      </a:endParaRPr>
                    </a:p>
                  </a:txBody>
                  <a:tcPr anchor="ctr">
                    <a:solidFill>
                      <a:srgbClr val="C00000"/>
                    </a:solidFill>
                  </a:tcPr>
                </a:tc>
                <a:tc>
                  <a:txBody>
                    <a:bodyPr/>
                    <a:lstStyle/>
                    <a:p>
                      <a:pPr algn="ctr"/>
                      <a:r>
                        <a:rPr lang="es-ES" sz="2000" dirty="0" smtClean="0">
                          <a:latin typeface="Arial Narrow" panose="020B0606020202030204" pitchFamily="34" charset="0"/>
                        </a:rPr>
                        <a:t>Descripción</a:t>
                      </a:r>
                      <a:endParaRPr lang="es-MX" sz="2000" dirty="0">
                        <a:latin typeface="Arial Narrow" panose="020B0606020202030204" pitchFamily="34" charset="0"/>
                      </a:endParaRPr>
                    </a:p>
                  </a:txBody>
                  <a:tcPr anchor="ctr">
                    <a:solidFill>
                      <a:srgbClr val="C00000"/>
                    </a:solidFill>
                  </a:tcPr>
                </a:tc>
              </a:tr>
              <a:tr h="15544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latin typeface="Arial Narrow" panose="020B0606020202030204" pitchFamily="34" charset="0"/>
                        </a:rPr>
                        <a:t>Proporción de Conflictos</a:t>
                      </a:r>
                      <a:r>
                        <a:rPr lang="es-ES" sz="1600" baseline="0" dirty="0" smtClean="0">
                          <a:latin typeface="Arial Narrow" panose="020B0606020202030204" pitchFamily="34" charset="0"/>
                        </a:rPr>
                        <a:t> resueltos por la vía administrativa</a:t>
                      </a:r>
                      <a:endParaRPr lang="es-MX" sz="1600" dirty="0" smtClean="0">
                        <a:latin typeface="Arial Narrow" panose="020B0606020202030204" pitchFamily="34" charset="0"/>
                      </a:endParaRPr>
                    </a:p>
                    <a:p>
                      <a:pPr algn="ctr"/>
                      <a:endParaRPr lang="es-MX" sz="1600" dirty="0">
                        <a:latin typeface="Arial Narrow" panose="020B0606020202030204" pitchFamily="34" charset="0"/>
                      </a:endParaRPr>
                    </a:p>
                  </a:txBody>
                  <a:tcPr anchor="ctr"/>
                </a:tc>
                <a:tc>
                  <a:txBody>
                    <a:bodyPr/>
                    <a:lstStyle/>
                    <a:p>
                      <a:pPr algn="ctr"/>
                      <a:r>
                        <a:rPr lang="es-ES" sz="1600" dirty="0" smtClean="0">
                          <a:latin typeface="Arial Narrow" panose="020B0606020202030204" pitchFamily="34" charset="0"/>
                        </a:rPr>
                        <a:t>(Número de conflictos individuales resueltos</a:t>
                      </a:r>
                      <a:r>
                        <a:rPr lang="es-ES" sz="1600" baseline="0" dirty="0" smtClean="0">
                          <a:latin typeface="Arial Narrow" panose="020B0606020202030204" pitchFamily="34" charset="0"/>
                        </a:rPr>
                        <a:t> por la vía administrativa / Total de conflictos individuales presentados ante las Juntas de Conciliación y Arbitraje) X 100</a:t>
                      </a:r>
                      <a:endParaRPr lang="es-MX" sz="1600" dirty="0">
                        <a:latin typeface="Arial Narrow" panose="020B0606020202030204" pitchFamily="34" charset="0"/>
                      </a:endParaRPr>
                    </a:p>
                  </a:txBody>
                  <a:tcPr anchor="ctr"/>
                </a:tc>
                <a:tc>
                  <a:txBody>
                    <a:bodyPr/>
                    <a:lstStyle/>
                    <a:p>
                      <a:pPr algn="just"/>
                      <a:r>
                        <a:rPr lang="es-ES" sz="1600" dirty="0" smtClean="0">
                          <a:latin typeface="Arial Narrow" panose="020B0606020202030204" pitchFamily="34" charset="0"/>
                        </a:rPr>
                        <a:t>Del total de conflictos individuales</a:t>
                      </a:r>
                      <a:r>
                        <a:rPr lang="es-ES" sz="1600" baseline="0" dirty="0" smtClean="0">
                          <a:latin typeface="Arial Narrow" panose="020B0606020202030204" pitchFamily="34" charset="0"/>
                        </a:rPr>
                        <a:t> presentados ante las Juntas de Conciliación, este indicador mostrará que porcentaje es resuelto por la vía administrativa. </a:t>
                      </a:r>
                      <a:endParaRPr lang="es-MX" sz="1600" dirty="0">
                        <a:latin typeface="Arial Narrow" panose="020B0606020202030204" pitchFamily="34" charset="0"/>
                      </a:endParaRPr>
                    </a:p>
                  </a:txBody>
                  <a:tcPr anchor="ctr"/>
                </a:tc>
              </a:tr>
              <a:tr h="15544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latin typeface="Arial Narrow" panose="020B0606020202030204" pitchFamily="34" charset="0"/>
                        </a:rPr>
                        <a:t>Tasa Bruta de escolarización</a:t>
                      </a:r>
                      <a:r>
                        <a:rPr lang="es-ES" sz="1600" baseline="0" dirty="0" smtClean="0">
                          <a:latin typeface="Arial Narrow" panose="020B0606020202030204" pitchFamily="34" charset="0"/>
                        </a:rPr>
                        <a:t> primaria</a:t>
                      </a:r>
                      <a:endParaRPr lang="es-MX" sz="1600" dirty="0" smtClean="0">
                        <a:latin typeface="Arial Narrow" panose="020B0606020202030204" pitchFamily="34" charset="0"/>
                      </a:endParaRPr>
                    </a:p>
                  </a:txBody>
                  <a:tcPr anchor="ctr"/>
                </a:tc>
                <a:tc>
                  <a:txBody>
                    <a:bodyPr/>
                    <a:lstStyle/>
                    <a:p>
                      <a:pPr algn="ctr"/>
                      <a:r>
                        <a:rPr lang="es-ES" sz="1600" dirty="0" smtClean="0">
                          <a:latin typeface="Arial Narrow" panose="020B0606020202030204" pitchFamily="34" charset="0"/>
                        </a:rPr>
                        <a:t>(Matricula total de educación primaria / Población de 6 a 11 años de edad) x 100</a:t>
                      </a:r>
                      <a:endParaRPr lang="es-MX" sz="1600" dirty="0">
                        <a:latin typeface="Arial Narrow" panose="020B0606020202030204" pitchFamily="34" charset="0"/>
                      </a:endParaRPr>
                    </a:p>
                  </a:txBody>
                  <a:tcPr anchor="ctr"/>
                </a:tc>
                <a:tc>
                  <a:txBody>
                    <a:bodyPr/>
                    <a:lstStyle/>
                    <a:p>
                      <a:pPr algn="just"/>
                      <a:r>
                        <a:rPr lang="es-ES" sz="1600" dirty="0" smtClean="0">
                          <a:latin typeface="Arial Narrow" panose="020B0606020202030204" pitchFamily="34" charset="0"/>
                        </a:rPr>
                        <a:t>El indicador representa</a:t>
                      </a:r>
                      <a:r>
                        <a:rPr lang="es-ES" sz="1600" baseline="0" dirty="0" smtClean="0">
                          <a:latin typeface="Arial Narrow" panose="020B0606020202030204" pitchFamily="34" charset="0"/>
                        </a:rPr>
                        <a:t> el número de inscritos en alguno de los grados de educación primaria, por cada 100 habitantes de la población de 6 a 11 años de edad.</a:t>
                      </a:r>
                      <a:endParaRPr lang="es-MX" sz="1600" dirty="0">
                        <a:latin typeface="Arial Narrow" panose="020B0606020202030204" pitchFamily="34" charset="0"/>
                      </a:endParaRPr>
                    </a:p>
                  </a:txBody>
                  <a:tcPr anchor="ctr"/>
                </a:tc>
              </a:tr>
              <a:tr h="10668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latin typeface="Arial Narrow" panose="020B0606020202030204" pitchFamily="34" charset="0"/>
                        </a:rPr>
                        <a:t>Tasa de muerte</a:t>
                      </a:r>
                      <a:r>
                        <a:rPr lang="es-ES" sz="1600" baseline="0" dirty="0" smtClean="0">
                          <a:latin typeface="Arial Narrow" panose="020B0606020202030204" pitchFamily="34" charset="0"/>
                        </a:rPr>
                        <a:t> materna</a:t>
                      </a:r>
                      <a:endParaRPr lang="es-MX" sz="1600" dirty="0">
                        <a:latin typeface="Arial Narrow" panose="020B0606020202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latin typeface="Arial Narrow" panose="020B0606020202030204" pitchFamily="34" charset="0"/>
                        </a:rPr>
                        <a:t>(Número</a:t>
                      </a:r>
                      <a:r>
                        <a:rPr lang="es-ES" sz="1600" baseline="0" dirty="0" smtClean="0">
                          <a:latin typeface="Arial Narrow" panose="020B0606020202030204" pitchFamily="34" charset="0"/>
                        </a:rPr>
                        <a:t> de defunciones maternas / Nacidos vivos estimados) 100,000</a:t>
                      </a:r>
                      <a:endParaRPr lang="es-MX" sz="1600" dirty="0">
                        <a:latin typeface="Arial Narrow" panose="020B0606020202030204" pitchFamily="34" charset="0"/>
                      </a:endParaRPr>
                    </a:p>
                  </a:txBody>
                  <a:tcPr anchor="ctr"/>
                </a:tc>
                <a:tc>
                  <a:txBody>
                    <a:bodyPr/>
                    <a:lstStyle/>
                    <a:p>
                      <a:pPr algn="just"/>
                      <a:r>
                        <a:rPr lang="es-ES" sz="1600" dirty="0" smtClean="0">
                          <a:latin typeface="Arial Narrow" panose="020B0606020202030204" pitchFamily="34" charset="0"/>
                        </a:rPr>
                        <a:t>El indicador</a:t>
                      </a:r>
                      <a:r>
                        <a:rPr lang="es-ES" sz="1600" baseline="0" dirty="0" smtClean="0">
                          <a:latin typeface="Arial Narrow" panose="020B0606020202030204" pitchFamily="34" charset="0"/>
                        </a:rPr>
                        <a:t> muestra cuantas defunciones se presentan de las madres por cada 100,000 nacidos vivos estimados.</a:t>
                      </a:r>
                      <a:endParaRPr lang="es-MX" sz="1600" dirty="0">
                        <a:latin typeface="Arial Narrow" panose="020B0606020202030204" pitchFamily="34" charset="0"/>
                      </a:endParaRPr>
                    </a:p>
                  </a:txBody>
                  <a:tcPr anchor="ctr"/>
                </a:tc>
              </a:tr>
            </a:tbl>
          </a:graphicData>
        </a:graphic>
      </p:graphicFrame>
    </p:spTree>
    <p:extLst>
      <p:ext uri="{BB962C8B-B14F-4D97-AF65-F5344CB8AC3E}">
        <p14:creationId xmlns:p14="http://schemas.microsoft.com/office/powerpoint/2010/main" val="2791992893"/>
      </p:ext>
    </p:extLst>
  </p:cSld>
  <p:clrMapOvr>
    <a:masterClrMapping/>
  </p:clrMapOvr>
  <p:transition>
    <p:randomBa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a:spLocks noChangeArrowheads="1"/>
          </p:cNvSpPr>
          <p:nvPr/>
        </p:nvSpPr>
        <p:spPr bwMode="auto">
          <a:xfrm>
            <a:off x="648197" y="1801979"/>
            <a:ext cx="7776863" cy="830997"/>
          </a:xfrm>
          <a:prstGeom prst="rect">
            <a:avLst/>
          </a:prstGeom>
          <a:noFill/>
          <a:ln w="9525">
            <a:noFill/>
            <a:miter lim="800000"/>
            <a:headEnd/>
            <a:tailEnd/>
          </a:ln>
        </p:spPr>
        <p:txBody>
          <a:bodyPr wrap="square" lIns="91431" tIns="45716" rIns="91431" bIns="45716">
            <a:spAutoFit/>
          </a:bodyPr>
          <a:lstStyle/>
          <a:p>
            <a:pPr algn="just"/>
            <a:r>
              <a:rPr lang="es-MX" sz="2400" dirty="0">
                <a:latin typeface="Arial Narrow" panose="020B0606020202030204" pitchFamily="34" charset="0"/>
              </a:rPr>
              <a:t>Una variable es el conjunto de valores numéricos que se obtienen al estudiar un carácter cuantitativo de una población o muestra.</a:t>
            </a:r>
          </a:p>
        </p:txBody>
      </p:sp>
      <p:sp>
        <p:nvSpPr>
          <p:cNvPr id="7" name="62 Rectángulo"/>
          <p:cNvSpPr/>
          <p:nvPr/>
        </p:nvSpPr>
        <p:spPr>
          <a:xfrm>
            <a:off x="2743201" y="133548"/>
            <a:ext cx="6235056" cy="1077210"/>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Nombre y descripción de las variables</a:t>
            </a:r>
          </a:p>
        </p:txBody>
      </p:sp>
      <p:cxnSp>
        <p:nvCxnSpPr>
          <p:cNvPr id="9" name="4 Conector recto"/>
          <p:cNvCxnSpPr/>
          <p:nvPr/>
        </p:nvCxnSpPr>
        <p:spPr>
          <a:xfrm>
            <a:off x="4182366" y="1112535"/>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1867096103"/>
              </p:ext>
            </p:extLst>
          </p:nvPr>
        </p:nvGraphicFramePr>
        <p:xfrm>
          <a:off x="753351" y="2963408"/>
          <a:ext cx="7566556" cy="2785071"/>
        </p:xfrm>
        <a:graphic>
          <a:graphicData uri="http://schemas.openxmlformats.org/drawingml/2006/table">
            <a:tbl>
              <a:tblPr firstRow="1" bandRow="1">
                <a:tableStyleId>{073A0DAA-6AF3-43AB-8588-CEC1D06C72B9}</a:tableStyleId>
              </a:tblPr>
              <a:tblGrid>
                <a:gridCol w="1877927"/>
                <a:gridCol w="5688629"/>
              </a:tblGrid>
              <a:tr h="407631">
                <a:tc>
                  <a:txBody>
                    <a:bodyPr/>
                    <a:lstStyle/>
                    <a:p>
                      <a:pPr algn="ctr"/>
                      <a:r>
                        <a:rPr lang="es-ES" sz="2000" dirty="0" smtClean="0">
                          <a:latin typeface="Arial Narrow" panose="020B0606020202030204" pitchFamily="34" charset="0"/>
                        </a:rPr>
                        <a:t>Nombre</a:t>
                      </a:r>
                      <a:endParaRPr lang="es-MX" sz="2000" dirty="0">
                        <a:latin typeface="Arial Narrow" panose="020B0606020202030204" pitchFamily="34" charset="0"/>
                      </a:endParaRPr>
                    </a:p>
                  </a:txBody>
                  <a:tcPr anchor="ctr">
                    <a:solidFill>
                      <a:srgbClr val="C00000"/>
                    </a:solidFill>
                  </a:tcPr>
                </a:tc>
                <a:tc>
                  <a:txBody>
                    <a:bodyPr/>
                    <a:lstStyle/>
                    <a:p>
                      <a:pPr algn="ctr"/>
                      <a:r>
                        <a:rPr lang="es-ES" sz="2000" dirty="0" smtClean="0">
                          <a:latin typeface="Arial Narrow" panose="020B0606020202030204" pitchFamily="34" charset="0"/>
                        </a:rPr>
                        <a:t>Descripción</a:t>
                      </a:r>
                      <a:endParaRPr lang="es-MX" sz="2000" dirty="0">
                        <a:latin typeface="Arial Narrow" panose="020B0606020202030204" pitchFamily="34" charset="0"/>
                      </a:endParaRPr>
                    </a:p>
                  </a:txBody>
                  <a:tcPr anchor="ctr">
                    <a:solidFill>
                      <a:srgbClr val="C00000"/>
                    </a:solidFill>
                  </a:tcPr>
                </a:tc>
              </a:tr>
              <a:tr h="13106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latin typeface="Arial Narrow" panose="020B0606020202030204" pitchFamily="34" charset="0"/>
                        </a:rPr>
                        <a:t>Vivienda</a:t>
                      </a:r>
                      <a:endParaRPr lang="es-MX" sz="1600" dirty="0" smtClean="0">
                        <a:latin typeface="Arial Narrow" panose="020B0606020202030204" pitchFamily="34" charset="0"/>
                      </a:endParaRPr>
                    </a:p>
                    <a:p>
                      <a:pPr algn="ctr"/>
                      <a:endParaRPr lang="es-MX" sz="1600" dirty="0">
                        <a:latin typeface="Arial Narrow" panose="020B0606020202030204" pitchFamily="34" charset="0"/>
                      </a:endParaRPr>
                    </a:p>
                  </a:txBody>
                  <a:tcPr anchor="ctr"/>
                </a:tc>
                <a:tc>
                  <a:txBody>
                    <a:bodyPr/>
                    <a:lstStyle/>
                    <a:p>
                      <a:pPr algn="just"/>
                      <a:r>
                        <a:rPr lang="es-ES" sz="1600" dirty="0" smtClean="0">
                          <a:latin typeface="Arial Narrow" panose="020B0606020202030204" pitchFamily="34" charset="0"/>
                        </a:rPr>
                        <a:t>Espacio</a:t>
                      </a:r>
                      <a:r>
                        <a:rPr lang="es-ES" sz="1600" baseline="0" dirty="0" smtClean="0">
                          <a:latin typeface="Arial Narrow" panose="020B0606020202030204" pitchFamily="34" charset="0"/>
                        </a:rPr>
                        <a:t> físico con entrada independiente que puede albergar uno o varios hogares. Únicamente son motivo de interés en esta evaluación las viviendas particulares, es decir; aquellas destinadas al alojamiento de las familias. Se excluyen las viviendas colectivas, (hoteles, cárceles, posadas, conventos, hospitales, cuarteles, etc.). </a:t>
                      </a:r>
                    </a:p>
                  </a:txBody>
                  <a:tcPr anchor="ctr"/>
                </a:tc>
              </a:tr>
              <a:tr h="10668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latin typeface="Arial Narrow" panose="020B0606020202030204" pitchFamily="34" charset="0"/>
                        </a:rPr>
                        <a:t>Hogar</a:t>
                      </a:r>
                      <a:endParaRPr lang="es-MX" sz="1600" dirty="0" smtClean="0">
                        <a:latin typeface="Arial Narrow" panose="020B0606020202030204" pitchFamily="34" charset="0"/>
                      </a:endParaRPr>
                    </a:p>
                  </a:txBody>
                  <a:tcPr anchor="ctr"/>
                </a:tc>
                <a:tc>
                  <a:txBody>
                    <a:bodyPr/>
                    <a:lstStyle/>
                    <a:p>
                      <a:pPr algn="just"/>
                      <a:r>
                        <a:rPr lang="es-ES" sz="1600" dirty="0" smtClean="0">
                          <a:latin typeface="Arial Narrow" panose="020B0606020202030204" pitchFamily="34" charset="0"/>
                        </a:rPr>
                        <a:t>Persona o conjunto de personas que viven en una misma vivienda, que hacen vida en común, comparten un ingreso, (aportado por uno o más</a:t>
                      </a:r>
                      <a:r>
                        <a:rPr lang="es-ES" sz="1600" baseline="0" dirty="0" smtClean="0">
                          <a:latin typeface="Arial Narrow" panose="020B0606020202030204" pitchFamily="34" charset="0"/>
                        </a:rPr>
                        <a:t> miembros del hogar o proveniente de transferencias) destinado a cubrir su sustento.</a:t>
                      </a:r>
                      <a:endParaRPr lang="es-MX" sz="1600" dirty="0">
                        <a:latin typeface="Arial Narrow" panose="020B0606020202030204" pitchFamily="34" charset="0"/>
                      </a:endParaRPr>
                    </a:p>
                  </a:txBody>
                  <a:tcPr anchor="ctr"/>
                </a:tc>
              </a:tr>
            </a:tbl>
          </a:graphicData>
        </a:graphic>
      </p:graphicFrame>
    </p:spTree>
    <p:extLst>
      <p:ext uri="{BB962C8B-B14F-4D97-AF65-F5344CB8AC3E}">
        <p14:creationId xmlns:p14="http://schemas.microsoft.com/office/powerpoint/2010/main" val="3485234114"/>
      </p:ext>
    </p:extLst>
  </p:cSld>
  <p:clrMapOvr>
    <a:masterClrMapping/>
  </p:clrMapOvr>
  <p:transition>
    <p:randomBa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a:spLocks noChangeArrowheads="1"/>
          </p:cNvSpPr>
          <p:nvPr/>
        </p:nvSpPr>
        <p:spPr bwMode="auto">
          <a:xfrm>
            <a:off x="780357" y="2918623"/>
            <a:ext cx="7776863" cy="1200329"/>
          </a:xfrm>
          <a:prstGeom prst="rect">
            <a:avLst/>
          </a:prstGeom>
          <a:noFill/>
          <a:ln w="9525">
            <a:noFill/>
            <a:miter lim="800000"/>
            <a:headEnd/>
            <a:tailEnd/>
          </a:ln>
        </p:spPr>
        <p:txBody>
          <a:bodyPr wrap="square" lIns="91431" tIns="45716" rIns="91431" bIns="45716">
            <a:spAutoFit/>
          </a:bodyPr>
          <a:lstStyle/>
          <a:p>
            <a:pPr algn="just"/>
            <a:r>
              <a:rPr lang="es-MX" sz="2400" dirty="0">
                <a:latin typeface="Arial Narrow" panose="020B0606020202030204" pitchFamily="34" charset="0"/>
              </a:rPr>
              <a:t>Especificará el documento, archivo, base de datos en donde se encuentra la información y el área que se encarga de su administración.</a:t>
            </a:r>
          </a:p>
        </p:txBody>
      </p:sp>
      <p:sp>
        <p:nvSpPr>
          <p:cNvPr id="7" name="62 Rectángulo"/>
          <p:cNvSpPr/>
          <p:nvPr/>
        </p:nvSpPr>
        <p:spPr>
          <a:xfrm>
            <a:off x="3850285" y="868188"/>
            <a:ext cx="5057262" cy="1077218"/>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Fuente de información o medios de verificación</a:t>
            </a:r>
          </a:p>
        </p:txBody>
      </p:sp>
      <p:cxnSp>
        <p:nvCxnSpPr>
          <p:cNvPr id="9" name="4 Conector recto"/>
          <p:cNvCxnSpPr/>
          <p:nvPr/>
        </p:nvCxnSpPr>
        <p:spPr>
          <a:xfrm>
            <a:off x="4551695" y="1924680"/>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38163"/>
      </p:ext>
    </p:extLst>
  </p:cSld>
  <p:clrMapOvr>
    <a:masterClrMapping/>
  </p:clrMapOvr>
  <p:transition>
    <p:randomBa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a:spLocks noChangeArrowheads="1"/>
          </p:cNvSpPr>
          <p:nvPr/>
        </p:nvSpPr>
        <p:spPr bwMode="auto">
          <a:xfrm>
            <a:off x="876769" y="2356175"/>
            <a:ext cx="7776863" cy="461657"/>
          </a:xfrm>
          <a:prstGeom prst="rect">
            <a:avLst/>
          </a:prstGeom>
          <a:noFill/>
          <a:ln w="9525">
            <a:noFill/>
            <a:miter lim="800000"/>
            <a:headEnd/>
            <a:tailEnd/>
          </a:ln>
        </p:spPr>
        <p:txBody>
          <a:bodyPr wrap="square" lIns="91431" tIns="45716" rIns="91431" bIns="45716">
            <a:spAutoFit/>
          </a:bodyPr>
          <a:lstStyle/>
          <a:p>
            <a:pPr algn="just"/>
            <a:r>
              <a:rPr lang="es-MX" sz="2400" dirty="0">
                <a:latin typeface="Arial Narrow" panose="020B0606020202030204" pitchFamily="34" charset="0"/>
              </a:rPr>
              <a:t>Una de las cuatro dimensiones elegidas para construir el indicador:</a:t>
            </a:r>
          </a:p>
        </p:txBody>
      </p:sp>
      <p:sp>
        <p:nvSpPr>
          <p:cNvPr id="7" name="62 Rectángulo"/>
          <p:cNvSpPr/>
          <p:nvPr/>
        </p:nvSpPr>
        <p:spPr>
          <a:xfrm>
            <a:off x="3901105" y="941384"/>
            <a:ext cx="5057262"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Dimensión a medir</a:t>
            </a:r>
          </a:p>
        </p:txBody>
      </p:sp>
      <p:cxnSp>
        <p:nvCxnSpPr>
          <p:cNvPr id="9" name="4 Conector recto"/>
          <p:cNvCxnSpPr/>
          <p:nvPr/>
        </p:nvCxnSpPr>
        <p:spPr>
          <a:xfrm>
            <a:off x="4657821" y="1612467"/>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11 Rectángulo"/>
          <p:cNvSpPr/>
          <p:nvPr/>
        </p:nvSpPr>
        <p:spPr>
          <a:xfrm>
            <a:off x="1884882" y="3355469"/>
            <a:ext cx="1656184"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Eficacia</a:t>
            </a:r>
          </a:p>
        </p:txBody>
      </p:sp>
      <p:sp>
        <p:nvSpPr>
          <p:cNvPr id="11" name="13 Rectángulo"/>
          <p:cNvSpPr/>
          <p:nvPr/>
        </p:nvSpPr>
        <p:spPr>
          <a:xfrm>
            <a:off x="6133354" y="3355469"/>
            <a:ext cx="1967989"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Eficiencia</a:t>
            </a:r>
          </a:p>
        </p:txBody>
      </p:sp>
      <p:sp>
        <p:nvSpPr>
          <p:cNvPr id="12" name="15 Rectángulo"/>
          <p:cNvSpPr/>
          <p:nvPr/>
        </p:nvSpPr>
        <p:spPr>
          <a:xfrm>
            <a:off x="1740865" y="4297093"/>
            <a:ext cx="2016224"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Economía</a:t>
            </a:r>
          </a:p>
        </p:txBody>
      </p:sp>
      <p:sp>
        <p:nvSpPr>
          <p:cNvPr id="13" name="17 Rectángulo"/>
          <p:cNvSpPr/>
          <p:nvPr/>
        </p:nvSpPr>
        <p:spPr>
          <a:xfrm>
            <a:off x="6277368" y="4297093"/>
            <a:ext cx="1656184" cy="584775"/>
          </a:xfrm>
          <a:prstGeom prst="rect">
            <a:avLst/>
          </a:prstGeom>
          <a:noFill/>
          <a:ln>
            <a:noFill/>
          </a:ln>
        </p:spPr>
        <p:txBody>
          <a:bodyPr wrap="square" lIns="91431" tIns="45716" rIns="91431" bIns="45716">
            <a:spAutoFit/>
          </a:bodyPr>
          <a:lstStyle/>
          <a:p>
            <a:pPr algn="ctr">
              <a:defRPr/>
            </a:pPr>
            <a:r>
              <a:rPr lang="es-ES" sz="3200" b="1" dirty="0">
                <a:solidFill>
                  <a:srgbClr val="C00000"/>
                </a:solidFill>
                <a:latin typeface="Arial Narrow" pitchFamily="34" charset="0"/>
                <a:cs typeface="Arial" pitchFamily="34" charset="0"/>
              </a:rPr>
              <a:t>Calidad</a:t>
            </a:r>
          </a:p>
        </p:txBody>
      </p:sp>
    </p:spTree>
    <p:extLst>
      <p:ext uri="{BB962C8B-B14F-4D97-AF65-F5344CB8AC3E}">
        <p14:creationId xmlns:p14="http://schemas.microsoft.com/office/powerpoint/2010/main" val="3508397278"/>
      </p:ext>
    </p:extLst>
  </p:cSld>
  <p:clrMapOvr>
    <a:masterClrMapping/>
  </p:clrMapOvr>
  <p:transition>
    <p:randomBa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a:spLocks noChangeArrowheads="1"/>
          </p:cNvSpPr>
          <p:nvPr/>
        </p:nvSpPr>
        <p:spPr bwMode="auto">
          <a:xfrm>
            <a:off x="522315" y="2025465"/>
            <a:ext cx="8038133" cy="3785644"/>
          </a:xfrm>
          <a:prstGeom prst="rect">
            <a:avLst/>
          </a:prstGeom>
          <a:noFill/>
          <a:ln w="9525">
            <a:noFill/>
            <a:miter lim="800000"/>
            <a:headEnd/>
            <a:tailEnd/>
          </a:ln>
        </p:spPr>
        <p:txBody>
          <a:bodyPr wrap="square" lIns="91431" tIns="45716" rIns="91431" bIns="45716">
            <a:spAutoFit/>
          </a:bodyPr>
          <a:lstStyle/>
          <a:p>
            <a:pPr algn="just"/>
            <a:r>
              <a:rPr lang="es-MX" sz="2000" dirty="0">
                <a:latin typeface="Arial Narrow" panose="020B0606020202030204" pitchFamily="34" charset="0"/>
              </a:rPr>
              <a:t>Corresponde a la forma en que se expresa el resultado de la aplicación del indicador,  esta unidad está en función de la fórmula o método de cálculo utilizado para expresar el indicador. </a:t>
            </a:r>
          </a:p>
          <a:p>
            <a:pPr algn="just"/>
            <a:endParaRPr lang="es-MX" sz="2000" dirty="0">
              <a:latin typeface="Arial Narrow" panose="020B0606020202030204" pitchFamily="34" charset="0"/>
            </a:endParaRPr>
          </a:p>
          <a:p>
            <a:pPr algn="just"/>
            <a:r>
              <a:rPr lang="es-MX" sz="2000" dirty="0">
                <a:latin typeface="Arial Narrow" panose="020B0606020202030204" pitchFamily="34" charset="0"/>
              </a:rPr>
              <a:t>Cuando se utilizan expresiones aritméticas tales como proporciones, tasas, razones o índices, el resultado de la aplicación de estas fórmulas siempre da un valor relativo.</a:t>
            </a:r>
          </a:p>
          <a:p>
            <a:pPr algn="just"/>
            <a:endParaRPr lang="es-MX" sz="2000" dirty="0">
              <a:latin typeface="Arial Narrow" panose="020B0606020202030204" pitchFamily="34" charset="0"/>
            </a:endParaRPr>
          </a:p>
          <a:p>
            <a:pPr algn="just"/>
            <a:r>
              <a:rPr lang="es-MX" sz="2000" dirty="0">
                <a:latin typeface="Arial Narrow" panose="020B0606020202030204" pitchFamily="34" charset="0"/>
              </a:rPr>
              <a:t>Los valores absolutos son aquellos cuyo valor representa una cantidad en donde se prescinde del signo (+ o -), mientras que en los valores relativos la utilización del signo es importante ya que nos indica el sentido de la cantidad obtenida a partir de la utilización de la fórmula.</a:t>
            </a:r>
          </a:p>
        </p:txBody>
      </p:sp>
      <p:sp>
        <p:nvSpPr>
          <p:cNvPr id="7" name="62 Rectángulo"/>
          <p:cNvSpPr/>
          <p:nvPr/>
        </p:nvSpPr>
        <p:spPr>
          <a:xfrm>
            <a:off x="3859880" y="696117"/>
            <a:ext cx="5057262"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Unidad de medida</a:t>
            </a:r>
          </a:p>
        </p:txBody>
      </p:sp>
      <p:cxnSp>
        <p:nvCxnSpPr>
          <p:cNvPr id="9" name="4 Conector recto"/>
          <p:cNvCxnSpPr/>
          <p:nvPr/>
        </p:nvCxnSpPr>
        <p:spPr>
          <a:xfrm>
            <a:off x="4616596" y="1367199"/>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281302"/>
      </p:ext>
    </p:extLst>
  </p:cSld>
  <p:clrMapOvr>
    <a:masterClrMapping/>
  </p:clrMapOvr>
  <p:transition>
    <p:randomBa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a:spLocks noChangeArrowheads="1"/>
          </p:cNvSpPr>
          <p:nvPr/>
        </p:nvSpPr>
        <p:spPr bwMode="auto">
          <a:xfrm>
            <a:off x="688728" y="1874158"/>
            <a:ext cx="7776863" cy="830989"/>
          </a:xfrm>
          <a:prstGeom prst="rect">
            <a:avLst/>
          </a:prstGeom>
          <a:noFill/>
          <a:ln w="9525">
            <a:noFill/>
            <a:miter lim="800000"/>
            <a:headEnd/>
            <a:tailEnd/>
          </a:ln>
        </p:spPr>
        <p:txBody>
          <a:bodyPr wrap="square" lIns="91431" tIns="45716" rIns="91431" bIns="45716">
            <a:spAutoFit/>
          </a:bodyPr>
          <a:lstStyle/>
          <a:p>
            <a:pPr algn="just"/>
            <a:r>
              <a:rPr lang="es-MX" sz="2400" dirty="0">
                <a:latin typeface="Arial Narrow" panose="020B0606020202030204" pitchFamily="34" charset="0"/>
              </a:rPr>
              <a:t>El periodo de tiempo establecido para el reporte del comportamiento del indicador.</a:t>
            </a:r>
          </a:p>
        </p:txBody>
      </p:sp>
      <p:sp>
        <p:nvSpPr>
          <p:cNvPr id="7" name="62 Rectángulo"/>
          <p:cNvSpPr/>
          <p:nvPr/>
        </p:nvSpPr>
        <p:spPr>
          <a:xfrm>
            <a:off x="3820443" y="819407"/>
            <a:ext cx="5057262"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Frecuencia de Evaluación</a:t>
            </a:r>
          </a:p>
        </p:txBody>
      </p:sp>
      <p:cxnSp>
        <p:nvCxnSpPr>
          <p:cNvPr id="9" name="4 Conector recto"/>
          <p:cNvCxnSpPr/>
          <p:nvPr/>
        </p:nvCxnSpPr>
        <p:spPr>
          <a:xfrm>
            <a:off x="4252491" y="1383780"/>
            <a:ext cx="4313913"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7 CuadroTexto"/>
          <p:cNvSpPr txBox="1"/>
          <p:nvPr/>
        </p:nvSpPr>
        <p:spPr>
          <a:xfrm>
            <a:off x="1948235" y="3386326"/>
            <a:ext cx="1368152" cy="400110"/>
          </a:xfrm>
          <a:prstGeom prst="rect">
            <a:avLst/>
          </a:prstGeom>
          <a:solidFill>
            <a:schemeClr val="bg1">
              <a:lumMod val="85000"/>
            </a:schemeClr>
          </a:solidFill>
        </p:spPr>
        <p:txBody>
          <a:bodyPr wrap="square" lIns="91431" tIns="45716" rIns="91431" bIns="45716" rtlCol="0">
            <a:spAutoFit/>
          </a:bodyPr>
          <a:lstStyle/>
          <a:p>
            <a:pPr algn="ctr"/>
            <a:r>
              <a:rPr lang="es-MX" sz="2000" b="1" dirty="0">
                <a:latin typeface="Arial Narrow" panose="020B0606020202030204" pitchFamily="34" charset="0"/>
              </a:rPr>
              <a:t>Mensual</a:t>
            </a:r>
            <a:endParaRPr lang="es-MX" sz="2000" dirty="0">
              <a:latin typeface="Arial Narrow" panose="020B0606020202030204" pitchFamily="34" charset="0"/>
            </a:endParaRPr>
          </a:p>
        </p:txBody>
      </p:sp>
      <p:sp>
        <p:nvSpPr>
          <p:cNvPr id="6" name="5 CuadroTexto"/>
          <p:cNvSpPr txBox="1"/>
          <p:nvPr/>
        </p:nvSpPr>
        <p:spPr>
          <a:xfrm>
            <a:off x="3964459" y="3374132"/>
            <a:ext cx="1368152" cy="400110"/>
          </a:xfrm>
          <a:prstGeom prst="rect">
            <a:avLst/>
          </a:prstGeom>
          <a:solidFill>
            <a:schemeClr val="bg1">
              <a:lumMod val="85000"/>
            </a:schemeClr>
          </a:solidFill>
        </p:spPr>
        <p:txBody>
          <a:bodyPr wrap="square" lIns="91431" tIns="45716" rIns="91431" bIns="45716" rtlCol="0">
            <a:spAutoFit/>
          </a:bodyPr>
          <a:lstStyle/>
          <a:p>
            <a:pPr algn="ctr"/>
            <a:r>
              <a:rPr lang="es-MX" sz="2000" b="1" dirty="0">
                <a:latin typeface="Arial Narrow" panose="020B0606020202030204" pitchFamily="34" charset="0"/>
              </a:rPr>
              <a:t>Bimestral</a:t>
            </a:r>
            <a:endParaRPr lang="es-MX" sz="2000" dirty="0">
              <a:latin typeface="Arial Narrow" panose="020B0606020202030204" pitchFamily="34" charset="0"/>
            </a:endParaRPr>
          </a:p>
        </p:txBody>
      </p:sp>
      <p:sp>
        <p:nvSpPr>
          <p:cNvPr id="10" name="6 CuadroTexto"/>
          <p:cNvSpPr txBox="1"/>
          <p:nvPr/>
        </p:nvSpPr>
        <p:spPr>
          <a:xfrm>
            <a:off x="5836667" y="3374132"/>
            <a:ext cx="1368152" cy="400110"/>
          </a:xfrm>
          <a:prstGeom prst="rect">
            <a:avLst/>
          </a:prstGeom>
          <a:solidFill>
            <a:schemeClr val="bg1">
              <a:lumMod val="85000"/>
            </a:schemeClr>
          </a:solidFill>
        </p:spPr>
        <p:txBody>
          <a:bodyPr wrap="square" lIns="91431" tIns="45716" rIns="91431" bIns="45716" rtlCol="0">
            <a:spAutoFit/>
          </a:bodyPr>
          <a:lstStyle/>
          <a:p>
            <a:pPr algn="ctr"/>
            <a:r>
              <a:rPr lang="es-MX" sz="2000" b="1" dirty="0">
                <a:latin typeface="Arial Narrow" panose="020B0606020202030204" pitchFamily="34" charset="0"/>
              </a:rPr>
              <a:t>Trimestral</a:t>
            </a:r>
            <a:endParaRPr lang="es-MX" sz="2000" dirty="0">
              <a:latin typeface="Arial Narrow" panose="020B0606020202030204" pitchFamily="34" charset="0"/>
            </a:endParaRPr>
          </a:p>
        </p:txBody>
      </p:sp>
      <p:sp>
        <p:nvSpPr>
          <p:cNvPr id="11" name="8 CuadroTexto"/>
          <p:cNvSpPr txBox="1"/>
          <p:nvPr/>
        </p:nvSpPr>
        <p:spPr>
          <a:xfrm>
            <a:off x="1948235" y="4054142"/>
            <a:ext cx="1368152" cy="400110"/>
          </a:xfrm>
          <a:prstGeom prst="rect">
            <a:avLst/>
          </a:prstGeom>
          <a:solidFill>
            <a:schemeClr val="bg1">
              <a:lumMod val="85000"/>
            </a:schemeClr>
          </a:solidFill>
        </p:spPr>
        <p:txBody>
          <a:bodyPr wrap="square" lIns="91431" tIns="45716" rIns="91431" bIns="45716" rtlCol="0">
            <a:spAutoFit/>
          </a:bodyPr>
          <a:lstStyle/>
          <a:p>
            <a:pPr algn="ctr"/>
            <a:r>
              <a:rPr lang="es-MX" sz="2000" b="1" dirty="0">
                <a:latin typeface="Arial Narrow" panose="020B0606020202030204" pitchFamily="34" charset="0"/>
              </a:rPr>
              <a:t>Semestral</a:t>
            </a:r>
            <a:endParaRPr lang="es-MX" sz="2000" dirty="0">
              <a:latin typeface="Arial Narrow" panose="020B0606020202030204" pitchFamily="34" charset="0"/>
            </a:endParaRPr>
          </a:p>
        </p:txBody>
      </p:sp>
      <p:sp>
        <p:nvSpPr>
          <p:cNvPr id="12" name="10 CuadroTexto"/>
          <p:cNvSpPr txBox="1"/>
          <p:nvPr/>
        </p:nvSpPr>
        <p:spPr>
          <a:xfrm>
            <a:off x="3964459" y="4041948"/>
            <a:ext cx="1368152" cy="400110"/>
          </a:xfrm>
          <a:prstGeom prst="rect">
            <a:avLst/>
          </a:prstGeom>
          <a:solidFill>
            <a:schemeClr val="bg1">
              <a:lumMod val="85000"/>
            </a:schemeClr>
          </a:solidFill>
        </p:spPr>
        <p:txBody>
          <a:bodyPr wrap="square" lIns="91431" tIns="45716" rIns="91431" bIns="45716" rtlCol="0">
            <a:spAutoFit/>
          </a:bodyPr>
          <a:lstStyle/>
          <a:p>
            <a:pPr algn="ctr"/>
            <a:r>
              <a:rPr lang="es-MX" sz="2000" b="1" dirty="0">
                <a:latin typeface="Arial Narrow" panose="020B0606020202030204" pitchFamily="34" charset="0"/>
              </a:rPr>
              <a:t>Anual</a:t>
            </a:r>
            <a:endParaRPr lang="es-MX" sz="2000" dirty="0">
              <a:latin typeface="Arial Narrow" panose="020B0606020202030204" pitchFamily="34" charset="0"/>
            </a:endParaRPr>
          </a:p>
        </p:txBody>
      </p:sp>
      <p:sp>
        <p:nvSpPr>
          <p:cNvPr id="13" name="11 CuadroTexto"/>
          <p:cNvSpPr txBox="1"/>
          <p:nvPr/>
        </p:nvSpPr>
        <p:spPr>
          <a:xfrm>
            <a:off x="5836667" y="4041948"/>
            <a:ext cx="1368152" cy="400110"/>
          </a:xfrm>
          <a:prstGeom prst="rect">
            <a:avLst/>
          </a:prstGeom>
          <a:solidFill>
            <a:schemeClr val="bg1">
              <a:lumMod val="85000"/>
            </a:schemeClr>
          </a:solidFill>
        </p:spPr>
        <p:txBody>
          <a:bodyPr wrap="square" lIns="91431" tIns="45716" rIns="91431" bIns="45716" rtlCol="0">
            <a:spAutoFit/>
          </a:bodyPr>
          <a:lstStyle/>
          <a:p>
            <a:pPr algn="ctr"/>
            <a:r>
              <a:rPr lang="es-MX" sz="2000" b="1" dirty="0">
                <a:latin typeface="Arial Narrow" panose="020B0606020202030204" pitchFamily="34" charset="0"/>
              </a:rPr>
              <a:t>Bianual</a:t>
            </a:r>
            <a:endParaRPr lang="es-MX" sz="2000" dirty="0">
              <a:latin typeface="Arial Narrow" panose="020B0606020202030204" pitchFamily="34" charset="0"/>
            </a:endParaRPr>
          </a:p>
        </p:txBody>
      </p:sp>
      <p:sp>
        <p:nvSpPr>
          <p:cNvPr id="14" name="12 CuadroTexto"/>
          <p:cNvSpPr txBox="1"/>
          <p:nvPr/>
        </p:nvSpPr>
        <p:spPr>
          <a:xfrm>
            <a:off x="2884339" y="4682470"/>
            <a:ext cx="1368152" cy="400110"/>
          </a:xfrm>
          <a:prstGeom prst="rect">
            <a:avLst/>
          </a:prstGeom>
          <a:solidFill>
            <a:schemeClr val="bg1">
              <a:lumMod val="85000"/>
            </a:schemeClr>
          </a:solidFill>
        </p:spPr>
        <p:txBody>
          <a:bodyPr wrap="square" lIns="91431" tIns="45716" rIns="91431" bIns="45716" rtlCol="0">
            <a:spAutoFit/>
          </a:bodyPr>
          <a:lstStyle/>
          <a:p>
            <a:pPr algn="ctr"/>
            <a:r>
              <a:rPr lang="es-MX" sz="2000" b="1" dirty="0">
                <a:latin typeface="Arial Narrow" panose="020B0606020202030204" pitchFamily="34" charset="0"/>
              </a:rPr>
              <a:t>Trianual</a:t>
            </a:r>
            <a:endParaRPr lang="es-MX" sz="2000" dirty="0">
              <a:latin typeface="Arial Narrow" panose="020B0606020202030204" pitchFamily="34" charset="0"/>
            </a:endParaRPr>
          </a:p>
        </p:txBody>
      </p:sp>
      <p:sp>
        <p:nvSpPr>
          <p:cNvPr id="15" name="13 CuadroTexto"/>
          <p:cNvSpPr txBox="1"/>
          <p:nvPr/>
        </p:nvSpPr>
        <p:spPr>
          <a:xfrm>
            <a:off x="4900563" y="4670276"/>
            <a:ext cx="1368152" cy="400110"/>
          </a:xfrm>
          <a:prstGeom prst="rect">
            <a:avLst/>
          </a:prstGeom>
          <a:solidFill>
            <a:schemeClr val="bg1">
              <a:lumMod val="85000"/>
            </a:schemeClr>
          </a:solidFill>
        </p:spPr>
        <p:txBody>
          <a:bodyPr wrap="square" lIns="91431" tIns="45716" rIns="91431" bIns="45716" rtlCol="0">
            <a:spAutoFit/>
          </a:bodyPr>
          <a:lstStyle/>
          <a:p>
            <a:pPr algn="ctr"/>
            <a:r>
              <a:rPr lang="es-MX" sz="2000" b="1" dirty="0">
                <a:latin typeface="Arial Narrow" panose="020B0606020202030204" pitchFamily="34" charset="0"/>
              </a:rPr>
              <a:t>Sexenal</a:t>
            </a:r>
            <a:endParaRPr lang="es-MX" sz="2000" dirty="0">
              <a:latin typeface="Arial Narrow" panose="020B0606020202030204" pitchFamily="34" charset="0"/>
            </a:endParaRPr>
          </a:p>
        </p:txBody>
      </p:sp>
    </p:spTree>
    <p:extLst>
      <p:ext uri="{BB962C8B-B14F-4D97-AF65-F5344CB8AC3E}">
        <p14:creationId xmlns:p14="http://schemas.microsoft.com/office/powerpoint/2010/main" val="3427020574"/>
      </p:ext>
    </p:extLst>
  </p:cSld>
  <p:clrMapOvr>
    <a:masterClrMapping/>
  </p:clrMapOvr>
  <p:transition>
    <p:randomBa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a:spLocks noChangeArrowheads="1"/>
          </p:cNvSpPr>
          <p:nvPr/>
        </p:nvSpPr>
        <p:spPr bwMode="auto">
          <a:xfrm>
            <a:off x="755577" y="2685477"/>
            <a:ext cx="7776863" cy="2246761"/>
          </a:xfrm>
          <a:prstGeom prst="rect">
            <a:avLst/>
          </a:prstGeom>
          <a:noFill/>
          <a:ln w="9525">
            <a:noFill/>
            <a:miter lim="800000"/>
            <a:headEnd/>
            <a:tailEnd/>
          </a:ln>
        </p:spPr>
        <p:txBody>
          <a:bodyPr wrap="square" lIns="91431" tIns="45716" rIns="91431" bIns="45716">
            <a:spAutoFit/>
          </a:bodyPr>
          <a:lstStyle/>
          <a:p>
            <a:pPr algn="just"/>
            <a:r>
              <a:rPr lang="es-MX" sz="2800" dirty="0">
                <a:latin typeface="Arial Narrow" panose="020B0606020202030204" pitchFamily="34" charset="0"/>
              </a:rPr>
              <a:t>Hace referencia a la dirección, rumbo o sentido del indicador, de tal manera que nos permita conocer si el resultado obtenido está en la línea de lo deseado, pudiendo ser este sentido </a:t>
            </a:r>
            <a:r>
              <a:rPr lang="es-MX" sz="2800" dirty="0">
                <a:solidFill>
                  <a:srgbClr val="C00000"/>
                </a:solidFill>
                <a:latin typeface="Arial Narrow" panose="020B0606020202030204" pitchFamily="34" charset="0"/>
              </a:rPr>
              <a:t>ascendente</a:t>
            </a:r>
            <a:r>
              <a:rPr lang="es-MX" sz="2800" dirty="0">
                <a:latin typeface="Arial Narrow" panose="020B0606020202030204" pitchFamily="34" charset="0"/>
              </a:rPr>
              <a:t>, </a:t>
            </a:r>
            <a:r>
              <a:rPr lang="es-MX" sz="2800" dirty="0">
                <a:solidFill>
                  <a:srgbClr val="C00000"/>
                </a:solidFill>
                <a:latin typeface="Arial Narrow" panose="020B0606020202030204" pitchFamily="34" charset="0"/>
              </a:rPr>
              <a:t>descendente</a:t>
            </a:r>
            <a:r>
              <a:rPr lang="es-MX" sz="2800" dirty="0">
                <a:latin typeface="Arial Narrow" panose="020B0606020202030204" pitchFamily="34" charset="0"/>
              </a:rPr>
              <a:t> o </a:t>
            </a:r>
            <a:r>
              <a:rPr lang="es-MX" sz="2800" dirty="0">
                <a:solidFill>
                  <a:srgbClr val="C00000"/>
                </a:solidFill>
                <a:latin typeface="Arial Narrow" panose="020B0606020202030204" pitchFamily="34" charset="0"/>
              </a:rPr>
              <a:t>constante</a:t>
            </a:r>
            <a:r>
              <a:rPr lang="es-MX" sz="2800" dirty="0">
                <a:latin typeface="Arial Narrow" panose="020B0606020202030204" pitchFamily="34" charset="0"/>
              </a:rPr>
              <a:t>.</a:t>
            </a:r>
          </a:p>
        </p:txBody>
      </p:sp>
      <p:sp>
        <p:nvSpPr>
          <p:cNvPr id="7" name="62 Rectángulo"/>
          <p:cNvSpPr/>
          <p:nvPr/>
        </p:nvSpPr>
        <p:spPr>
          <a:xfrm>
            <a:off x="3779912" y="816394"/>
            <a:ext cx="5057262" cy="584775"/>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Sentido del indicador</a:t>
            </a:r>
          </a:p>
        </p:txBody>
      </p:sp>
      <p:cxnSp>
        <p:nvCxnSpPr>
          <p:cNvPr id="9" name="4 Conector recto"/>
          <p:cNvCxnSpPr/>
          <p:nvPr/>
        </p:nvCxnSpPr>
        <p:spPr>
          <a:xfrm>
            <a:off x="4536629" y="1487476"/>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161188"/>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14 CuadroTexto"/>
          <p:cNvSpPr txBox="1">
            <a:spLocks noChangeArrowheads="1"/>
          </p:cNvSpPr>
          <p:nvPr/>
        </p:nvSpPr>
        <p:spPr bwMode="auto">
          <a:xfrm>
            <a:off x="609601" y="1246188"/>
            <a:ext cx="7962900" cy="1754187"/>
          </a:xfrm>
          <a:prstGeom prst="rect">
            <a:avLst/>
          </a:prstGeom>
          <a:noFill/>
          <a:ln w="9525">
            <a:noFill/>
            <a:miter lim="800000"/>
            <a:headEnd/>
            <a:tailEnd/>
          </a:ln>
        </p:spPr>
        <p:txBody>
          <a:bodyPr wrap="square">
            <a:spAutoFit/>
          </a:bodyPr>
          <a:lstStyle/>
          <a:p>
            <a:pPr algn="just"/>
            <a:r>
              <a:rPr lang="es-MX" dirty="0">
                <a:latin typeface="Arial Narrow" pitchFamily="34" charset="0"/>
              </a:rPr>
              <a:t>Ordenación  racional y sistemática de acciones que, en base al ejercicio de las atribuciones del Ejecutivo Federal en materia de regulación y promoción de la actividad económica, social, política, cultural, de protección al ambiente y aprovechamiento racional de los recursos naturales, tiene como propósito la transformación de la realidad del país de conformidad con las normas, principios y objetivos que la propia Constitución y la ley establecen.</a:t>
            </a:r>
          </a:p>
        </p:txBody>
      </p:sp>
      <p:sp>
        <p:nvSpPr>
          <p:cNvPr id="14" name="13 CuadroTexto"/>
          <p:cNvSpPr txBox="1"/>
          <p:nvPr/>
        </p:nvSpPr>
        <p:spPr>
          <a:xfrm>
            <a:off x="455468" y="3326390"/>
            <a:ext cx="1928813" cy="64611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MX" b="1" dirty="0">
                <a:latin typeface="Arial Narrow" pitchFamily="34" charset="0"/>
              </a:rPr>
              <a:t>Principios de la planeación: </a:t>
            </a:r>
          </a:p>
        </p:txBody>
      </p:sp>
      <p:graphicFrame>
        <p:nvGraphicFramePr>
          <p:cNvPr id="21" name="20 Diagrama"/>
          <p:cNvGraphicFramePr/>
          <p:nvPr>
            <p:extLst>
              <p:ext uri="{D42A27DB-BD31-4B8C-83A1-F6EECF244321}">
                <p14:modId xmlns:p14="http://schemas.microsoft.com/office/powerpoint/2010/main" val="999176333"/>
              </p:ext>
            </p:extLst>
          </p:nvPr>
        </p:nvGraphicFramePr>
        <p:xfrm>
          <a:off x="2175666" y="2854035"/>
          <a:ext cx="6720548" cy="315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3195614" y="587294"/>
            <a:ext cx="5700600" cy="584775"/>
          </a:xfrm>
          <a:prstGeom prst="rect">
            <a:avLst/>
          </a:prstGeom>
          <a:noFill/>
        </p:spPr>
        <p:txBody>
          <a:bodyPr wrap="none">
            <a:spAutoFit/>
          </a:bodyPr>
          <a:lstStyle/>
          <a:p>
            <a:pPr algn="ctr">
              <a:defRPr/>
            </a:pPr>
            <a:r>
              <a:rPr lang="es-ES" sz="3200" b="1" dirty="0" smtClean="0">
                <a:solidFill>
                  <a:schemeClr val="accent6">
                    <a:lumMod val="50000"/>
                  </a:schemeClr>
                </a:solidFill>
                <a:latin typeface="Arial Narrow" pitchFamily="34" charset="0"/>
              </a:rPr>
              <a:t>Planeación Nacional de Desarrollo</a:t>
            </a:r>
            <a:endParaRPr lang="es-ES" sz="3200" b="1" dirty="0">
              <a:solidFill>
                <a:schemeClr val="accent6">
                  <a:lumMod val="50000"/>
                </a:schemeClr>
              </a:solidFill>
              <a:latin typeface="Arial Narrow" pitchFamily="34" charset="0"/>
            </a:endParaRPr>
          </a:p>
        </p:txBody>
      </p:sp>
    </p:spTree>
    <p:extLst>
      <p:ext uri="{BB962C8B-B14F-4D97-AF65-F5344CB8AC3E}">
        <p14:creationId xmlns:p14="http://schemas.microsoft.com/office/powerpoint/2010/main" val="709250260"/>
      </p:ext>
    </p:extLst>
  </p:cSld>
  <p:clrMapOvr>
    <a:masterClrMapping/>
  </p:clrMapOvr>
  <p:transition>
    <p:randomBa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61849" y="2797704"/>
            <a:ext cx="5266844" cy="1067791"/>
          </a:xfrm>
          <a:prstGeom prst="rect">
            <a:avLst/>
          </a:prstGeom>
          <a:noFill/>
        </p:spPr>
        <p:txBody>
          <a:bodyPr wrap="square" lIns="82104" tIns="41052" rIns="82104" bIns="41052">
            <a:spAutoFit/>
          </a:bodyPr>
          <a:lstStyle/>
          <a:p>
            <a:pPr algn="ctr" defTabSz="410520">
              <a:spcBef>
                <a:spcPct val="0"/>
              </a:spcBef>
              <a:defRPr/>
            </a:pPr>
            <a:r>
              <a:rPr lang="es-MX" sz="3200" b="1" dirty="0" smtClean="0">
                <a:solidFill>
                  <a:schemeClr val="tx1">
                    <a:lumMod val="85000"/>
                    <a:lumOff val="15000"/>
                  </a:schemeClr>
                </a:solidFill>
                <a:latin typeface="Arial Narrow" pitchFamily="34" charset="0"/>
                <a:ea typeface="Verdana" pitchFamily="34" charset="0"/>
                <a:cs typeface="Verdana" pitchFamily="34" charset="0"/>
              </a:rPr>
              <a:t>V. Ejemplos de Indicadores Estratégicos</a:t>
            </a:r>
            <a:endParaRPr lang="es-ES" sz="3200" b="1" dirty="0">
              <a:solidFill>
                <a:schemeClr val="tx1">
                  <a:lumMod val="85000"/>
                  <a:lumOff val="15000"/>
                </a:schemeClr>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36222839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2 Rectángulo"/>
          <p:cNvSpPr/>
          <p:nvPr/>
        </p:nvSpPr>
        <p:spPr>
          <a:xfrm>
            <a:off x="3408218" y="414599"/>
            <a:ext cx="5428956" cy="584767"/>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Indicadores </a:t>
            </a:r>
            <a:r>
              <a:rPr lang="es-ES" sz="3200" b="1" dirty="0" smtClean="0">
                <a:solidFill>
                  <a:schemeClr val="accent6">
                    <a:lumMod val="50000"/>
                  </a:schemeClr>
                </a:solidFill>
                <a:latin typeface="Arial Narrow" pitchFamily="34" charset="0"/>
              </a:rPr>
              <a:t>Estratégicos</a:t>
            </a:r>
            <a:endParaRPr lang="es-ES" sz="3200" b="1" dirty="0">
              <a:solidFill>
                <a:schemeClr val="accent6">
                  <a:lumMod val="50000"/>
                </a:schemeClr>
              </a:solidFill>
              <a:latin typeface="Arial Narrow" pitchFamily="34" charset="0"/>
            </a:endParaRPr>
          </a:p>
        </p:txBody>
      </p:sp>
      <p:cxnSp>
        <p:nvCxnSpPr>
          <p:cNvPr id="7" name="4 Conector recto"/>
          <p:cNvCxnSpPr/>
          <p:nvPr/>
        </p:nvCxnSpPr>
        <p:spPr>
          <a:xfrm>
            <a:off x="4536629" y="1085681"/>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1 Rectángulo"/>
          <p:cNvSpPr>
            <a:spLocks noChangeArrowheads="1"/>
          </p:cNvSpPr>
          <p:nvPr/>
        </p:nvSpPr>
        <p:spPr bwMode="auto">
          <a:xfrm>
            <a:off x="781767" y="1846233"/>
            <a:ext cx="7776863" cy="3785644"/>
          </a:xfrm>
          <a:prstGeom prst="rect">
            <a:avLst/>
          </a:prstGeom>
          <a:noFill/>
          <a:ln w="9525">
            <a:noFill/>
            <a:miter lim="800000"/>
            <a:headEnd/>
            <a:tailEnd/>
          </a:ln>
        </p:spPr>
        <p:txBody>
          <a:bodyPr wrap="square" lIns="91431" tIns="45716" rIns="91431" bIns="45716">
            <a:spAutoFit/>
          </a:bodyPr>
          <a:lstStyle/>
          <a:p>
            <a:pPr marL="457200" indent="-457200" algn="just">
              <a:buFont typeface="Arial" pitchFamily="34" charset="0"/>
              <a:buChar char="•"/>
            </a:pPr>
            <a:r>
              <a:rPr lang="es-MX" sz="2400" dirty="0" smtClean="0">
                <a:latin typeface="Arial Narrow" panose="020B0606020202030204" pitchFamily="34" charset="0"/>
              </a:rPr>
              <a:t>Indicador Mensual de la Actividad Industrial (Variación proporcional)</a:t>
            </a:r>
          </a:p>
          <a:p>
            <a:pPr marL="457200" indent="-457200" algn="just">
              <a:buFont typeface="Arial" pitchFamily="34" charset="0"/>
              <a:buChar char="•"/>
            </a:pPr>
            <a:endParaRPr lang="es-MX" sz="2400" dirty="0">
              <a:latin typeface="Arial Narrow" panose="020B0606020202030204" pitchFamily="34" charset="0"/>
            </a:endParaRPr>
          </a:p>
          <a:p>
            <a:pPr marL="457200" indent="-457200" algn="just">
              <a:buFont typeface="Arial" pitchFamily="34" charset="0"/>
              <a:buChar char="•"/>
            </a:pPr>
            <a:r>
              <a:rPr lang="es-MX" sz="2400" dirty="0" smtClean="0">
                <a:latin typeface="Arial Narrow" panose="020B0606020202030204" pitchFamily="34" charset="0"/>
              </a:rPr>
              <a:t>Indicador Trimestral de la Actividad Económica Estatal (ITAEE)</a:t>
            </a:r>
          </a:p>
          <a:p>
            <a:pPr marL="457200" indent="-457200" algn="just">
              <a:buFont typeface="Arial" pitchFamily="34" charset="0"/>
              <a:buChar char="•"/>
            </a:pPr>
            <a:endParaRPr lang="es-MX" sz="2400" dirty="0">
              <a:latin typeface="Arial Narrow" panose="020B0606020202030204" pitchFamily="34" charset="0"/>
            </a:endParaRPr>
          </a:p>
          <a:p>
            <a:pPr marL="457200" indent="-457200" algn="just">
              <a:buFont typeface="Arial" pitchFamily="34" charset="0"/>
              <a:buChar char="•"/>
            </a:pPr>
            <a:r>
              <a:rPr lang="es-MX" sz="2400" dirty="0" smtClean="0">
                <a:latin typeface="Arial Narrow" panose="020B0606020202030204" pitchFamily="34" charset="0"/>
              </a:rPr>
              <a:t>Variación Porcentual de las Exportaciones por Entidad Federativa (Trimestral)</a:t>
            </a:r>
          </a:p>
          <a:p>
            <a:pPr marL="457200" indent="-457200" algn="just">
              <a:buFont typeface="Arial" pitchFamily="34" charset="0"/>
              <a:buChar char="•"/>
            </a:pPr>
            <a:endParaRPr lang="es-MX" sz="2400" dirty="0">
              <a:latin typeface="Arial Narrow" panose="020B0606020202030204" pitchFamily="34" charset="0"/>
            </a:endParaRPr>
          </a:p>
          <a:p>
            <a:pPr marL="457200" indent="-457200" algn="just">
              <a:buFont typeface="Arial" pitchFamily="34" charset="0"/>
              <a:buChar char="•"/>
            </a:pPr>
            <a:r>
              <a:rPr lang="es-MX" sz="2400" dirty="0" smtClean="0">
                <a:latin typeface="Arial Narrow" panose="020B0606020202030204" pitchFamily="34" charset="0"/>
              </a:rPr>
              <a:t>Población y tasas complementarias de ocupación y empleo (Trimestral)</a:t>
            </a:r>
            <a:endParaRPr lang="es-MX" sz="2400" dirty="0">
              <a:latin typeface="Arial Narrow" panose="020B0606020202030204" pitchFamily="34" charset="0"/>
            </a:endParaRPr>
          </a:p>
        </p:txBody>
      </p:sp>
    </p:spTree>
    <p:extLst>
      <p:ext uri="{BB962C8B-B14F-4D97-AF65-F5344CB8AC3E}">
        <p14:creationId xmlns:p14="http://schemas.microsoft.com/office/powerpoint/2010/main" val="718139431"/>
      </p:ext>
    </p:extLst>
  </p:cSld>
  <p:clrMapOvr>
    <a:masterClrMapping/>
  </p:clrMapOvr>
  <p:transition>
    <p:randomBa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a 2"/>
          <p:cNvGraphicFramePr>
            <a:graphicFrameLocks noGrp="1"/>
          </p:cNvGraphicFramePr>
          <p:nvPr>
            <p:extLst>
              <p:ext uri="{D42A27DB-BD31-4B8C-83A1-F6EECF244321}">
                <p14:modId xmlns:p14="http://schemas.microsoft.com/office/powerpoint/2010/main" val="843758605"/>
              </p:ext>
            </p:extLst>
          </p:nvPr>
        </p:nvGraphicFramePr>
        <p:xfrm>
          <a:off x="185831" y="1745256"/>
          <a:ext cx="8853061" cy="4389120"/>
        </p:xfrm>
        <a:graphic>
          <a:graphicData uri="http://schemas.openxmlformats.org/drawingml/2006/table">
            <a:tbl>
              <a:tblPr firstRow="1" bandRow="1">
                <a:tableStyleId>{D7AC3CCA-C797-4891-BE02-D94E43425B78}</a:tableStyleId>
              </a:tblPr>
              <a:tblGrid>
                <a:gridCol w="457222"/>
                <a:gridCol w="1473144"/>
                <a:gridCol w="2196625"/>
                <a:gridCol w="2078788"/>
                <a:gridCol w="2647282"/>
              </a:tblGrid>
              <a:tr h="554599">
                <a:tc>
                  <a:txBody>
                    <a:bodyPr/>
                    <a:lstStyle/>
                    <a:p>
                      <a:pPr algn="ctr"/>
                      <a:endParaRPr lang="es-MX" sz="2000" b="1" dirty="0">
                        <a:solidFill>
                          <a:schemeClr val="bg1"/>
                        </a:solidFill>
                        <a:latin typeface="Arial Narrow" panose="020B0606020202030204" pitchFamily="34" charset="0"/>
                      </a:endParaRPr>
                    </a:p>
                  </a:txBody>
                  <a:tcPr vert="vert270" anchor="ctr">
                    <a:solidFill>
                      <a:schemeClr val="tx1">
                        <a:lumMod val="65000"/>
                        <a:lumOff val="35000"/>
                      </a:schemeClr>
                    </a:solidFill>
                  </a:tcPr>
                </a:tc>
                <a:tc>
                  <a:txBody>
                    <a:bodyPr/>
                    <a:lstStyle/>
                    <a:p>
                      <a:pPr algn="ctr"/>
                      <a:r>
                        <a:rPr lang="es-MX" sz="2000" b="1" kern="1200" dirty="0" smtClean="0">
                          <a:solidFill>
                            <a:schemeClr val="bg1"/>
                          </a:solidFill>
                          <a:latin typeface="Arial Narrow" panose="020B0606020202030204" pitchFamily="34" charset="0"/>
                          <a:ea typeface="+mn-ea"/>
                          <a:cs typeface="+mn-cs"/>
                        </a:rPr>
                        <a:t>Nivel</a:t>
                      </a:r>
                      <a:endParaRPr lang="es-MX" sz="2000" b="1" kern="1200" dirty="0">
                        <a:solidFill>
                          <a:schemeClr val="bg1"/>
                        </a:solidFill>
                        <a:latin typeface="Arial Narrow" panose="020B0606020202030204" pitchFamily="34" charset="0"/>
                        <a:ea typeface="+mn-ea"/>
                        <a:cs typeface="+mn-cs"/>
                      </a:endParaRPr>
                    </a:p>
                  </a:txBody>
                  <a:tcPr anchor="ctr">
                    <a:solidFill>
                      <a:schemeClr val="tx1">
                        <a:lumMod val="65000"/>
                        <a:lumOff val="35000"/>
                      </a:schemeClr>
                    </a:solidFill>
                  </a:tcPr>
                </a:tc>
                <a:tc>
                  <a:txBody>
                    <a:bodyPr/>
                    <a:lstStyle/>
                    <a:p>
                      <a:pPr algn="ctr"/>
                      <a:r>
                        <a:rPr lang="es-MX" sz="2000" b="1" kern="1200" dirty="0" smtClean="0">
                          <a:solidFill>
                            <a:schemeClr val="bg1"/>
                          </a:solidFill>
                          <a:latin typeface="Arial Narrow" panose="020B0606020202030204" pitchFamily="34" charset="0"/>
                          <a:ea typeface="+mn-ea"/>
                          <a:cs typeface="+mn-cs"/>
                        </a:rPr>
                        <a:t>Objetivo</a:t>
                      </a:r>
                      <a:endParaRPr lang="es-MX" sz="2000" b="1" kern="1200" dirty="0">
                        <a:solidFill>
                          <a:schemeClr val="bg1"/>
                        </a:solidFill>
                        <a:latin typeface="Arial Narrow" panose="020B0606020202030204" pitchFamily="34" charset="0"/>
                        <a:ea typeface="+mn-ea"/>
                        <a:cs typeface="+mn-cs"/>
                      </a:endParaRPr>
                    </a:p>
                  </a:txBody>
                  <a:tcPr anchor="ctr">
                    <a:solidFill>
                      <a:schemeClr val="tx1">
                        <a:lumMod val="65000"/>
                        <a:lumOff val="35000"/>
                      </a:schemeClr>
                    </a:solidFill>
                  </a:tcPr>
                </a:tc>
                <a:tc>
                  <a:txBody>
                    <a:bodyPr/>
                    <a:lstStyle/>
                    <a:p>
                      <a:pPr algn="ctr"/>
                      <a:r>
                        <a:rPr lang="es-MX" sz="1800" b="1" kern="1200" dirty="0" smtClean="0">
                          <a:solidFill>
                            <a:schemeClr val="bg1"/>
                          </a:solidFill>
                          <a:latin typeface="Arial Narrow" panose="020B0606020202030204" pitchFamily="34" charset="0"/>
                          <a:ea typeface="+mn-ea"/>
                          <a:cs typeface="+mn-cs"/>
                        </a:rPr>
                        <a:t>Nombre del indicador</a:t>
                      </a:r>
                      <a:endParaRPr lang="es-MX" sz="1800" b="1" kern="1200" dirty="0">
                        <a:solidFill>
                          <a:schemeClr val="bg1"/>
                        </a:solidFill>
                        <a:latin typeface="Arial Narrow" panose="020B0606020202030204" pitchFamily="34" charset="0"/>
                        <a:ea typeface="+mn-ea"/>
                        <a:cs typeface="+mn-cs"/>
                      </a:endParaRPr>
                    </a:p>
                  </a:txBody>
                  <a:tcPr anchor="ctr">
                    <a:solidFill>
                      <a:schemeClr val="tx1">
                        <a:lumMod val="65000"/>
                        <a:lumOff val="35000"/>
                      </a:schemeClr>
                    </a:solidFill>
                  </a:tcPr>
                </a:tc>
                <a:tc>
                  <a:txBody>
                    <a:bodyPr/>
                    <a:lstStyle/>
                    <a:p>
                      <a:pPr algn="ctr"/>
                      <a:r>
                        <a:rPr lang="es-MX" sz="2000" b="1" kern="1200" dirty="0" smtClean="0">
                          <a:solidFill>
                            <a:schemeClr val="bg1"/>
                          </a:solidFill>
                          <a:latin typeface="Arial Narrow" panose="020B0606020202030204" pitchFamily="34" charset="0"/>
                          <a:ea typeface="+mn-ea"/>
                          <a:cs typeface="+mn-cs"/>
                        </a:rPr>
                        <a:t>Fórmula</a:t>
                      </a:r>
                      <a:endParaRPr lang="es-MX" sz="2000" b="1" kern="1200" dirty="0">
                        <a:solidFill>
                          <a:schemeClr val="bg1"/>
                        </a:solidFill>
                        <a:latin typeface="Arial Narrow" panose="020B0606020202030204" pitchFamily="34" charset="0"/>
                        <a:ea typeface="+mn-ea"/>
                        <a:cs typeface="+mn-cs"/>
                      </a:endParaRPr>
                    </a:p>
                  </a:txBody>
                  <a:tcPr anchor="ctr">
                    <a:solidFill>
                      <a:schemeClr val="tx1">
                        <a:lumMod val="65000"/>
                        <a:lumOff val="35000"/>
                      </a:schemeClr>
                    </a:solidFill>
                  </a:tcPr>
                </a:tc>
              </a:tr>
              <a:tr h="1867271">
                <a:tc rowSpan="2">
                  <a:txBody>
                    <a:bodyPr/>
                    <a:lstStyle/>
                    <a:p>
                      <a:pPr algn="ctr"/>
                      <a:r>
                        <a:rPr lang="es-ES" sz="2000" b="1" dirty="0" smtClean="0">
                          <a:solidFill>
                            <a:schemeClr val="bg1"/>
                          </a:solidFill>
                          <a:latin typeface="Arial Narrow" panose="020B0606020202030204" pitchFamily="34" charset="0"/>
                        </a:rPr>
                        <a:t>ESTRATEGICOS</a:t>
                      </a:r>
                      <a:endParaRPr lang="es-MX" sz="2000" b="1" dirty="0">
                        <a:solidFill>
                          <a:schemeClr val="bg1"/>
                        </a:solidFill>
                        <a:latin typeface="Arial Narrow" panose="020B0606020202030204" pitchFamily="34" charset="0"/>
                      </a:endParaRPr>
                    </a:p>
                  </a:txBody>
                  <a:tcPr vert="vert270" anchor="ctr">
                    <a:solidFill>
                      <a:srgbClr val="C00000"/>
                    </a:solidFill>
                  </a:tcPr>
                </a:tc>
                <a:tc>
                  <a:txBody>
                    <a:bodyPr/>
                    <a:lstStyle/>
                    <a:p>
                      <a:pPr algn="ctr"/>
                      <a:r>
                        <a:rPr lang="es-ES" sz="1900" b="1" dirty="0" smtClean="0">
                          <a:latin typeface="Arial Narrow" panose="020B0606020202030204" pitchFamily="34" charset="0"/>
                        </a:rPr>
                        <a:t>FIN</a:t>
                      </a:r>
                      <a:endParaRPr lang="es-MX" sz="1900" b="1" dirty="0">
                        <a:latin typeface="Arial Narrow" panose="020B0606020202030204" pitchFamily="34" charset="0"/>
                      </a:endParaRPr>
                    </a:p>
                  </a:txBody>
                  <a:tcPr anchor="ctr"/>
                </a:tc>
                <a:tc>
                  <a:txBody>
                    <a:bodyPr/>
                    <a:lstStyle/>
                    <a:p>
                      <a:pPr algn="ctr"/>
                      <a:r>
                        <a:rPr lang="es-ES" sz="1800" b="0" dirty="0" smtClean="0">
                          <a:latin typeface="Arial Narrow" panose="020B0606020202030204" pitchFamily="34" charset="0"/>
                        </a:rPr>
                        <a:t>Contribuir</a:t>
                      </a:r>
                      <a:r>
                        <a:rPr lang="es-ES" sz="1800" b="0" baseline="0" dirty="0" smtClean="0">
                          <a:latin typeface="Arial Narrow" panose="020B0606020202030204" pitchFamily="34" charset="0"/>
                        </a:rPr>
                        <a:t> a la disminución del índice de deserción escolar mediante apoyos y estímulos a los alumnos de nivel básico.</a:t>
                      </a:r>
                      <a:endParaRPr lang="es-MX" sz="1800" b="0" dirty="0">
                        <a:latin typeface="Arial Narrow" panose="020B0606020202030204" pitchFamily="34" charset="0"/>
                      </a:endParaRPr>
                    </a:p>
                  </a:txBody>
                  <a:tcPr anchor="ctr"/>
                </a:tc>
                <a:tc>
                  <a:txBody>
                    <a:bodyPr/>
                    <a:lstStyle/>
                    <a:p>
                      <a:pPr algn="ctr"/>
                      <a:r>
                        <a:rPr lang="es-MX" sz="1800" b="0" dirty="0" smtClean="0">
                          <a:latin typeface="Arial Narrow" panose="020B0606020202030204" pitchFamily="34" charset="0"/>
                        </a:rPr>
                        <a:t>Variación</a:t>
                      </a:r>
                      <a:r>
                        <a:rPr lang="es-MX" sz="1800" b="0" baseline="0" dirty="0" smtClean="0">
                          <a:latin typeface="Arial Narrow" panose="020B0606020202030204" pitchFamily="34" charset="0"/>
                        </a:rPr>
                        <a:t> porcentual del índice de deserción escolar.</a:t>
                      </a:r>
                      <a:endParaRPr lang="es-MX" sz="1800" b="0" dirty="0">
                        <a:latin typeface="Arial Narrow" panose="020B0606020202030204" pitchFamily="34" charset="0"/>
                      </a:endParaRPr>
                    </a:p>
                  </a:txBody>
                  <a:tcPr anchor="ctr"/>
                </a:tc>
                <a:tc>
                  <a:txBody>
                    <a:bodyPr/>
                    <a:lstStyle/>
                    <a:p>
                      <a:pPr algn="ctr"/>
                      <a:r>
                        <a:rPr lang="es-MX" sz="1800" b="0" dirty="0" smtClean="0">
                          <a:latin typeface="Arial Narrow" panose="020B0606020202030204" pitchFamily="34" charset="0"/>
                        </a:rPr>
                        <a:t>[(índice</a:t>
                      </a:r>
                      <a:r>
                        <a:rPr lang="es-MX" sz="1800" b="0" baseline="0" dirty="0" smtClean="0">
                          <a:latin typeface="Arial Narrow" panose="020B0606020202030204" pitchFamily="34" charset="0"/>
                        </a:rPr>
                        <a:t> de deserción escolar t/ índice de deserción escolar del año t-1)-1]*100</a:t>
                      </a:r>
                      <a:endParaRPr lang="es-MX" sz="1800" b="0" dirty="0">
                        <a:latin typeface="Arial Narrow" panose="020B0606020202030204" pitchFamily="34" charset="0"/>
                      </a:endParaRPr>
                    </a:p>
                  </a:txBody>
                  <a:tcPr anchor="ctr"/>
                </a:tc>
              </a:tr>
              <a:tr h="1684391">
                <a:tc vMerge="1">
                  <a:txBody>
                    <a:bodyPr/>
                    <a:lstStyle/>
                    <a:p>
                      <a:endParaRPr lang="es-MX" dirty="0"/>
                    </a:p>
                  </a:txBody>
                  <a:tcPr/>
                </a:tc>
                <a:tc>
                  <a:txBody>
                    <a:bodyPr/>
                    <a:lstStyle/>
                    <a:p>
                      <a:pPr algn="ctr"/>
                      <a:r>
                        <a:rPr lang="es-ES" sz="1900" b="1" dirty="0" smtClean="0">
                          <a:latin typeface="Arial Narrow" panose="020B0606020202030204" pitchFamily="34" charset="0"/>
                        </a:rPr>
                        <a:t>PROPÓSITO</a:t>
                      </a:r>
                      <a:endParaRPr lang="es-MX" sz="1900" b="1" dirty="0">
                        <a:latin typeface="Arial Narrow" panose="020B0606020202030204" pitchFamily="34" charset="0"/>
                      </a:endParaRPr>
                    </a:p>
                  </a:txBody>
                  <a:tcPr anchor="ctr"/>
                </a:tc>
                <a:tc>
                  <a:txBody>
                    <a:bodyPr/>
                    <a:lstStyle/>
                    <a:p>
                      <a:pPr algn="ctr"/>
                      <a:r>
                        <a:rPr lang="es-MX" sz="1800" b="0" dirty="0" smtClean="0">
                          <a:latin typeface="Arial Narrow" panose="020B0606020202030204" pitchFamily="34" charset="0"/>
                        </a:rPr>
                        <a:t>El alumnado</a:t>
                      </a:r>
                      <a:r>
                        <a:rPr lang="es-MX" sz="1800" b="0" baseline="0" dirty="0" smtClean="0">
                          <a:latin typeface="Arial Narrow" panose="020B0606020202030204" pitchFamily="34" charset="0"/>
                        </a:rPr>
                        <a:t> de nivel básico recibe estímulos y apoyos para la permanencia y conclusión de sus estudios.</a:t>
                      </a:r>
                      <a:endParaRPr lang="es-MX" sz="1800" b="0" dirty="0">
                        <a:latin typeface="Arial Narrow" panose="020B0606020202030204" pitchFamily="34" charset="0"/>
                      </a:endParaRPr>
                    </a:p>
                  </a:txBody>
                  <a:tcPr anchor="ctr"/>
                </a:tc>
                <a:tc>
                  <a:txBody>
                    <a:bodyPr/>
                    <a:lstStyle/>
                    <a:p>
                      <a:pPr algn="ctr"/>
                      <a:r>
                        <a:rPr lang="es-MX" sz="1800" b="0" dirty="0" smtClean="0">
                          <a:latin typeface="Arial Narrow" panose="020B0606020202030204" pitchFamily="34" charset="0"/>
                        </a:rPr>
                        <a:t>Porcentaje de beneficiarios</a:t>
                      </a:r>
                      <a:r>
                        <a:rPr lang="es-MX" sz="1800" b="0" baseline="0" dirty="0" smtClean="0">
                          <a:latin typeface="Arial Narrow" panose="020B0606020202030204" pitchFamily="34" charset="0"/>
                        </a:rPr>
                        <a:t> con respecto al total de alumnos inscritos.</a:t>
                      </a:r>
                      <a:endParaRPr lang="es-MX" sz="1800" b="0" dirty="0">
                        <a:latin typeface="Arial Narrow" panose="020B0606020202030204" pitchFamily="34" charset="0"/>
                      </a:endParaRPr>
                    </a:p>
                  </a:txBody>
                  <a:tcPr anchor="ctr"/>
                </a:tc>
                <a:tc>
                  <a:txBody>
                    <a:bodyPr/>
                    <a:lstStyle/>
                    <a:p>
                      <a:pPr algn="ctr"/>
                      <a:r>
                        <a:rPr lang="es-MX" sz="1800" b="0" dirty="0" smtClean="0">
                          <a:latin typeface="Arial Narrow" panose="020B0606020202030204" pitchFamily="34" charset="0"/>
                        </a:rPr>
                        <a:t>(Alumnado de nivel</a:t>
                      </a:r>
                      <a:r>
                        <a:rPr lang="es-MX" sz="1800" b="0" baseline="0" dirty="0" smtClean="0">
                          <a:latin typeface="Arial Narrow" panose="020B0606020202030204" pitchFamily="34" charset="0"/>
                        </a:rPr>
                        <a:t> básico beneficiado/ Total de alumnos  inscritos en nivel básico)*100</a:t>
                      </a:r>
                      <a:endParaRPr lang="es-MX" sz="1800" b="0" dirty="0">
                        <a:latin typeface="Arial Narrow" panose="020B0606020202030204" pitchFamily="34" charset="0"/>
                      </a:endParaRPr>
                    </a:p>
                  </a:txBody>
                  <a:tcPr anchor="ctr"/>
                </a:tc>
              </a:tr>
            </a:tbl>
          </a:graphicData>
        </a:graphic>
      </p:graphicFrame>
      <p:sp>
        <p:nvSpPr>
          <p:cNvPr id="4" name="3 CuadroTexto"/>
          <p:cNvSpPr txBox="1"/>
          <p:nvPr/>
        </p:nvSpPr>
        <p:spPr>
          <a:xfrm>
            <a:off x="5577065" y="1259899"/>
            <a:ext cx="3461827" cy="463558"/>
          </a:xfrm>
          <a:prstGeom prst="rect">
            <a:avLst/>
          </a:prstGeom>
          <a:noFill/>
        </p:spPr>
        <p:txBody>
          <a:bodyPr wrap="square" lIns="82104" tIns="41052" rIns="82104" bIns="41052" rtlCol="0">
            <a:spAutoFit/>
          </a:bodyPr>
          <a:lstStyle/>
          <a:p>
            <a:r>
              <a:rPr lang="es-MX" sz="2500" b="1" dirty="0">
                <a:solidFill>
                  <a:srgbClr val="C00000"/>
                </a:solidFill>
                <a:latin typeface="Arial Narrow" pitchFamily="34" charset="0"/>
              </a:rPr>
              <a:t>Ejemplo : PP de Becas</a:t>
            </a:r>
          </a:p>
        </p:txBody>
      </p:sp>
      <p:sp>
        <p:nvSpPr>
          <p:cNvPr id="6" name="62 Rectángulo"/>
          <p:cNvSpPr/>
          <p:nvPr/>
        </p:nvSpPr>
        <p:spPr>
          <a:xfrm>
            <a:off x="3408218" y="414599"/>
            <a:ext cx="5428956" cy="584767"/>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Indicadores construidos por PP</a:t>
            </a:r>
          </a:p>
        </p:txBody>
      </p:sp>
      <p:cxnSp>
        <p:nvCxnSpPr>
          <p:cNvPr id="7" name="4 Conector recto"/>
          <p:cNvCxnSpPr/>
          <p:nvPr/>
        </p:nvCxnSpPr>
        <p:spPr>
          <a:xfrm>
            <a:off x="4536629" y="1085681"/>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377461"/>
      </p:ext>
    </p:extLst>
  </p:cSld>
  <p:clrMapOvr>
    <a:masterClrMapping/>
  </p:clrMapOvr>
  <p:transition>
    <p:randomBa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11332923"/>
              </p:ext>
            </p:extLst>
          </p:nvPr>
        </p:nvGraphicFramePr>
        <p:xfrm>
          <a:off x="270943" y="2433710"/>
          <a:ext cx="8657109" cy="3317448"/>
        </p:xfrm>
        <a:graphic>
          <a:graphicData uri="http://schemas.openxmlformats.org/drawingml/2006/table">
            <a:tbl>
              <a:tblPr firstRow="1" bandRow="1">
                <a:tableStyleId>{D7AC3CCA-C797-4891-BE02-D94E43425B78}</a:tableStyleId>
              </a:tblPr>
              <a:tblGrid>
                <a:gridCol w="581340"/>
                <a:gridCol w="1724146"/>
                <a:gridCol w="1110397"/>
                <a:gridCol w="2351430"/>
                <a:gridCol w="2889796"/>
              </a:tblGrid>
              <a:tr h="1488031">
                <a:tc rowSpan="2">
                  <a:txBody>
                    <a:bodyPr/>
                    <a:lstStyle/>
                    <a:p>
                      <a:pPr algn="ctr"/>
                      <a:r>
                        <a:rPr lang="es-ES" sz="2000" b="1" dirty="0" smtClean="0">
                          <a:solidFill>
                            <a:schemeClr val="bg1"/>
                          </a:solidFill>
                          <a:latin typeface="Arial Narrow" panose="020B0606020202030204" pitchFamily="34" charset="0"/>
                        </a:rPr>
                        <a:t>GESTIÓN</a:t>
                      </a:r>
                      <a:endParaRPr lang="es-MX" sz="2000" b="1" dirty="0">
                        <a:solidFill>
                          <a:schemeClr val="bg1"/>
                        </a:solidFill>
                        <a:latin typeface="Arial Narrow" panose="020B0606020202030204" pitchFamily="34" charset="0"/>
                      </a:endParaRPr>
                    </a:p>
                  </a:txBody>
                  <a:tcPr vert="vert270" anchor="ctr">
                    <a:solidFill>
                      <a:schemeClr val="accent6"/>
                    </a:solidFill>
                  </a:tcPr>
                </a:tc>
                <a:tc>
                  <a:txBody>
                    <a:bodyPr/>
                    <a:lstStyle/>
                    <a:p>
                      <a:pPr algn="ctr"/>
                      <a:r>
                        <a:rPr lang="es-ES" sz="1900" b="1" dirty="0" smtClean="0">
                          <a:latin typeface="Arial Narrow" panose="020B0606020202030204" pitchFamily="34" charset="0"/>
                        </a:rPr>
                        <a:t>COMPONENTE</a:t>
                      </a:r>
                      <a:endParaRPr lang="es-MX" sz="1900" b="1" dirty="0">
                        <a:latin typeface="Arial Narrow" panose="020B0606020202030204" pitchFamily="34" charset="0"/>
                      </a:endParaRPr>
                    </a:p>
                  </a:txBody>
                  <a:tcPr anchor="ctr"/>
                </a:tc>
                <a:tc>
                  <a:txBody>
                    <a:bodyPr/>
                    <a:lstStyle/>
                    <a:p>
                      <a:pPr algn="ctr"/>
                      <a:r>
                        <a:rPr lang="es-MX" sz="1900" b="0" dirty="0" smtClean="0">
                          <a:latin typeface="Arial Narrow" panose="020B0606020202030204" pitchFamily="34" charset="0"/>
                        </a:rPr>
                        <a:t>Beca</a:t>
                      </a:r>
                      <a:r>
                        <a:rPr lang="es-MX" sz="1900" b="0" baseline="0" dirty="0" smtClean="0">
                          <a:latin typeface="Arial Narrow" panose="020B0606020202030204" pitchFamily="34" charset="0"/>
                        </a:rPr>
                        <a:t>s de otorgadas</a:t>
                      </a:r>
                      <a:endParaRPr lang="es-MX" sz="1900" b="0" dirty="0">
                        <a:latin typeface="Arial Narrow" panose="020B0606020202030204" pitchFamily="34" charset="0"/>
                      </a:endParaRPr>
                    </a:p>
                  </a:txBody>
                  <a:tcPr anchor="ctr"/>
                </a:tc>
                <a:tc>
                  <a:txBody>
                    <a:bodyPr/>
                    <a:lstStyle/>
                    <a:p>
                      <a:pPr algn="ctr"/>
                      <a:r>
                        <a:rPr lang="es-MX" sz="1900" b="0" dirty="0" smtClean="0">
                          <a:latin typeface="Arial Narrow" panose="020B0606020202030204" pitchFamily="34" charset="0"/>
                        </a:rPr>
                        <a:t>Porcentaje</a:t>
                      </a:r>
                      <a:r>
                        <a:rPr lang="es-MX" sz="1900" b="0" baseline="0" dirty="0" smtClean="0">
                          <a:latin typeface="Arial Narrow" panose="020B0606020202030204" pitchFamily="34" charset="0"/>
                        </a:rPr>
                        <a:t> de alumnos becados</a:t>
                      </a:r>
                      <a:endParaRPr lang="es-MX" sz="1900" b="0" dirty="0">
                        <a:latin typeface="Arial Narrow" panose="020B0606020202030204" pitchFamily="34" charset="0"/>
                      </a:endParaRPr>
                    </a:p>
                  </a:txBody>
                  <a:tcPr anchor="ctr"/>
                </a:tc>
                <a:tc>
                  <a:txBody>
                    <a:bodyPr/>
                    <a:lstStyle/>
                    <a:p>
                      <a:pPr algn="ctr"/>
                      <a:r>
                        <a:rPr lang="es-MX" sz="1900" b="0" dirty="0" smtClean="0">
                          <a:latin typeface="Arial Narrow" panose="020B0606020202030204" pitchFamily="34" charset="0"/>
                        </a:rPr>
                        <a:t>(Alumnos beneficiados/</a:t>
                      </a:r>
                      <a:r>
                        <a:rPr lang="es-MX" sz="1900" b="0" baseline="0" dirty="0" smtClean="0">
                          <a:latin typeface="Arial Narrow" panose="020B0606020202030204" pitchFamily="34" charset="0"/>
                        </a:rPr>
                        <a:t> Alumnos solicitantes)*100</a:t>
                      </a:r>
                      <a:endParaRPr lang="es-MX" sz="1900" b="0" dirty="0">
                        <a:latin typeface="Arial Narrow" panose="020B0606020202030204" pitchFamily="34" charset="0"/>
                      </a:endParaRPr>
                    </a:p>
                  </a:txBody>
                  <a:tcPr anchor="ctr"/>
                </a:tc>
              </a:tr>
              <a:tr h="1829417">
                <a:tc vMerge="1">
                  <a:txBody>
                    <a:bodyPr/>
                    <a:lstStyle/>
                    <a:p>
                      <a:endParaRPr lang="es-MX" dirty="0"/>
                    </a:p>
                  </a:txBody>
                  <a:tcPr/>
                </a:tc>
                <a:tc>
                  <a:txBody>
                    <a:bodyPr/>
                    <a:lstStyle/>
                    <a:p>
                      <a:pPr algn="ctr"/>
                      <a:r>
                        <a:rPr lang="es-ES" sz="1900" b="1" dirty="0" smtClean="0">
                          <a:latin typeface="Arial Narrow" panose="020B0606020202030204" pitchFamily="34" charset="0"/>
                        </a:rPr>
                        <a:t>ACTIVIDAD</a:t>
                      </a:r>
                      <a:endParaRPr lang="es-MX" sz="1900" b="1" dirty="0">
                        <a:latin typeface="Arial Narrow" panose="020B0606020202030204" pitchFamily="34" charset="0"/>
                      </a:endParaRPr>
                    </a:p>
                  </a:txBody>
                  <a:tcPr anchor="ctr"/>
                </a:tc>
                <a:tc>
                  <a:txBody>
                    <a:bodyPr/>
                    <a:lstStyle/>
                    <a:p>
                      <a:pPr algn="ctr"/>
                      <a:r>
                        <a:rPr lang="es-ES" sz="1900" b="0" dirty="0" smtClean="0">
                          <a:latin typeface="Arial Narrow" panose="020B0606020202030204" pitchFamily="34" charset="0"/>
                        </a:rPr>
                        <a:t>Becas</a:t>
                      </a:r>
                      <a:r>
                        <a:rPr lang="es-ES" sz="1900" b="0" baseline="0" dirty="0" smtClean="0">
                          <a:latin typeface="Arial Narrow" panose="020B0606020202030204" pitchFamily="34" charset="0"/>
                        </a:rPr>
                        <a:t> pagadas</a:t>
                      </a:r>
                      <a:endParaRPr lang="es-MX" sz="1900" b="0" dirty="0">
                        <a:latin typeface="Arial Narrow" panose="020B0606020202030204" pitchFamily="34" charset="0"/>
                      </a:endParaRPr>
                    </a:p>
                  </a:txBody>
                  <a:tcPr anchor="ctr"/>
                </a:tc>
                <a:tc>
                  <a:txBody>
                    <a:bodyPr/>
                    <a:lstStyle/>
                    <a:p>
                      <a:pPr algn="ctr"/>
                      <a:r>
                        <a:rPr lang="es-MX" sz="1900" b="0" dirty="0" smtClean="0">
                          <a:latin typeface="Arial Narrow" panose="020B0606020202030204" pitchFamily="34" charset="0"/>
                        </a:rPr>
                        <a:t>Porcentaje</a:t>
                      </a:r>
                      <a:r>
                        <a:rPr lang="es-MX" sz="1900" b="0" baseline="0" dirty="0" smtClean="0">
                          <a:latin typeface="Arial Narrow" panose="020B0606020202030204" pitchFamily="34" charset="0"/>
                        </a:rPr>
                        <a:t> de pago de becas otorgadas</a:t>
                      </a:r>
                      <a:endParaRPr lang="es-MX" sz="1900" b="0" dirty="0">
                        <a:latin typeface="Arial Narrow" panose="020B0606020202030204" pitchFamily="34" charset="0"/>
                      </a:endParaRPr>
                    </a:p>
                  </a:txBody>
                  <a:tcPr anchor="ctr"/>
                </a:tc>
                <a:tc>
                  <a:txBody>
                    <a:bodyPr/>
                    <a:lstStyle/>
                    <a:p>
                      <a:pPr algn="ctr"/>
                      <a:r>
                        <a:rPr lang="es-MX" sz="1900" b="0" dirty="0" smtClean="0">
                          <a:latin typeface="Arial Narrow" panose="020B0606020202030204" pitchFamily="34" charset="0"/>
                        </a:rPr>
                        <a:t>(Pagos realizados/ pagos autorizados)*100</a:t>
                      </a:r>
                      <a:endParaRPr lang="es-MX" sz="1900" b="0" dirty="0">
                        <a:latin typeface="Arial Narrow" panose="020B0606020202030204" pitchFamily="34" charset="0"/>
                      </a:endParaRPr>
                    </a:p>
                  </a:txBody>
                  <a:tcPr anchor="ctr"/>
                </a:tc>
              </a:tr>
            </a:tbl>
          </a:graphicData>
        </a:graphic>
      </p:graphicFrame>
      <p:sp>
        <p:nvSpPr>
          <p:cNvPr id="5" name="4 CuadroTexto"/>
          <p:cNvSpPr txBox="1"/>
          <p:nvPr/>
        </p:nvSpPr>
        <p:spPr>
          <a:xfrm>
            <a:off x="5521645" y="1259899"/>
            <a:ext cx="3461827" cy="463558"/>
          </a:xfrm>
          <a:prstGeom prst="rect">
            <a:avLst/>
          </a:prstGeom>
          <a:noFill/>
        </p:spPr>
        <p:txBody>
          <a:bodyPr wrap="square" lIns="82104" tIns="41052" rIns="82104" bIns="41052" rtlCol="0">
            <a:spAutoFit/>
          </a:bodyPr>
          <a:lstStyle/>
          <a:p>
            <a:r>
              <a:rPr lang="es-MX" sz="2500" b="1" dirty="0">
                <a:solidFill>
                  <a:srgbClr val="C00000"/>
                </a:solidFill>
                <a:latin typeface="Arial Narrow" pitchFamily="34" charset="0"/>
              </a:rPr>
              <a:t>Ejemplo : PP de Becas</a:t>
            </a:r>
          </a:p>
        </p:txBody>
      </p:sp>
      <p:sp>
        <p:nvSpPr>
          <p:cNvPr id="8" name="62 Rectángulo"/>
          <p:cNvSpPr/>
          <p:nvPr/>
        </p:nvSpPr>
        <p:spPr>
          <a:xfrm>
            <a:off x="3408218" y="414599"/>
            <a:ext cx="5428956" cy="584767"/>
          </a:xfrm>
          <a:prstGeom prst="rect">
            <a:avLst/>
          </a:prstGeom>
          <a:noFill/>
        </p:spPr>
        <p:txBody>
          <a:bodyPr wrap="square" lIns="91431" tIns="45716" rIns="91431" bIns="45716">
            <a:spAutoFit/>
          </a:bodyPr>
          <a:lstStyle/>
          <a:p>
            <a:pPr algn="ctr"/>
            <a:r>
              <a:rPr lang="es-ES" sz="3200" b="1" dirty="0">
                <a:solidFill>
                  <a:schemeClr val="accent6">
                    <a:lumMod val="50000"/>
                  </a:schemeClr>
                </a:solidFill>
                <a:latin typeface="Arial Narrow" pitchFamily="34" charset="0"/>
              </a:rPr>
              <a:t>Indicadores construidos por PP</a:t>
            </a:r>
          </a:p>
        </p:txBody>
      </p:sp>
      <p:cxnSp>
        <p:nvCxnSpPr>
          <p:cNvPr id="9" name="4 Conector recto"/>
          <p:cNvCxnSpPr/>
          <p:nvPr/>
        </p:nvCxnSpPr>
        <p:spPr>
          <a:xfrm>
            <a:off x="4536629" y="1085681"/>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145174"/>
      </p:ext>
    </p:extLst>
  </p:cSld>
  <p:clrMapOvr>
    <a:masterClrMapping/>
  </p:clrMapOvr>
  <p:transition>
    <p:randomBa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028873" y="1923264"/>
            <a:ext cx="4431559" cy="1200329"/>
          </a:xfrm>
          <a:prstGeom prst="rect">
            <a:avLst/>
          </a:prstGeom>
          <a:noFill/>
        </p:spPr>
        <p:txBody>
          <a:bodyPr wrap="square">
            <a:spAutoFit/>
          </a:bodyPr>
          <a:lstStyle/>
          <a:p>
            <a:pPr algn="ctr"/>
            <a:r>
              <a:rPr lang="es-ES_tradnl" sz="2400" b="1" dirty="0" smtClean="0">
                <a:latin typeface="Arial Narrow" pitchFamily="34" charset="0"/>
              </a:rPr>
              <a:t>Mtro. Sergio Pastor Rojas Morteo</a:t>
            </a:r>
          </a:p>
          <a:p>
            <a:pPr algn="ctr"/>
            <a:r>
              <a:rPr lang="es-ES_tradnl" sz="2400" dirty="0" smtClean="0">
                <a:latin typeface="Arial Narrow" pitchFamily="34" charset="0"/>
              </a:rPr>
              <a:t>(228) 842 14 00 </a:t>
            </a:r>
            <a:r>
              <a:rPr lang="es-ES_tradnl" sz="2400" dirty="0">
                <a:latin typeface="Arial Narrow" pitchFamily="34" charset="0"/>
              </a:rPr>
              <a:t>ext. </a:t>
            </a:r>
            <a:r>
              <a:rPr lang="es-MX" sz="2400" dirty="0" smtClean="0">
                <a:latin typeface="Arial Narrow" pitchFamily="34" charset="0"/>
              </a:rPr>
              <a:t>3301</a:t>
            </a:r>
            <a:endParaRPr lang="es-MX" sz="2400" dirty="0">
              <a:latin typeface="Arial Narrow" pitchFamily="34" charset="0"/>
            </a:endParaRPr>
          </a:p>
          <a:p>
            <a:pPr algn="ctr"/>
            <a:r>
              <a:rPr lang="es-ES_tradnl" sz="2400" dirty="0">
                <a:latin typeface="Arial Narrow" pitchFamily="34" charset="0"/>
              </a:rPr>
              <a:t>srojasm@veracruz.gob.mx</a:t>
            </a:r>
            <a:endParaRPr lang="es-ES_tradnl" sz="2400" dirty="0" smtClean="0">
              <a:latin typeface="Arial Narrow" pitchFamily="34" charset="0"/>
            </a:endParaRPr>
          </a:p>
        </p:txBody>
      </p:sp>
      <p:cxnSp>
        <p:nvCxnSpPr>
          <p:cNvPr id="4" name="3 Conector recto"/>
          <p:cNvCxnSpPr/>
          <p:nvPr/>
        </p:nvCxnSpPr>
        <p:spPr>
          <a:xfrm>
            <a:off x="4614354" y="1563755"/>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4674218" y="978185"/>
            <a:ext cx="3786214" cy="584775"/>
          </a:xfrm>
          <a:prstGeom prst="rect">
            <a:avLst/>
          </a:prstGeom>
          <a:noFill/>
        </p:spPr>
        <p:txBody>
          <a:bodyPr wrap="square">
            <a:spAutoFit/>
          </a:bodyPr>
          <a:lstStyle/>
          <a:p>
            <a:pPr algn="ctr">
              <a:defRPr/>
            </a:pPr>
            <a:r>
              <a:rPr lang="es-MX" sz="3200" b="1" dirty="0" smtClean="0">
                <a:solidFill>
                  <a:schemeClr val="tx1">
                    <a:lumMod val="75000"/>
                    <a:lumOff val="25000"/>
                  </a:schemeClr>
                </a:solidFill>
                <a:latin typeface="Arial Narrow" pitchFamily="34" charset="0"/>
                <a:cs typeface="Arial" pitchFamily="34" charset="0"/>
              </a:rPr>
              <a:t>Informes:</a:t>
            </a:r>
            <a:endParaRPr lang="es-MX" sz="3200" b="1" dirty="0">
              <a:solidFill>
                <a:schemeClr val="tx1">
                  <a:lumMod val="75000"/>
                  <a:lumOff val="25000"/>
                </a:schemeClr>
              </a:solidFill>
              <a:latin typeface="Arial Narrow" pitchFamily="34" charset="0"/>
              <a:cs typeface="Arial" pitchFamily="34" charset="0"/>
            </a:endParaRPr>
          </a:p>
        </p:txBody>
      </p:sp>
      <p:sp>
        <p:nvSpPr>
          <p:cNvPr id="6" name="5 Rectángulo"/>
          <p:cNvSpPr/>
          <p:nvPr/>
        </p:nvSpPr>
        <p:spPr>
          <a:xfrm>
            <a:off x="1187624" y="4718389"/>
            <a:ext cx="2334766" cy="707886"/>
          </a:xfrm>
          <a:prstGeom prst="rect">
            <a:avLst/>
          </a:prstGeom>
          <a:noFill/>
        </p:spPr>
        <p:txBody>
          <a:bodyPr wrap="square">
            <a:spAutoFit/>
          </a:bodyPr>
          <a:lstStyle/>
          <a:p>
            <a:pPr algn="ctr">
              <a:defRPr/>
            </a:pPr>
            <a:r>
              <a:rPr lang="es-MX" sz="4000" b="1" dirty="0" smtClean="0">
                <a:solidFill>
                  <a:schemeClr val="tx1">
                    <a:lumMod val="75000"/>
                    <a:lumOff val="25000"/>
                  </a:schemeClr>
                </a:solidFill>
                <a:latin typeface="Arial Narrow" pitchFamily="34" charset="0"/>
                <a:cs typeface="Arial" pitchFamily="34" charset="0"/>
              </a:rPr>
              <a:t>Gracias</a:t>
            </a:r>
            <a:endParaRPr lang="es-MX" sz="4000" b="1" dirty="0">
              <a:solidFill>
                <a:schemeClr val="tx1">
                  <a:lumMod val="75000"/>
                  <a:lumOff val="25000"/>
                </a:schemeClr>
              </a:solidFill>
              <a:latin typeface="Arial Narrow" pitchFamily="34" charset="0"/>
              <a:cs typeface="Arial" pitchFamily="34" charset="0"/>
            </a:endParaRPr>
          </a:p>
        </p:txBody>
      </p:sp>
      <p:sp>
        <p:nvSpPr>
          <p:cNvPr id="7" name="6 Rectángulo"/>
          <p:cNvSpPr/>
          <p:nvPr/>
        </p:nvSpPr>
        <p:spPr>
          <a:xfrm>
            <a:off x="4181273" y="4707702"/>
            <a:ext cx="4431559" cy="1200329"/>
          </a:xfrm>
          <a:prstGeom prst="rect">
            <a:avLst/>
          </a:prstGeom>
          <a:noFill/>
        </p:spPr>
        <p:txBody>
          <a:bodyPr wrap="square">
            <a:spAutoFit/>
          </a:bodyPr>
          <a:lstStyle/>
          <a:p>
            <a:pPr algn="ctr"/>
            <a:r>
              <a:rPr lang="es-ES_tradnl" sz="2400" b="1" dirty="0" smtClean="0">
                <a:latin typeface="Arial Narrow" pitchFamily="34" charset="0"/>
              </a:rPr>
              <a:t>Mtro. Erick Bander Hernández M</a:t>
            </a:r>
          </a:p>
          <a:p>
            <a:pPr algn="ctr"/>
            <a:r>
              <a:rPr lang="es-ES_tradnl" sz="2400" dirty="0" smtClean="0">
                <a:latin typeface="Arial Narrow" pitchFamily="34" charset="0"/>
              </a:rPr>
              <a:t>(228) 842 14 00 </a:t>
            </a:r>
            <a:r>
              <a:rPr lang="es-ES_tradnl" sz="2400" dirty="0">
                <a:latin typeface="Arial Narrow" pitchFamily="34" charset="0"/>
              </a:rPr>
              <a:t>ext. </a:t>
            </a:r>
            <a:r>
              <a:rPr lang="es-MX" sz="2400" dirty="0" smtClean="0">
                <a:latin typeface="Arial Narrow" pitchFamily="34" charset="0"/>
              </a:rPr>
              <a:t>3304</a:t>
            </a:r>
            <a:endParaRPr lang="es-MX" sz="2400" dirty="0">
              <a:latin typeface="Arial Narrow" pitchFamily="34" charset="0"/>
            </a:endParaRPr>
          </a:p>
          <a:p>
            <a:pPr algn="ctr"/>
            <a:r>
              <a:rPr lang="es-ES_tradnl" sz="2400" dirty="0" smtClean="0">
                <a:latin typeface="Arial Narrow" pitchFamily="34" charset="0"/>
              </a:rPr>
              <a:t>ebhernandezm@veracruz.gob.mx</a:t>
            </a:r>
          </a:p>
        </p:txBody>
      </p:sp>
      <p:cxnSp>
        <p:nvCxnSpPr>
          <p:cNvPr id="8" name="7 Conector recto"/>
          <p:cNvCxnSpPr/>
          <p:nvPr/>
        </p:nvCxnSpPr>
        <p:spPr>
          <a:xfrm>
            <a:off x="4766754" y="4348193"/>
            <a:ext cx="3786214"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4826618" y="3762623"/>
            <a:ext cx="3786214" cy="584775"/>
          </a:xfrm>
          <a:prstGeom prst="rect">
            <a:avLst/>
          </a:prstGeom>
          <a:noFill/>
        </p:spPr>
        <p:txBody>
          <a:bodyPr wrap="square">
            <a:spAutoFit/>
          </a:bodyPr>
          <a:lstStyle/>
          <a:p>
            <a:pPr algn="ctr">
              <a:defRPr/>
            </a:pPr>
            <a:r>
              <a:rPr lang="es-MX" sz="3200" b="1" dirty="0" smtClean="0">
                <a:solidFill>
                  <a:schemeClr val="tx1">
                    <a:lumMod val="75000"/>
                    <a:lumOff val="25000"/>
                  </a:schemeClr>
                </a:solidFill>
                <a:latin typeface="Arial Narrow" pitchFamily="34" charset="0"/>
                <a:cs typeface="Arial" pitchFamily="34" charset="0"/>
              </a:rPr>
              <a:t>Instructor:</a:t>
            </a:r>
            <a:endParaRPr lang="es-MX" sz="3200" b="1" dirty="0">
              <a:solidFill>
                <a:schemeClr val="tx1">
                  <a:lumMod val="75000"/>
                  <a:lumOff val="25000"/>
                </a:schemeClr>
              </a:solidFill>
              <a:latin typeface="Arial Narrow" pitchFamily="34" charset="0"/>
              <a:cs typeface="Arial" pitchFamily="34" charset="0"/>
            </a:endParaRPr>
          </a:p>
        </p:txBody>
      </p:sp>
    </p:spTree>
    <p:extLst>
      <p:ext uri="{BB962C8B-B14F-4D97-AF65-F5344CB8AC3E}">
        <p14:creationId xmlns:p14="http://schemas.microsoft.com/office/powerpoint/2010/main" val="2311193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14 CuadroTexto"/>
          <p:cNvSpPr txBox="1">
            <a:spLocks noChangeArrowheads="1"/>
          </p:cNvSpPr>
          <p:nvPr/>
        </p:nvSpPr>
        <p:spPr bwMode="auto">
          <a:xfrm>
            <a:off x="861129" y="2893365"/>
            <a:ext cx="7329055" cy="1815882"/>
          </a:xfrm>
          <a:prstGeom prst="rect">
            <a:avLst/>
          </a:prstGeom>
          <a:noFill/>
          <a:ln w="9525">
            <a:noFill/>
            <a:miter lim="800000"/>
            <a:headEnd/>
            <a:tailEnd/>
          </a:ln>
        </p:spPr>
        <p:txBody>
          <a:bodyPr wrap="square">
            <a:spAutoFit/>
          </a:bodyPr>
          <a:lstStyle/>
          <a:p>
            <a:pPr algn="just"/>
            <a:r>
              <a:rPr lang="es-MX" sz="2000" b="1" dirty="0">
                <a:latin typeface="Arial Narrow" pitchFamily="34" charset="0"/>
              </a:rPr>
              <a:t>Artículo 49. </a:t>
            </a:r>
            <a:r>
              <a:rPr lang="es-MX" sz="2000" dirty="0">
                <a:latin typeface="Arial Narrow" pitchFamily="34" charset="0"/>
              </a:rPr>
              <a:t>Son atribuciones del Gobernador del Estado.</a:t>
            </a:r>
          </a:p>
          <a:p>
            <a:pPr algn="just"/>
            <a:endParaRPr lang="es-MX" sz="2000" b="1" dirty="0">
              <a:latin typeface="Arial Narrow" pitchFamily="34" charset="0"/>
            </a:endParaRPr>
          </a:p>
          <a:p>
            <a:pPr algn="just"/>
            <a:r>
              <a:rPr lang="es-MX" dirty="0">
                <a:latin typeface="Arial Narrow" pitchFamily="34" charset="0"/>
              </a:rPr>
              <a:t>X. Planear y conducir el desarrollo integral del Estado en la esfera de su competencia; establecer los procedimientos de consulta popular para formular, instrumentar, ejecutar, controlar y evaluar el Plan Veracruzano de Desarrollo y los programas que de éste se deriven.</a:t>
            </a:r>
          </a:p>
        </p:txBody>
      </p:sp>
      <p:sp>
        <p:nvSpPr>
          <p:cNvPr id="7" name="6 Rectángulo"/>
          <p:cNvSpPr/>
          <p:nvPr/>
        </p:nvSpPr>
        <p:spPr>
          <a:xfrm>
            <a:off x="1882969" y="1846675"/>
            <a:ext cx="5285373" cy="584775"/>
          </a:xfrm>
          <a:prstGeom prst="rect">
            <a:avLst/>
          </a:prstGeom>
          <a:noFill/>
        </p:spPr>
        <p:txBody>
          <a:bodyPr wrap="square">
            <a:spAutoFit/>
          </a:bodyPr>
          <a:lstStyle/>
          <a:p>
            <a:pPr algn="ctr">
              <a:defRPr/>
            </a:pPr>
            <a:r>
              <a:rPr lang="es-ES" sz="3200" b="1" dirty="0" smtClean="0">
                <a:latin typeface="Arial Narrow" pitchFamily="34" charset="0"/>
              </a:rPr>
              <a:t>Constitución Política</a:t>
            </a:r>
            <a:endParaRPr lang="es-ES" sz="3200" b="1" dirty="0">
              <a:latin typeface="Arial Narrow" pitchFamily="34" charset="0"/>
            </a:endParaRPr>
          </a:p>
        </p:txBody>
      </p:sp>
      <p:sp>
        <p:nvSpPr>
          <p:cNvPr id="10" name="9 Rectángulo"/>
          <p:cNvSpPr/>
          <p:nvPr/>
        </p:nvSpPr>
        <p:spPr>
          <a:xfrm>
            <a:off x="5251082" y="587294"/>
            <a:ext cx="1589666" cy="584775"/>
          </a:xfrm>
          <a:prstGeom prst="rect">
            <a:avLst/>
          </a:prstGeom>
          <a:noFill/>
        </p:spPr>
        <p:txBody>
          <a:bodyPr wrap="none">
            <a:spAutoFit/>
          </a:bodyPr>
          <a:lstStyle/>
          <a:p>
            <a:pPr algn="ctr">
              <a:defRPr/>
            </a:pPr>
            <a:r>
              <a:rPr lang="es-ES" sz="3200" b="1" dirty="0" smtClean="0">
                <a:solidFill>
                  <a:schemeClr val="accent6">
                    <a:lumMod val="50000"/>
                  </a:schemeClr>
                </a:solidFill>
                <a:latin typeface="Arial Narrow" pitchFamily="34" charset="0"/>
              </a:rPr>
              <a:t>Veracruz</a:t>
            </a:r>
            <a:endParaRPr lang="es-ES" sz="3200" b="1" dirty="0">
              <a:solidFill>
                <a:schemeClr val="accent6">
                  <a:lumMod val="50000"/>
                </a:schemeClr>
              </a:solidFill>
              <a:latin typeface="Arial Narrow" pitchFamily="34" charset="0"/>
            </a:endParaRPr>
          </a:p>
        </p:txBody>
      </p:sp>
    </p:spTree>
    <p:extLst>
      <p:ext uri="{BB962C8B-B14F-4D97-AF65-F5344CB8AC3E}">
        <p14:creationId xmlns:p14="http://schemas.microsoft.com/office/powerpoint/2010/main" val="270586012"/>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1545</TotalTime>
  <Words>6798</Words>
  <Application>Microsoft Office PowerPoint</Application>
  <PresentationFormat>Presentación en pantalla (4:3)</PresentationFormat>
  <Paragraphs>715</Paragraphs>
  <Slides>84</Slides>
  <Notes>66</Notes>
  <HiddenSlides>0</HiddenSlides>
  <MMClips>0</MMClips>
  <ScaleCrop>false</ScaleCrop>
  <HeadingPairs>
    <vt:vector size="4" baseType="variant">
      <vt:variant>
        <vt:lpstr>Tema</vt:lpstr>
      </vt:variant>
      <vt:variant>
        <vt:i4>1</vt:i4>
      </vt:variant>
      <vt:variant>
        <vt:lpstr>Títulos de diapositiva</vt:lpstr>
      </vt:variant>
      <vt:variant>
        <vt:i4>84</vt:i4>
      </vt:variant>
    </vt:vector>
  </HeadingPairs>
  <TitlesOfParts>
    <vt:vector size="8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Nueva Gestión Pública</vt:lpstr>
      <vt:lpstr>La Nueva Gestión Pública</vt:lpstr>
      <vt:lpstr>Presentación de PowerPoint</vt:lpstr>
      <vt:lpstr>Presentación de PowerPoint</vt:lpstr>
      <vt:lpstr>Presentación de PowerPoint</vt:lpstr>
      <vt:lpstr>Presentación de PowerPoint</vt:lpstr>
      <vt:lpstr>Presentación de PowerPoint</vt:lpstr>
      <vt:lpstr>El PbR-SED en México</vt:lpstr>
      <vt:lpstr>El PbR-SED en México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Jaquelinne Mtz</dc:creator>
  <cp:lastModifiedBy>Erick Bander Hernández Martínez</cp:lastModifiedBy>
  <cp:revision>70</cp:revision>
  <dcterms:created xsi:type="dcterms:W3CDTF">2018-12-03T00:31:11Z</dcterms:created>
  <dcterms:modified xsi:type="dcterms:W3CDTF">2019-06-11T14:57:12Z</dcterms:modified>
</cp:coreProperties>
</file>