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2"/>
  </p:notesMasterIdLst>
  <p:sldIdLst>
    <p:sldId id="256" r:id="rId2"/>
    <p:sldId id="471" r:id="rId3"/>
    <p:sldId id="257" r:id="rId4"/>
    <p:sldId id="258" r:id="rId5"/>
    <p:sldId id="259" r:id="rId6"/>
    <p:sldId id="264" r:id="rId7"/>
    <p:sldId id="260" r:id="rId8"/>
    <p:sldId id="261" r:id="rId9"/>
    <p:sldId id="262" r:id="rId10"/>
    <p:sldId id="266" r:id="rId11"/>
    <p:sldId id="267" r:id="rId12"/>
    <p:sldId id="268" r:id="rId13"/>
    <p:sldId id="269" r:id="rId14"/>
    <p:sldId id="270" r:id="rId15"/>
    <p:sldId id="272" r:id="rId16"/>
    <p:sldId id="271" r:id="rId17"/>
    <p:sldId id="274" r:id="rId18"/>
    <p:sldId id="275" r:id="rId19"/>
    <p:sldId id="288" r:id="rId20"/>
    <p:sldId id="276" r:id="rId21"/>
    <p:sldId id="279" r:id="rId22"/>
    <p:sldId id="491"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6" r:id="rId55"/>
    <p:sldId id="317" r:id="rId56"/>
    <p:sldId id="318" r:id="rId57"/>
    <p:sldId id="319" r:id="rId58"/>
    <p:sldId id="320" r:id="rId59"/>
    <p:sldId id="321" r:id="rId60"/>
    <p:sldId id="322" r:id="rId61"/>
    <p:sldId id="323" r:id="rId62"/>
    <p:sldId id="325" r:id="rId63"/>
    <p:sldId id="326" r:id="rId64"/>
    <p:sldId id="327" r:id="rId65"/>
    <p:sldId id="328" r:id="rId66"/>
    <p:sldId id="329" r:id="rId67"/>
    <p:sldId id="330" r:id="rId68"/>
    <p:sldId id="331" r:id="rId69"/>
    <p:sldId id="332" r:id="rId70"/>
    <p:sldId id="333" r:id="rId71"/>
    <p:sldId id="334" r:id="rId72"/>
    <p:sldId id="336" r:id="rId73"/>
    <p:sldId id="337" r:id="rId74"/>
    <p:sldId id="338" r:id="rId75"/>
    <p:sldId id="369" r:id="rId76"/>
    <p:sldId id="339" r:id="rId77"/>
    <p:sldId id="340" r:id="rId78"/>
    <p:sldId id="342" r:id="rId79"/>
    <p:sldId id="344" r:id="rId80"/>
    <p:sldId id="346" r:id="rId81"/>
    <p:sldId id="348" r:id="rId82"/>
    <p:sldId id="350" r:id="rId83"/>
    <p:sldId id="351" r:id="rId84"/>
    <p:sldId id="352" r:id="rId85"/>
    <p:sldId id="354" r:id="rId86"/>
    <p:sldId id="356" r:id="rId87"/>
    <p:sldId id="357" r:id="rId88"/>
    <p:sldId id="361" r:id="rId89"/>
    <p:sldId id="362" r:id="rId90"/>
    <p:sldId id="363" r:id="rId91"/>
    <p:sldId id="364" r:id="rId92"/>
    <p:sldId id="365" r:id="rId93"/>
    <p:sldId id="366" r:id="rId94"/>
    <p:sldId id="477" r:id="rId95"/>
    <p:sldId id="478" r:id="rId96"/>
    <p:sldId id="479" r:id="rId97"/>
    <p:sldId id="480" r:id="rId98"/>
    <p:sldId id="481" r:id="rId99"/>
    <p:sldId id="482" r:id="rId100"/>
    <p:sldId id="483" r:id="rId101"/>
    <p:sldId id="484" r:id="rId102"/>
    <p:sldId id="485" r:id="rId103"/>
    <p:sldId id="486" r:id="rId104"/>
    <p:sldId id="489" r:id="rId105"/>
    <p:sldId id="488" r:id="rId106"/>
    <p:sldId id="487" r:id="rId107"/>
    <p:sldId id="490" r:id="rId108"/>
    <p:sldId id="371" r:id="rId109"/>
    <p:sldId id="443" r:id="rId110"/>
    <p:sldId id="373" r:id="rId111"/>
    <p:sldId id="432" r:id="rId112"/>
    <p:sldId id="433" r:id="rId113"/>
    <p:sldId id="434" r:id="rId114"/>
    <p:sldId id="435" r:id="rId115"/>
    <p:sldId id="436" r:id="rId116"/>
    <p:sldId id="437" r:id="rId117"/>
    <p:sldId id="438" r:id="rId118"/>
    <p:sldId id="439" r:id="rId119"/>
    <p:sldId id="440" r:id="rId120"/>
    <p:sldId id="441" r:id="rId121"/>
    <p:sldId id="442" r:id="rId122"/>
    <p:sldId id="374" r:id="rId123"/>
    <p:sldId id="400" r:id="rId124"/>
    <p:sldId id="376" r:id="rId125"/>
    <p:sldId id="375" r:id="rId126"/>
    <p:sldId id="377" r:id="rId127"/>
    <p:sldId id="378" r:id="rId128"/>
    <p:sldId id="398" r:id="rId129"/>
    <p:sldId id="379" r:id="rId130"/>
    <p:sldId id="380" r:id="rId131"/>
    <p:sldId id="387" r:id="rId132"/>
    <p:sldId id="397" r:id="rId133"/>
    <p:sldId id="381" r:id="rId134"/>
    <p:sldId id="399" r:id="rId135"/>
    <p:sldId id="382" r:id="rId136"/>
    <p:sldId id="383" r:id="rId137"/>
    <p:sldId id="384" r:id="rId138"/>
    <p:sldId id="385" r:id="rId139"/>
    <p:sldId id="389" r:id="rId140"/>
    <p:sldId id="388" r:id="rId141"/>
    <p:sldId id="396" r:id="rId142"/>
    <p:sldId id="390" r:id="rId143"/>
    <p:sldId id="391" r:id="rId144"/>
    <p:sldId id="392" r:id="rId145"/>
    <p:sldId id="386" r:id="rId146"/>
    <p:sldId id="395" r:id="rId147"/>
    <p:sldId id="393" r:id="rId148"/>
    <p:sldId id="422" r:id="rId149"/>
    <p:sldId id="394" r:id="rId150"/>
    <p:sldId id="401" r:id="rId151"/>
    <p:sldId id="402" r:id="rId152"/>
    <p:sldId id="405" r:id="rId153"/>
    <p:sldId id="406" r:id="rId154"/>
    <p:sldId id="403" r:id="rId155"/>
    <p:sldId id="404" r:id="rId156"/>
    <p:sldId id="407" r:id="rId157"/>
    <p:sldId id="408" r:id="rId158"/>
    <p:sldId id="409" r:id="rId159"/>
    <p:sldId id="423" r:id="rId160"/>
    <p:sldId id="424" r:id="rId161"/>
    <p:sldId id="425" r:id="rId162"/>
    <p:sldId id="426" r:id="rId163"/>
    <p:sldId id="427" r:id="rId164"/>
    <p:sldId id="429" r:id="rId165"/>
    <p:sldId id="430" r:id="rId166"/>
    <p:sldId id="428" r:id="rId167"/>
    <p:sldId id="444" r:id="rId168"/>
    <p:sldId id="447" r:id="rId169"/>
    <p:sldId id="448" r:id="rId170"/>
    <p:sldId id="449" r:id="rId171"/>
    <p:sldId id="450" r:id="rId172"/>
    <p:sldId id="451" r:id="rId173"/>
    <p:sldId id="452" r:id="rId174"/>
    <p:sldId id="454" r:id="rId175"/>
    <p:sldId id="453" r:id="rId176"/>
    <p:sldId id="431" r:id="rId177"/>
    <p:sldId id="446" r:id="rId178"/>
    <p:sldId id="514" r:id="rId179"/>
    <p:sldId id="455" r:id="rId180"/>
    <p:sldId id="456" r:id="rId181"/>
    <p:sldId id="457" r:id="rId182"/>
    <p:sldId id="458" r:id="rId183"/>
    <p:sldId id="459" r:id="rId184"/>
    <p:sldId id="445" r:id="rId185"/>
    <p:sldId id="460" r:id="rId186"/>
    <p:sldId id="461" r:id="rId187"/>
    <p:sldId id="462" r:id="rId188"/>
    <p:sldId id="463" r:id="rId189"/>
    <p:sldId id="464" r:id="rId190"/>
    <p:sldId id="465" r:id="rId19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8C275-EF00-4E99-8B39-9E5018DB0459}" type="doc">
      <dgm:prSet loTypeId="urn:microsoft.com/office/officeart/2005/8/layout/cycle6" loCatId="relationship" qsTypeId="urn:microsoft.com/office/officeart/2005/8/quickstyle/simple1" qsCatId="simple" csTypeId="urn:microsoft.com/office/officeart/2005/8/colors/accent3_4" csCatId="accent3" phldr="1"/>
      <dgm:spPr/>
      <dgm:t>
        <a:bodyPr/>
        <a:lstStyle/>
        <a:p>
          <a:endParaRPr lang="es-ES"/>
        </a:p>
      </dgm:t>
    </dgm:pt>
    <dgm:pt modelId="{A2CAC754-08F0-46F0-978B-EC710841A937}">
      <dgm:prSet phldrT="[Texto]" custT="1"/>
      <dgm:spPr/>
      <dgm:t>
        <a:bodyPr/>
        <a:lstStyle/>
        <a:p>
          <a:r>
            <a:rPr lang="es-MX" sz="1400" dirty="0" smtClean="0">
              <a:solidFill>
                <a:schemeClr val="tx1"/>
              </a:solidFill>
              <a:latin typeface="Arial" pitchFamily="34" charset="0"/>
              <a:cs typeface="Arial" pitchFamily="34" charset="0"/>
            </a:rPr>
            <a:t>Contratación, Nómina y liquidaciones</a:t>
          </a:r>
          <a:endParaRPr lang="es-ES" sz="1400" dirty="0">
            <a:solidFill>
              <a:schemeClr val="tx1"/>
            </a:solidFill>
            <a:latin typeface="Arial" pitchFamily="34" charset="0"/>
            <a:cs typeface="Arial" pitchFamily="34" charset="0"/>
          </a:endParaRPr>
        </a:p>
      </dgm:t>
    </dgm:pt>
    <dgm:pt modelId="{4C7572F0-284B-4E4E-82C3-595CC5996E4E}" type="parTrans" cxnId="{C99E6163-974C-4D77-A25D-785E72000559}">
      <dgm:prSet/>
      <dgm:spPr/>
      <dgm:t>
        <a:bodyPr/>
        <a:lstStyle/>
        <a:p>
          <a:endParaRPr lang="es-ES" sz="1400">
            <a:latin typeface="Arial" pitchFamily="34" charset="0"/>
            <a:cs typeface="Arial" pitchFamily="34" charset="0"/>
          </a:endParaRPr>
        </a:p>
      </dgm:t>
    </dgm:pt>
    <dgm:pt modelId="{8B31FD0A-3500-4DD0-A1FD-DDB51D890D2F}" type="sibTrans" cxnId="{C99E6163-974C-4D77-A25D-785E72000559}">
      <dgm:prSet/>
      <dgm:spPr/>
      <dgm:t>
        <a:bodyPr/>
        <a:lstStyle/>
        <a:p>
          <a:endParaRPr lang="es-ES" sz="1400">
            <a:latin typeface="Arial" pitchFamily="34" charset="0"/>
            <a:cs typeface="Arial" pitchFamily="34" charset="0"/>
          </a:endParaRPr>
        </a:p>
      </dgm:t>
    </dgm:pt>
    <dgm:pt modelId="{4E88D420-03B5-498B-AE50-EA7D666B974B}">
      <dgm:prSet phldrT="[Texto]" custT="1"/>
      <dgm:spPr/>
      <dgm:t>
        <a:bodyPr/>
        <a:lstStyle/>
        <a:p>
          <a:r>
            <a:rPr lang="es-MX" sz="1400" dirty="0" smtClean="0">
              <a:solidFill>
                <a:schemeClr val="tx1"/>
              </a:solidFill>
              <a:latin typeface="Arial" pitchFamily="34" charset="0"/>
              <a:cs typeface="Arial" pitchFamily="34" charset="0"/>
            </a:rPr>
            <a:t>Ejecución de Obras Públicas</a:t>
          </a:r>
          <a:endParaRPr lang="es-ES" sz="1400" dirty="0">
            <a:solidFill>
              <a:schemeClr val="tx1"/>
            </a:solidFill>
            <a:latin typeface="Arial" pitchFamily="34" charset="0"/>
            <a:cs typeface="Arial" pitchFamily="34" charset="0"/>
          </a:endParaRPr>
        </a:p>
      </dgm:t>
    </dgm:pt>
    <dgm:pt modelId="{3FE5BF1C-E3E2-494B-B283-83582A426A7B}" type="parTrans" cxnId="{CF946AEB-03E7-4D38-ABCE-4CC90EFEA4BE}">
      <dgm:prSet/>
      <dgm:spPr/>
      <dgm:t>
        <a:bodyPr/>
        <a:lstStyle/>
        <a:p>
          <a:endParaRPr lang="es-ES" sz="1400">
            <a:latin typeface="Arial" pitchFamily="34" charset="0"/>
            <a:cs typeface="Arial" pitchFamily="34" charset="0"/>
          </a:endParaRPr>
        </a:p>
      </dgm:t>
    </dgm:pt>
    <dgm:pt modelId="{84B27F4C-D0D2-46E8-A54E-DA86BFD33666}" type="sibTrans" cxnId="{CF946AEB-03E7-4D38-ABCE-4CC90EFEA4BE}">
      <dgm:prSet/>
      <dgm:spPr/>
      <dgm:t>
        <a:bodyPr/>
        <a:lstStyle/>
        <a:p>
          <a:endParaRPr lang="es-ES" sz="1400">
            <a:latin typeface="Arial" pitchFamily="34" charset="0"/>
            <a:cs typeface="Arial" pitchFamily="34" charset="0"/>
          </a:endParaRPr>
        </a:p>
      </dgm:t>
    </dgm:pt>
    <dgm:pt modelId="{D0D9DE8D-F6B5-4AC1-AFC3-F8F3965084C7}">
      <dgm:prSet phldrT="[Texto]" custT="1"/>
      <dgm:spPr/>
      <dgm:t>
        <a:bodyPr/>
        <a:lstStyle/>
        <a:p>
          <a:r>
            <a:rPr lang="es-MX" sz="1400" dirty="0" smtClean="0">
              <a:solidFill>
                <a:schemeClr val="tx1"/>
              </a:solidFill>
              <a:latin typeface="Arial" pitchFamily="34" charset="0"/>
              <a:cs typeface="Arial" pitchFamily="34" charset="0"/>
            </a:rPr>
            <a:t>Adquisiciones</a:t>
          </a:r>
          <a:endParaRPr lang="es-ES" sz="1400" dirty="0">
            <a:solidFill>
              <a:schemeClr val="tx1"/>
            </a:solidFill>
            <a:latin typeface="Arial" pitchFamily="34" charset="0"/>
            <a:cs typeface="Arial" pitchFamily="34" charset="0"/>
          </a:endParaRPr>
        </a:p>
      </dgm:t>
    </dgm:pt>
    <dgm:pt modelId="{4EB7CF41-BF52-4764-AF92-02005D5018EE}" type="parTrans" cxnId="{4B47CC32-2371-44A3-A417-BAD25A0658AD}">
      <dgm:prSet/>
      <dgm:spPr/>
      <dgm:t>
        <a:bodyPr/>
        <a:lstStyle/>
        <a:p>
          <a:endParaRPr lang="es-ES" sz="1400">
            <a:latin typeface="Arial" pitchFamily="34" charset="0"/>
            <a:cs typeface="Arial" pitchFamily="34" charset="0"/>
          </a:endParaRPr>
        </a:p>
      </dgm:t>
    </dgm:pt>
    <dgm:pt modelId="{6B5B362F-59F5-4177-AAED-CF9CC360FC3C}" type="sibTrans" cxnId="{4B47CC32-2371-44A3-A417-BAD25A0658AD}">
      <dgm:prSet/>
      <dgm:spPr/>
      <dgm:t>
        <a:bodyPr/>
        <a:lstStyle/>
        <a:p>
          <a:endParaRPr lang="es-ES" sz="1400">
            <a:latin typeface="Arial" pitchFamily="34" charset="0"/>
            <a:cs typeface="Arial" pitchFamily="34" charset="0"/>
          </a:endParaRPr>
        </a:p>
      </dgm:t>
    </dgm:pt>
    <dgm:pt modelId="{7BA28464-0C59-4094-8387-A06CD37AA2FE}">
      <dgm:prSet phldrT="[Texto]" custT="1"/>
      <dgm:spPr/>
      <dgm:t>
        <a:bodyPr/>
        <a:lstStyle/>
        <a:p>
          <a:r>
            <a:rPr lang="es-MX" sz="1400" dirty="0" smtClean="0">
              <a:solidFill>
                <a:schemeClr val="tx1"/>
              </a:solidFill>
              <a:latin typeface="Arial" pitchFamily="34" charset="0"/>
              <a:cs typeface="Arial" pitchFamily="34" charset="0"/>
            </a:rPr>
            <a:t>Demandas, juicios en proceso</a:t>
          </a:r>
          <a:endParaRPr lang="es-ES" sz="1400" dirty="0">
            <a:solidFill>
              <a:schemeClr val="tx1"/>
            </a:solidFill>
            <a:latin typeface="Arial" pitchFamily="34" charset="0"/>
            <a:cs typeface="Arial" pitchFamily="34" charset="0"/>
          </a:endParaRPr>
        </a:p>
      </dgm:t>
    </dgm:pt>
    <dgm:pt modelId="{B6EF6BBA-EBE3-42B7-BED0-97215FD88FF5}" type="parTrans" cxnId="{5ED219CE-3ABC-4FB2-A26D-E600D7A3BF4A}">
      <dgm:prSet/>
      <dgm:spPr/>
      <dgm:t>
        <a:bodyPr/>
        <a:lstStyle/>
        <a:p>
          <a:endParaRPr lang="es-ES" sz="1400">
            <a:latin typeface="Arial" pitchFamily="34" charset="0"/>
            <a:cs typeface="Arial" pitchFamily="34" charset="0"/>
          </a:endParaRPr>
        </a:p>
      </dgm:t>
    </dgm:pt>
    <dgm:pt modelId="{ADC05589-EF5B-4075-A2E7-8844FA3A90D6}" type="sibTrans" cxnId="{5ED219CE-3ABC-4FB2-A26D-E600D7A3BF4A}">
      <dgm:prSet/>
      <dgm:spPr/>
      <dgm:t>
        <a:bodyPr/>
        <a:lstStyle/>
        <a:p>
          <a:endParaRPr lang="es-ES" sz="1400">
            <a:latin typeface="Arial" pitchFamily="34" charset="0"/>
            <a:cs typeface="Arial" pitchFamily="34" charset="0"/>
          </a:endParaRPr>
        </a:p>
      </dgm:t>
    </dgm:pt>
    <dgm:pt modelId="{13B1DE4F-6F2A-4FC1-A6C0-93FDA8C745C1}">
      <dgm:prSet phldrT="[Texto]" custT="1"/>
      <dgm:spPr/>
      <dgm:t>
        <a:bodyPr/>
        <a:lstStyle/>
        <a:p>
          <a:r>
            <a:rPr lang="es-MX" sz="1400" dirty="0" smtClean="0">
              <a:solidFill>
                <a:schemeClr val="tx1"/>
              </a:solidFill>
              <a:latin typeface="Arial" pitchFamily="34" charset="0"/>
              <a:cs typeface="Arial" pitchFamily="34" charset="0"/>
            </a:rPr>
            <a:t>Gestión de Ingresos</a:t>
          </a:r>
          <a:endParaRPr lang="es-ES" sz="1400" dirty="0">
            <a:solidFill>
              <a:schemeClr val="tx1"/>
            </a:solidFill>
            <a:latin typeface="Arial" pitchFamily="34" charset="0"/>
            <a:cs typeface="Arial" pitchFamily="34" charset="0"/>
          </a:endParaRPr>
        </a:p>
      </dgm:t>
    </dgm:pt>
    <dgm:pt modelId="{ACAAB57D-FEDC-4D6C-9335-1458C10D6DCC}" type="parTrans" cxnId="{DAC44157-6226-4CAC-BFBF-9B641EA0A51E}">
      <dgm:prSet/>
      <dgm:spPr/>
      <dgm:t>
        <a:bodyPr/>
        <a:lstStyle/>
        <a:p>
          <a:endParaRPr lang="es-ES" sz="1400">
            <a:latin typeface="Arial" pitchFamily="34" charset="0"/>
            <a:cs typeface="Arial" pitchFamily="34" charset="0"/>
          </a:endParaRPr>
        </a:p>
      </dgm:t>
    </dgm:pt>
    <dgm:pt modelId="{B2D69E26-3901-48B5-8AF9-4F389BB9BFB1}" type="sibTrans" cxnId="{DAC44157-6226-4CAC-BFBF-9B641EA0A51E}">
      <dgm:prSet/>
      <dgm:spPr/>
      <dgm:t>
        <a:bodyPr/>
        <a:lstStyle/>
        <a:p>
          <a:endParaRPr lang="es-ES" sz="1400">
            <a:latin typeface="Arial" pitchFamily="34" charset="0"/>
            <a:cs typeface="Arial" pitchFamily="34" charset="0"/>
          </a:endParaRPr>
        </a:p>
      </dgm:t>
    </dgm:pt>
    <dgm:pt modelId="{A271501A-C160-4851-8DB4-B28CCF0135A4}">
      <dgm:prSet phldrT="[Texto]" custT="1"/>
      <dgm:spPr/>
      <dgm:t>
        <a:bodyPr/>
        <a:lstStyle/>
        <a:p>
          <a:r>
            <a:rPr lang="es-MX" sz="1400" dirty="0" smtClean="0">
              <a:solidFill>
                <a:schemeClr val="tx1"/>
              </a:solidFill>
              <a:latin typeface="Arial" pitchFamily="34" charset="0"/>
              <a:cs typeface="Arial" pitchFamily="34" charset="0"/>
            </a:rPr>
            <a:t>Procesos de licitación</a:t>
          </a:r>
          <a:endParaRPr lang="es-ES" sz="1400" dirty="0">
            <a:solidFill>
              <a:schemeClr val="tx1"/>
            </a:solidFill>
            <a:latin typeface="Arial" pitchFamily="34" charset="0"/>
            <a:cs typeface="Arial" pitchFamily="34" charset="0"/>
          </a:endParaRPr>
        </a:p>
      </dgm:t>
    </dgm:pt>
    <dgm:pt modelId="{374CACC1-1B0C-49C8-A985-C1431F6D453C}" type="parTrans" cxnId="{CCB2383A-3DA0-4FD2-91A0-EE57AA4F30F9}">
      <dgm:prSet/>
      <dgm:spPr/>
      <dgm:t>
        <a:bodyPr/>
        <a:lstStyle/>
        <a:p>
          <a:endParaRPr lang="es-ES" sz="1400">
            <a:latin typeface="Arial" pitchFamily="34" charset="0"/>
            <a:cs typeface="Arial" pitchFamily="34" charset="0"/>
          </a:endParaRPr>
        </a:p>
      </dgm:t>
    </dgm:pt>
    <dgm:pt modelId="{0C8B81B2-B215-4FF9-9AC8-4EAC44B0881A}" type="sibTrans" cxnId="{CCB2383A-3DA0-4FD2-91A0-EE57AA4F30F9}">
      <dgm:prSet/>
      <dgm:spPr/>
      <dgm:t>
        <a:bodyPr/>
        <a:lstStyle/>
        <a:p>
          <a:endParaRPr lang="es-ES" sz="1400">
            <a:latin typeface="Arial" pitchFamily="34" charset="0"/>
            <a:cs typeface="Arial" pitchFamily="34" charset="0"/>
          </a:endParaRPr>
        </a:p>
      </dgm:t>
    </dgm:pt>
    <dgm:pt modelId="{2CC999A3-6E34-40EB-A975-C6503FFDEE56}">
      <dgm:prSet phldrT="[Texto]" custT="1"/>
      <dgm:spPr/>
      <dgm:t>
        <a:bodyPr/>
        <a:lstStyle/>
        <a:p>
          <a:r>
            <a:rPr lang="es-MX" sz="1400" dirty="0" smtClean="0">
              <a:solidFill>
                <a:schemeClr val="tx1"/>
              </a:solidFill>
              <a:latin typeface="Arial" pitchFamily="34" charset="0"/>
              <a:cs typeface="Arial" pitchFamily="34" charset="0"/>
            </a:rPr>
            <a:t>Aplicación de recursos</a:t>
          </a:r>
          <a:endParaRPr lang="es-ES" sz="1400" dirty="0">
            <a:solidFill>
              <a:schemeClr val="tx1"/>
            </a:solidFill>
            <a:latin typeface="Arial" pitchFamily="34" charset="0"/>
            <a:cs typeface="Arial" pitchFamily="34" charset="0"/>
          </a:endParaRPr>
        </a:p>
      </dgm:t>
    </dgm:pt>
    <dgm:pt modelId="{629995E7-5211-45B1-9873-362D4FC81AEA}" type="parTrans" cxnId="{96323A78-5694-4630-96F1-A0E2582288FB}">
      <dgm:prSet/>
      <dgm:spPr/>
      <dgm:t>
        <a:bodyPr/>
        <a:lstStyle/>
        <a:p>
          <a:endParaRPr lang="es-ES" sz="1400">
            <a:latin typeface="Arial" pitchFamily="34" charset="0"/>
            <a:cs typeface="Arial" pitchFamily="34" charset="0"/>
          </a:endParaRPr>
        </a:p>
      </dgm:t>
    </dgm:pt>
    <dgm:pt modelId="{8DB9F670-1DD6-4CD8-982D-7EE5327FF789}" type="sibTrans" cxnId="{96323A78-5694-4630-96F1-A0E2582288FB}">
      <dgm:prSet/>
      <dgm:spPr/>
      <dgm:t>
        <a:bodyPr/>
        <a:lstStyle/>
        <a:p>
          <a:endParaRPr lang="es-ES" sz="1400">
            <a:latin typeface="Arial" pitchFamily="34" charset="0"/>
            <a:cs typeface="Arial" pitchFamily="34" charset="0"/>
          </a:endParaRPr>
        </a:p>
      </dgm:t>
    </dgm:pt>
    <dgm:pt modelId="{48F3A932-D951-47D1-BCBC-5B0D56E315BE}">
      <dgm:prSet phldrT="[Texto]" custT="1"/>
      <dgm:spPr/>
      <dgm:t>
        <a:bodyPr/>
        <a:lstStyle/>
        <a:p>
          <a:r>
            <a:rPr lang="es-MX" sz="1400" dirty="0" smtClean="0">
              <a:solidFill>
                <a:schemeClr val="tx1"/>
              </a:solidFill>
              <a:latin typeface="Arial" pitchFamily="34" charset="0"/>
              <a:cs typeface="Arial" pitchFamily="34" charset="0"/>
            </a:rPr>
            <a:t>Registro contable</a:t>
          </a:r>
          <a:endParaRPr lang="es-ES" sz="1400" dirty="0">
            <a:solidFill>
              <a:schemeClr val="tx1"/>
            </a:solidFill>
            <a:latin typeface="Arial" pitchFamily="34" charset="0"/>
            <a:cs typeface="Arial" pitchFamily="34" charset="0"/>
          </a:endParaRPr>
        </a:p>
      </dgm:t>
    </dgm:pt>
    <dgm:pt modelId="{4D103AB9-14E5-4BED-A145-95CC68984174}" type="parTrans" cxnId="{E04E18B1-D6AE-402B-AD44-AE4516B8CCE8}">
      <dgm:prSet/>
      <dgm:spPr/>
      <dgm:t>
        <a:bodyPr/>
        <a:lstStyle/>
        <a:p>
          <a:endParaRPr lang="es-ES" sz="1400">
            <a:latin typeface="Arial" pitchFamily="34" charset="0"/>
            <a:cs typeface="Arial" pitchFamily="34" charset="0"/>
          </a:endParaRPr>
        </a:p>
      </dgm:t>
    </dgm:pt>
    <dgm:pt modelId="{7F960986-8D4C-4C2B-8144-D253C2A3A5B5}" type="sibTrans" cxnId="{E04E18B1-D6AE-402B-AD44-AE4516B8CCE8}">
      <dgm:prSet/>
      <dgm:spPr/>
      <dgm:t>
        <a:bodyPr/>
        <a:lstStyle/>
        <a:p>
          <a:endParaRPr lang="es-ES" sz="1400">
            <a:latin typeface="Arial" pitchFamily="34" charset="0"/>
            <a:cs typeface="Arial" pitchFamily="34" charset="0"/>
          </a:endParaRPr>
        </a:p>
      </dgm:t>
    </dgm:pt>
    <dgm:pt modelId="{A508E42B-33A0-4C8B-B41F-BE2A7369161E}">
      <dgm:prSet phldrT="[Texto]" custT="1"/>
      <dgm:spPr/>
      <dgm:t>
        <a:bodyPr/>
        <a:lstStyle/>
        <a:p>
          <a:r>
            <a:rPr lang="es-MX" sz="1400" dirty="0" smtClean="0">
              <a:solidFill>
                <a:schemeClr val="tx1"/>
              </a:solidFill>
              <a:latin typeface="Arial" pitchFamily="34" charset="0"/>
              <a:cs typeface="Arial" pitchFamily="34" charset="0"/>
            </a:rPr>
            <a:t>Validación del cumplimiento</a:t>
          </a:r>
          <a:endParaRPr lang="es-ES" sz="1400" dirty="0">
            <a:solidFill>
              <a:schemeClr val="tx1"/>
            </a:solidFill>
            <a:latin typeface="Arial" pitchFamily="34" charset="0"/>
            <a:cs typeface="Arial" pitchFamily="34" charset="0"/>
          </a:endParaRPr>
        </a:p>
      </dgm:t>
    </dgm:pt>
    <dgm:pt modelId="{C1B39E43-BE1C-4AB2-B1BA-081287CDC0F7}" type="parTrans" cxnId="{FDD28F38-62BE-45C7-AB7C-25BC779744DC}">
      <dgm:prSet/>
      <dgm:spPr/>
      <dgm:t>
        <a:bodyPr/>
        <a:lstStyle/>
        <a:p>
          <a:endParaRPr lang="es-ES" sz="1400">
            <a:latin typeface="Arial" pitchFamily="34" charset="0"/>
            <a:cs typeface="Arial" pitchFamily="34" charset="0"/>
          </a:endParaRPr>
        </a:p>
      </dgm:t>
    </dgm:pt>
    <dgm:pt modelId="{F750517D-4427-45AA-888F-D4E1714A676D}" type="sibTrans" cxnId="{FDD28F38-62BE-45C7-AB7C-25BC779744DC}">
      <dgm:prSet/>
      <dgm:spPr/>
      <dgm:t>
        <a:bodyPr/>
        <a:lstStyle/>
        <a:p>
          <a:endParaRPr lang="es-ES" sz="1400">
            <a:latin typeface="Arial" pitchFamily="34" charset="0"/>
            <a:cs typeface="Arial" pitchFamily="34" charset="0"/>
          </a:endParaRPr>
        </a:p>
      </dgm:t>
    </dgm:pt>
    <dgm:pt modelId="{A217D4BA-C5E0-455B-89C1-85D6CCAD4389}" type="pres">
      <dgm:prSet presAssocID="{5F08C275-EF00-4E99-8B39-9E5018DB0459}" presName="cycle" presStyleCnt="0">
        <dgm:presLayoutVars>
          <dgm:dir/>
          <dgm:resizeHandles val="exact"/>
        </dgm:presLayoutVars>
      </dgm:prSet>
      <dgm:spPr/>
      <dgm:t>
        <a:bodyPr/>
        <a:lstStyle/>
        <a:p>
          <a:endParaRPr lang="es-ES"/>
        </a:p>
      </dgm:t>
    </dgm:pt>
    <dgm:pt modelId="{4B956005-003E-4D7D-AA1F-F546C7F8A95D}" type="pres">
      <dgm:prSet presAssocID="{A2CAC754-08F0-46F0-978B-EC710841A937}" presName="node" presStyleLbl="node1" presStyleIdx="0" presStyleCnt="9" custScaleX="189118" custRadScaleRad="93771" custRadScaleInc="-7291">
        <dgm:presLayoutVars>
          <dgm:bulletEnabled val="1"/>
        </dgm:presLayoutVars>
      </dgm:prSet>
      <dgm:spPr/>
      <dgm:t>
        <a:bodyPr/>
        <a:lstStyle/>
        <a:p>
          <a:endParaRPr lang="es-ES"/>
        </a:p>
      </dgm:t>
    </dgm:pt>
    <dgm:pt modelId="{DB0F655D-C827-4D46-88C8-086A644195E9}" type="pres">
      <dgm:prSet presAssocID="{A2CAC754-08F0-46F0-978B-EC710841A937}" presName="spNode" presStyleCnt="0"/>
      <dgm:spPr/>
    </dgm:pt>
    <dgm:pt modelId="{63755B82-6013-40EE-9108-D8559AF61342}" type="pres">
      <dgm:prSet presAssocID="{8B31FD0A-3500-4DD0-A1FD-DDB51D890D2F}" presName="sibTrans" presStyleLbl="sibTrans1D1" presStyleIdx="0" presStyleCnt="9"/>
      <dgm:spPr/>
      <dgm:t>
        <a:bodyPr/>
        <a:lstStyle/>
        <a:p>
          <a:endParaRPr lang="es-ES"/>
        </a:p>
      </dgm:t>
    </dgm:pt>
    <dgm:pt modelId="{25021A80-3F7E-47A4-AB15-3C4DC16D8F55}" type="pres">
      <dgm:prSet presAssocID="{A271501A-C160-4851-8DB4-B28CCF0135A4}" presName="node" presStyleLbl="node1" presStyleIdx="1" presStyleCnt="9" custScaleX="189118" custRadScaleRad="95791" custRadScaleInc="75618">
        <dgm:presLayoutVars>
          <dgm:bulletEnabled val="1"/>
        </dgm:presLayoutVars>
      </dgm:prSet>
      <dgm:spPr/>
      <dgm:t>
        <a:bodyPr/>
        <a:lstStyle/>
        <a:p>
          <a:endParaRPr lang="es-ES"/>
        </a:p>
      </dgm:t>
    </dgm:pt>
    <dgm:pt modelId="{562716AA-889E-4037-A762-07168D976A90}" type="pres">
      <dgm:prSet presAssocID="{A271501A-C160-4851-8DB4-B28CCF0135A4}" presName="spNode" presStyleCnt="0"/>
      <dgm:spPr/>
    </dgm:pt>
    <dgm:pt modelId="{4AEF0B9F-6377-4693-9E74-439562A219E2}" type="pres">
      <dgm:prSet presAssocID="{0C8B81B2-B215-4FF9-9AC8-4EAC44B0881A}" presName="sibTrans" presStyleLbl="sibTrans1D1" presStyleIdx="1" presStyleCnt="9"/>
      <dgm:spPr/>
      <dgm:t>
        <a:bodyPr/>
        <a:lstStyle/>
        <a:p>
          <a:endParaRPr lang="es-ES"/>
        </a:p>
      </dgm:t>
    </dgm:pt>
    <dgm:pt modelId="{D9F78FD3-959A-4FBC-85E5-834B8136B796}" type="pres">
      <dgm:prSet presAssocID="{4E88D420-03B5-498B-AE50-EA7D666B974B}" presName="node" presStyleLbl="node1" presStyleIdx="2" presStyleCnt="9" custScaleX="189118" custRadScaleRad="97526" custRadScaleInc="25887">
        <dgm:presLayoutVars>
          <dgm:bulletEnabled val="1"/>
        </dgm:presLayoutVars>
      </dgm:prSet>
      <dgm:spPr/>
      <dgm:t>
        <a:bodyPr/>
        <a:lstStyle/>
        <a:p>
          <a:endParaRPr lang="es-ES"/>
        </a:p>
      </dgm:t>
    </dgm:pt>
    <dgm:pt modelId="{9CDB6CEC-55A0-42F6-9C47-14A32AFCB56A}" type="pres">
      <dgm:prSet presAssocID="{4E88D420-03B5-498B-AE50-EA7D666B974B}" presName="spNode" presStyleCnt="0"/>
      <dgm:spPr/>
    </dgm:pt>
    <dgm:pt modelId="{31AEF9FD-86B8-450C-858A-3E9896285703}" type="pres">
      <dgm:prSet presAssocID="{84B27F4C-D0D2-46E8-A54E-DA86BFD33666}" presName="sibTrans" presStyleLbl="sibTrans1D1" presStyleIdx="2" presStyleCnt="9"/>
      <dgm:spPr/>
      <dgm:t>
        <a:bodyPr/>
        <a:lstStyle/>
        <a:p>
          <a:endParaRPr lang="es-ES"/>
        </a:p>
      </dgm:t>
    </dgm:pt>
    <dgm:pt modelId="{02EA11CF-CF3B-43AD-A56D-4F565137E078}" type="pres">
      <dgm:prSet presAssocID="{D0D9DE8D-F6B5-4AC1-AFC3-F8F3965084C7}" presName="node" presStyleLbl="node1" presStyleIdx="3" presStyleCnt="9" custScaleX="189118" custRadScaleRad="96656" custRadScaleInc="-44918">
        <dgm:presLayoutVars>
          <dgm:bulletEnabled val="1"/>
        </dgm:presLayoutVars>
      </dgm:prSet>
      <dgm:spPr/>
      <dgm:t>
        <a:bodyPr/>
        <a:lstStyle/>
        <a:p>
          <a:endParaRPr lang="es-ES"/>
        </a:p>
      </dgm:t>
    </dgm:pt>
    <dgm:pt modelId="{FEF7B453-FC2C-4247-9DE7-0CF0BF4E7108}" type="pres">
      <dgm:prSet presAssocID="{D0D9DE8D-F6B5-4AC1-AFC3-F8F3965084C7}" presName="spNode" presStyleCnt="0"/>
      <dgm:spPr/>
    </dgm:pt>
    <dgm:pt modelId="{3D25E36A-7EB3-4649-ACF1-01115D562D8C}" type="pres">
      <dgm:prSet presAssocID="{6B5B362F-59F5-4177-AAED-CF9CC360FC3C}" presName="sibTrans" presStyleLbl="sibTrans1D1" presStyleIdx="3" presStyleCnt="9"/>
      <dgm:spPr/>
      <dgm:t>
        <a:bodyPr/>
        <a:lstStyle/>
        <a:p>
          <a:endParaRPr lang="es-ES"/>
        </a:p>
      </dgm:t>
    </dgm:pt>
    <dgm:pt modelId="{CB410567-D7DB-4812-988E-18EE307C4464}" type="pres">
      <dgm:prSet presAssocID="{7BA28464-0C59-4094-8387-A06CD37AA2FE}" presName="node" presStyleLbl="node1" presStyleIdx="4" presStyleCnt="9" custScaleX="189118" custRadScaleRad="104069" custRadScaleInc="-78258">
        <dgm:presLayoutVars>
          <dgm:bulletEnabled val="1"/>
        </dgm:presLayoutVars>
      </dgm:prSet>
      <dgm:spPr/>
      <dgm:t>
        <a:bodyPr/>
        <a:lstStyle/>
        <a:p>
          <a:endParaRPr lang="es-ES"/>
        </a:p>
      </dgm:t>
    </dgm:pt>
    <dgm:pt modelId="{17D4CD32-BB2E-444B-A438-393628F45D6D}" type="pres">
      <dgm:prSet presAssocID="{7BA28464-0C59-4094-8387-A06CD37AA2FE}" presName="spNode" presStyleCnt="0"/>
      <dgm:spPr/>
    </dgm:pt>
    <dgm:pt modelId="{830155C9-FB2E-4FE9-9C88-2F402727A012}" type="pres">
      <dgm:prSet presAssocID="{ADC05589-EF5B-4075-A2E7-8844FA3A90D6}" presName="sibTrans" presStyleLbl="sibTrans1D1" presStyleIdx="4" presStyleCnt="9"/>
      <dgm:spPr/>
      <dgm:t>
        <a:bodyPr/>
        <a:lstStyle/>
        <a:p>
          <a:endParaRPr lang="es-ES"/>
        </a:p>
      </dgm:t>
    </dgm:pt>
    <dgm:pt modelId="{4163F72F-E1FF-460E-B6A8-B5930575F191}" type="pres">
      <dgm:prSet presAssocID="{13B1DE4F-6F2A-4FC1-A6C0-93FDA8C745C1}" presName="node" presStyleLbl="node1" presStyleIdx="5" presStyleCnt="9" custScaleX="189118" custRadScaleRad="104422" custRadScaleInc="55624">
        <dgm:presLayoutVars>
          <dgm:bulletEnabled val="1"/>
        </dgm:presLayoutVars>
      </dgm:prSet>
      <dgm:spPr/>
      <dgm:t>
        <a:bodyPr/>
        <a:lstStyle/>
        <a:p>
          <a:endParaRPr lang="es-ES"/>
        </a:p>
      </dgm:t>
    </dgm:pt>
    <dgm:pt modelId="{FA7C7CA1-8422-408A-AC05-825274695EDA}" type="pres">
      <dgm:prSet presAssocID="{13B1DE4F-6F2A-4FC1-A6C0-93FDA8C745C1}" presName="spNode" presStyleCnt="0"/>
      <dgm:spPr/>
    </dgm:pt>
    <dgm:pt modelId="{4488B61A-2BC5-4573-A027-88D60B75358D}" type="pres">
      <dgm:prSet presAssocID="{B2D69E26-3901-48B5-8AF9-4F389BB9BFB1}" presName="sibTrans" presStyleLbl="sibTrans1D1" presStyleIdx="5" presStyleCnt="9"/>
      <dgm:spPr/>
      <dgm:t>
        <a:bodyPr/>
        <a:lstStyle/>
        <a:p>
          <a:endParaRPr lang="es-ES"/>
        </a:p>
      </dgm:t>
    </dgm:pt>
    <dgm:pt modelId="{A0EFAE89-39D3-4ED1-84F1-479E4BCFC55A}" type="pres">
      <dgm:prSet presAssocID="{2CC999A3-6E34-40EB-A975-C6503FFDEE56}" presName="node" presStyleLbl="node1" presStyleIdx="6" presStyleCnt="9" custScaleX="189118" custRadScaleRad="101742" custRadScaleInc="12800">
        <dgm:presLayoutVars>
          <dgm:bulletEnabled val="1"/>
        </dgm:presLayoutVars>
      </dgm:prSet>
      <dgm:spPr/>
      <dgm:t>
        <a:bodyPr/>
        <a:lstStyle/>
        <a:p>
          <a:endParaRPr lang="es-ES"/>
        </a:p>
      </dgm:t>
    </dgm:pt>
    <dgm:pt modelId="{F925858A-1246-48AB-94AC-A7B9E2846929}" type="pres">
      <dgm:prSet presAssocID="{2CC999A3-6E34-40EB-A975-C6503FFDEE56}" presName="spNode" presStyleCnt="0"/>
      <dgm:spPr/>
    </dgm:pt>
    <dgm:pt modelId="{E486206B-8CDC-4CF9-BA50-AB5E4F4D9E6B}" type="pres">
      <dgm:prSet presAssocID="{8DB9F670-1DD6-4CD8-982D-7EE5327FF789}" presName="sibTrans" presStyleLbl="sibTrans1D1" presStyleIdx="6" presStyleCnt="9"/>
      <dgm:spPr/>
      <dgm:t>
        <a:bodyPr/>
        <a:lstStyle/>
        <a:p>
          <a:endParaRPr lang="es-ES"/>
        </a:p>
      </dgm:t>
    </dgm:pt>
    <dgm:pt modelId="{76C49341-BDF3-4040-A2BC-F5AE9524F075}" type="pres">
      <dgm:prSet presAssocID="{48F3A932-D951-47D1-BCBC-5B0D56E315BE}" presName="node" presStyleLbl="node1" presStyleIdx="7" presStyleCnt="9" custScaleX="189118" custRadScaleRad="100688" custRadScaleInc="-27436">
        <dgm:presLayoutVars>
          <dgm:bulletEnabled val="1"/>
        </dgm:presLayoutVars>
      </dgm:prSet>
      <dgm:spPr/>
      <dgm:t>
        <a:bodyPr/>
        <a:lstStyle/>
        <a:p>
          <a:endParaRPr lang="es-ES"/>
        </a:p>
      </dgm:t>
    </dgm:pt>
    <dgm:pt modelId="{B815A484-7241-48A3-8031-781363EF9753}" type="pres">
      <dgm:prSet presAssocID="{48F3A932-D951-47D1-BCBC-5B0D56E315BE}" presName="spNode" presStyleCnt="0"/>
      <dgm:spPr/>
    </dgm:pt>
    <dgm:pt modelId="{76C9E57A-2BF0-4089-B603-7A2A4566971D}" type="pres">
      <dgm:prSet presAssocID="{7F960986-8D4C-4C2B-8144-D253C2A3A5B5}" presName="sibTrans" presStyleLbl="sibTrans1D1" presStyleIdx="7" presStyleCnt="9"/>
      <dgm:spPr/>
      <dgm:t>
        <a:bodyPr/>
        <a:lstStyle/>
        <a:p>
          <a:endParaRPr lang="es-ES"/>
        </a:p>
      </dgm:t>
    </dgm:pt>
    <dgm:pt modelId="{8D00F0BB-74B0-456E-BF94-5D31E2EF0149}" type="pres">
      <dgm:prSet presAssocID="{A508E42B-33A0-4C8B-B41F-BE2A7369161E}" presName="node" presStyleLbl="node1" presStyleIdx="8" presStyleCnt="9" custScaleX="189118" custRadScaleRad="94517" custRadScaleInc="-70746">
        <dgm:presLayoutVars>
          <dgm:bulletEnabled val="1"/>
        </dgm:presLayoutVars>
      </dgm:prSet>
      <dgm:spPr/>
      <dgm:t>
        <a:bodyPr/>
        <a:lstStyle/>
        <a:p>
          <a:endParaRPr lang="es-ES"/>
        </a:p>
      </dgm:t>
    </dgm:pt>
    <dgm:pt modelId="{2B94427D-D7D7-4708-95F7-CB474A62A6CF}" type="pres">
      <dgm:prSet presAssocID="{A508E42B-33A0-4C8B-B41F-BE2A7369161E}" presName="spNode" presStyleCnt="0"/>
      <dgm:spPr/>
    </dgm:pt>
    <dgm:pt modelId="{DCC6A326-6C7F-4963-9E67-CD1381C23A43}" type="pres">
      <dgm:prSet presAssocID="{F750517D-4427-45AA-888F-D4E1714A676D}" presName="sibTrans" presStyleLbl="sibTrans1D1" presStyleIdx="8" presStyleCnt="9"/>
      <dgm:spPr/>
      <dgm:t>
        <a:bodyPr/>
        <a:lstStyle/>
        <a:p>
          <a:endParaRPr lang="es-ES"/>
        </a:p>
      </dgm:t>
    </dgm:pt>
  </dgm:ptLst>
  <dgm:cxnLst>
    <dgm:cxn modelId="{C99E6163-974C-4D77-A25D-785E72000559}" srcId="{5F08C275-EF00-4E99-8B39-9E5018DB0459}" destId="{A2CAC754-08F0-46F0-978B-EC710841A937}" srcOrd="0" destOrd="0" parTransId="{4C7572F0-284B-4E4E-82C3-595CC5996E4E}" sibTransId="{8B31FD0A-3500-4DD0-A1FD-DDB51D890D2F}"/>
    <dgm:cxn modelId="{4C899D08-1A11-4EFC-9907-F8CB33D6E687}" type="presOf" srcId="{7BA28464-0C59-4094-8387-A06CD37AA2FE}" destId="{CB410567-D7DB-4812-988E-18EE307C4464}" srcOrd="0" destOrd="0" presId="urn:microsoft.com/office/officeart/2005/8/layout/cycle6"/>
    <dgm:cxn modelId="{50A8DAFF-468D-41F8-ABE8-3C86E5D3BEFD}" type="presOf" srcId="{8DB9F670-1DD6-4CD8-982D-7EE5327FF789}" destId="{E486206B-8CDC-4CF9-BA50-AB5E4F4D9E6B}" srcOrd="0" destOrd="0" presId="urn:microsoft.com/office/officeart/2005/8/layout/cycle6"/>
    <dgm:cxn modelId="{BC47056B-448E-4893-A108-2031F50B62EB}" type="presOf" srcId="{13B1DE4F-6F2A-4FC1-A6C0-93FDA8C745C1}" destId="{4163F72F-E1FF-460E-B6A8-B5930575F191}" srcOrd="0" destOrd="0" presId="urn:microsoft.com/office/officeart/2005/8/layout/cycle6"/>
    <dgm:cxn modelId="{C2E8D5CC-2C1B-4086-B597-B3EA84589F3A}" type="presOf" srcId="{A2CAC754-08F0-46F0-978B-EC710841A937}" destId="{4B956005-003E-4D7D-AA1F-F546C7F8A95D}" srcOrd="0" destOrd="0" presId="urn:microsoft.com/office/officeart/2005/8/layout/cycle6"/>
    <dgm:cxn modelId="{519F7565-A43C-4784-ABAC-76D29CBF81BF}" type="presOf" srcId="{84B27F4C-D0D2-46E8-A54E-DA86BFD33666}" destId="{31AEF9FD-86B8-450C-858A-3E9896285703}" srcOrd="0" destOrd="0" presId="urn:microsoft.com/office/officeart/2005/8/layout/cycle6"/>
    <dgm:cxn modelId="{84A35500-F5A0-426A-AD4F-7EC8814EB434}" type="presOf" srcId="{A271501A-C160-4851-8DB4-B28CCF0135A4}" destId="{25021A80-3F7E-47A4-AB15-3C4DC16D8F55}" srcOrd="0" destOrd="0" presId="urn:microsoft.com/office/officeart/2005/8/layout/cycle6"/>
    <dgm:cxn modelId="{DA4A6A81-0CC4-4B48-A339-E1EA18B795C6}" type="presOf" srcId="{D0D9DE8D-F6B5-4AC1-AFC3-F8F3965084C7}" destId="{02EA11CF-CF3B-43AD-A56D-4F565137E078}" srcOrd="0" destOrd="0" presId="urn:microsoft.com/office/officeart/2005/8/layout/cycle6"/>
    <dgm:cxn modelId="{EC05215B-41E3-48E9-AE1F-F141151AAC08}" type="presOf" srcId="{6B5B362F-59F5-4177-AAED-CF9CC360FC3C}" destId="{3D25E36A-7EB3-4649-ACF1-01115D562D8C}" srcOrd="0" destOrd="0" presId="urn:microsoft.com/office/officeart/2005/8/layout/cycle6"/>
    <dgm:cxn modelId="{0BDE13F4-7E16-4E31-AF4A-965E691744BA}" type="presOf" srcId="{5F08C275-EF00-4E99-8B39-9E5018DB0459}" destId="{A217D4BA-C5E0-455B-89C1-85D6CCAD4389}" srcOrd="0" destOrd="0" presId="urn:microsoft.com/office/officeart/2005/8/layout/cycle6"/>
    <dgm:cxn modelId="{E04E18B1-D6AE-402B-AD44-AE4516B8CCE8}" srcId="{5F08C275-EF00-4E99-8B39-9E5018DB0459}" destId="{48F3A932-D951-47D1-BCBC-5B0D56E315BE}" srcOrd="7" destOrd="0" parTransId="{4D103AB9-14E5-4BED-A145-95CC68984174}" sibTransId="{7F960986-8D4C-4C2B-8144-D253C2A3A5B5}"/>
    <dgm:cxn modelId="{B15A8D2F-7DB4-427F-8174-56FFABBD4E84}" type="presOf" srcId="{2CC999A3-6E34-40EB-A975-C6503FFDEE56}" destId="{A0EFAE89-39D3-4ED1-84F1-479E4BCFC55A}" srcOrd="0" destOrd="0" presId="urn:microsoft.com/office/officeart/2005/8/layout/cycle6"/>
    <dgm:cxn modelId="{96323A78-5694-4630-96F1-A0E2582288FB}" srcId="{5F08C275-EF00-4E99-8B39-9E5018DB0459}" destId="{2CC999A3-6E34-40EB-A975-C6503FFDEE56}" srcOrd="6" destOrd="0" parTransId="{629995E7-5211-45B1-9873-362D4FC81AEA}" sibTransId="{8DB9F670-1DD6-4CD8-982D-7EE5327FF789}"/>
    <dgm:cxn modelId="{BDB2363E-47F8-4A76-A15B-5F816AF8D814}" type="presOf" srcId="{A508E42B-33A0-4C8B-B41F-BE2A7369161E}" destId="{8D00F0BB-74B0-456E-BF94-5D31E2EF0149}" srcOrd="0" destOrd="0" presId="urn:microsoft.com/office/officeart/2005/8/layout/cycle6"/>
    <dgm:cxn modelId="{4B47CC32-2371-44A3-A417-BAD25A0658AD}" srcId="{5F08C275-EF00-4E99-8B39-9E5018DB0459}" destId="{D0D9DE8D-F6B5-4AC1-AFC3-F8F3965084C7}" srcOrd="3" destOrd="0" parTransId="{4EB7CF41-BF52-4764-AF92-02005D5018EE}" sibTransId="{6B5B362F-59F5-4177-AAED-CF9CC360FC3C}"/>
    <dgm:cxn modelId="{73613903-D6F4-4D8F-912F-105F9E2D80E8}" type="presOf" srcId="{F750517D-4427-45AA-888F-D4E1714A676D}" destId="{DCC6A326-6C7F-4963-9E67-CD1381C23A43}" srcOrd="0" destOrd="0" presId="urn:microsoft.com/office/officeart/2005/8/layout/cycle6"/>
    <dgm:cxn modelId="{F8ADB66C-F59B-47C4-8016-A7206AE9D012}" type="presOf" srcId="{ADC05589-EF5B-4075-A2E7-8844FA3A90D6}" destId="{830155C9-FB2E-4FE9-9C88-2F402727A012}" srcOrd="0" destOrd="0" presId="urn:microsoft.com/office/officeart/2005/8/layout/cycle6"/>
    <dgm:cxn modelId="{2638C1AB-3D2D-4F2F-9D6F-9A0D9C471279}" type="presOf" srcId="{B2D69E26-3901-48B5-8AF9-4F389BB9BFB1}" destId="{4488B61A-2BC5-4573-A027-88D60B75358D}" srcOrd="0" destOrd="0" presId="urn:microsoft.com/office/officeart/2005/8/layout/cycle6"/>
    <dgm:cxn modelId="{5ED219CE-3ABC-4FB2-A26D-E600D7A3BF4A}" srcId="{5F08C275-EF00-4E99-8B39-9E5018DB0459}" destId="{7BA28464-0C59-4094-8387-A06CD37AA2FE}" srcOrd="4" destOrd="0" parTransId="{B6EF6BBA-EBE3-42B7-BED0-97215FD88FF5}" sibTransId="{ADC05589-EF5B-4075-A2E7-8844FA3A90D6}"/>
    <dgm:cxn modelId="{B36B5450-F5F0-40BD-9E18-BD5BD15E6CA1}" type="presOf" srcId="{8B31FD0A-3500-4DD0-A1FD-DDB51D890D2F}" destId="{63755B82-6013-40EE-9108-D8559AF61342}" srcOrd="0" destOrd="0" presId="urn:microsoft.com/office/officeart/2005/8/layout/cycle6"/>
    <dgm:cxn modelId="{FD68D1E0-E3A3-4600-88CE-B22651FC7B80}" type="presOf" srcId="{0C8B81B2-B215-4FF9-9AC8-4EAC44B0881A}" destId="{4AEF0B9F-6377-4693-9E74-439562A219E2}" srcOrd="0" destOrd="0" presId="urn:microsoft.com/office/officeart/2005/8/layout/cycle6"/>
    <dgm:cxn modelId="{CF946AEB-03E7-4D38-ABCE-4CC90EFEA4BE}" srcId="{5F08C275-EF00-4E99-8B39-9E5018DB0459}" destId="{4E88D420-03B5-498B-AE50-EA7D666B974B}" srcOrd="2" destOrd="0" parTransId="{3FE5BF1C-E3E2-494B-B283-83582A426A7B}" sibTransId="{84B27F4C-D0D2-46E8-A54E-DA86BFD33666}"/>
    <dgm:cxn modelId="{CCB2383A-3DA0-4FD2-91A0-EE57AA4F30F9}" srcId="{5F08C275-EF00-4E99-8B39-9E5018DB0459}" destId="{A271501A-C160-4851-8DB4-B28CCF0135A4}" srcOrd="1" destOrd="0" parTransId="{374CACC1-1B0C-49C8-A985-C1431F6D453C}" sibTransId="{0C8B81B2-B215-4FF9-9AC8-4EAC44B0881A}"/>
    <dgm:cxn modelId="{5C6A0483-0A10-437A-9A44-5A864786945E}" type="presOf" srcId="{7F960986-8D4C-4C2B-8144-D253C2A3A5B5}" destId="{76C9E57A-2BF0-4089-B603-7A2A4566971D}" srcOrd="0" destOrd="0" presId="urn:microsoft.com/office/officeart/2005/8/layout/cycle6"/>
    <dgm:cxn modelId="{AE920644-51F7-408F-BDAD-B121D87FF7F3}" type="presOf" srcId="{4E88D420-03B5-498B-AE50-EA7D666B974B}" destId="{D9F78FD3-959A-4FBC-85E5-834B8136B796}" srcOrd="0" destOrd="0" presId="urn:microsoft.com/office/officeart/2005/8/layout/cycle6"/>
    <dgm:cxn modelId="{FDD28F38-62BE-45C7-AB7C-25BC779744DC}" srcId="{5F08C275-EF00-4E99-8B39-9E5018DB0459}" destId="{A508E42B-33A0-4C8B-B41F-BE2A7369161E}" srcOrd="8" destOrd="0" parTransId="{C1B39E43-BE1C-4AB2-B1BA-081287CDC0F7}" sibTransId="{F750517D-4427-45AA-888F-D4E1714A676D}"/>
    <dgm:cxn modelId="{DAC44157-6226-4CAC-BFBF-9B641EA0A51E}" srcId="{5F08C275-EF00-4E99-8B39-9E5018DB0459}" destId="{13B1DE4F-6F2A-4FC1-A6C0-93FDA8C745C1}" srcOrd="5" destOrd="0" parTransId="{ACAAB57D-FEDC-4D6C-9335-1458C10D6DCC}" sibTransId="{B2D69E26-3901-48B5-8AF9-4F389BB9BFB1}"/>
    <dgm:cxn modelId="{EE987293-E87C-426A-8739-4E472350BEF0}" type="presOf" srcId="{48F3A932-D951-47D1-BCBC-5B0D56E315BE}" destId="{76C49341-BDF3-4040-A2BC-F5AE9524F075}" srcOrd="0" destOrd="0" presId="urn:microsoft.com/office/officeart/2005/8/layout/cycle6"/>
    <dgm:cxn modelId="{BD57BCEF-7170-4FDA-B17E-9373FAA4BD44}" type="presParOf" srcId="{A217D4BA-C5E0-455B-89C1-85D6CCAD4389}" destId="{4B956005-003E-4D7D-AA1F-F546C7F8A95D}" srcOrd="0" destOrd="0" presId="urn:microsoft.com/office/officeart/2005/8/layout/cycle6"/>
    <dgm:cxn modelId="{EED5A271-70C0-4BDC-A841-AC1C177283EC}" type="presParOf" srcId="{A217D4BA-C5E0-455B-89C1-85D6CCAD4389}" destId="{DB0F655D-C827-4D46-88C8-086A644195E9}" srcOrd="1" destOrd="0" presId="urn:microsoft.com/office/officeart/2005/8/layout/cycle6"/>
    <dgm:cxn modelId="{08983A97-9C05-4B14-B45F-2AC8F609B401}" type="presParOf" srcId="{A217D4BA-C5E0-455B-89C1-85D6CCAD4389}" destId="{63755B82-6013-40EE-9108-D8559AF61342}" srcOrd="2" destOrd="0" presId="urn:microsoft.com/office/officeart/2005/8/layout/cycle6"/>
    <dgm:cxn modelId="{59550EB2-3024-4A8A-88C8-AD9C12B32BBF}" type="presParOf" srcId="{A217D4BA-C5E0-455B-89C1-85D6CCAD4389}" destId="{25021A80-3F7E-47A4-AB15-3C4DC16D8F55}" srcOrd="3" destOrd="0" presId="urn:microsoft.com/office/officeart/2005/8/layout/cycle6"/>
    <dgm:cxn modelId="{0A879CBF-D4D7-4513-8E0A-50A4D3FA2E75}" type="presParOf" srcId="{A217D4BA-C5E0-455B-89C1-85D6CCAD4389}" destId="{562716AA-889E-4037-A762-07168D976A90}" srcOrd="4" destOrd="0" presId="urn:microsoft.com/office/officeart/2005/8/layout/cycle6"/>
    <dgm:cxn modelId="{A3707941-25F2-4F63-B651-50F812C198FB}" type="presParOf" srcId="{A217D4BA-C5E0-455B-89C1-85D6CCAD4389}" destId="{4AEF0B9F-6377-4693-9E74-439562A219E2}" srcOrd="5" destOrd="0" presId="urn:microsoft.com/office/officeart/2005/8/layout/cycle6"/>
    <dgm:cxn modelId="{525C520C-AC17-4D52-B030-D61245963C3C}" type="presParOf" srcId="{A217D4BA-C5E0-455B-89C1-85D6CCAD4389}" destId="{D9F78FD3-959A-4FBC-85E5-834B8136B796}" srcOrd="6" destOrd="0" presId="urn:microsoft.com/office/officeart/2005/8/layout/cycle6"/>
    <dgm:cxn modelId="{07145883-9115-42F1-8287-ADA12C301180}" type="presParOf" srcId="{A217D4BA-C5E0-455B-89C1-85D6CCAD4389}" destId="{9CDB6CEC-55A0-42F6-9C47-14A32AFCB56A}" srcOrd="7" destOrd="0" presId="urn:microsoft.com/office/officeart/2005/8/layout/cycle6"/>
    <dgm:cxn modelId="{314D4E5C-FBAF-41C1-AB6F-4D7F58C7FBBC}" type="presParOf" srcId="{A217D4BA-C5E0-455B-89C1-85D6CCAD4389}" destId="{31AEF9FD-86B8-450C-858A-3E9896285703}" srcOrd="8" destOrd="0" presId="urn:microsoft.com/office/officeart/2005/8/layout/cycle6"/>
    <dgm:cxn modelId="{0A4AC391-2EB5-441C-9935-9D3A4157F95E}" type="presParOf" srcId="{A217D4BA-C5E0-455B-89C1-85D6CCAD4389}" destId="{02EA11CF-CF3B-43AD-A56D-4F565137E078}" srcOrd="9" destOrd="0" presId="urn:microsoft.com/office/officeart/2005/8/layout/cycle6"/>
    <dgm:cxn modelId="{F006DC3A-A4ED-40C3-A07B-059426185AF0}" type="presParOf" srcId="{A217D4BA-C5E0-455B-89C1-85D6CCAD4389}" destId="{FEF7B453-FC2C-4247-9DE7-0CF0BF4E7108}" srcOrd="10" destOrd="0" presId="urn:microsoft.com/office/officeart/2005/8/layout/cycle6"/>
    <dgm:cxn modelId="{A326C890-088A-48DA-A695-04FC2325C0FB}" type="presParOf" srcId="{A217D4BA-C5E0-455B-89C1-85D6CCAD4389}" destId="{3D25E36A-7EB3-4649-ACF1-01115D562D8C}" srcOrd="11" destOrd="0" presId="urn:microsoft.com/office/officeart/2005/8/layout/cycle6"/>
    <dgm:cxn modelId="{491CA178-FC61-4DC0-A281-4790DFE81A56}" type="presParOf" srcId="{A217D4BA-C5E0-455B-89C1-85D6CCAD4389}" destId="{CB410567-D7DB-4812-988E-18EE307C4464}" srcOrd="12" destOrd="0" presId="urn:microsoft.com/office/officeart/2005/8/layout/cycle6"/>
    <dgm:cxn modelId="{F009FEAF-5405-4C14-AA31-26F7AC511354}" type="presParOf" srcId="{A217D4BA-C5E0-455B-89C1-85D6CCAD4389}" destId="{17D4CD32-BB2E-444B-A438-393628F45D6D}" srcOrd="13" destOrd="0" presId="urn:microsoft.com/office/officeart/2005/8/layout/cycle6"/>
    <dgm:cxn modelId="{2E154BB4-E8FD-4959-BDEC-3F02AAB49FAB}" type="presParOf" srcId="{A217D4BA-C5E0-455B-89C1-85D6CCAD4389}" destId="{830155C9-FB2E-4FE9-9C88-2F402727A012}" srcOrd="14" destOrd="0" presId="urn:microsoft.com/office/officeart/2005/8/layout/cycle6"/>
    <dgm:cxn modelId="{659943CF-0CD8-4CF0-9924-0DF5FCE8A20A}" type="presParOf" srcId="{A217D4BA-C5E0-455B-89C1-85D6CCAD4389}" destId="{4163F72F-E1FF-460E-B6A8-B5930575F191}" srcOrd="15" destOrd="0" presId="urn:microsoft.com/office/officeart/2005/8/layout/cycle6"/>
    <dgm:cxn modelId="{55BF98B7-DF09-406D-BA93-4E9318044621}" type="presParOf" srcId="{A217D4BA-C5E0-455B-89C1-85D6CCAD4389}" destId="{FA7C7CA1-8422-408A-AC05-825274695EDA}" srcOrd="16" destOrd="0" presId="urn:microsoft.com/office/officeart/2005/8/layout/cycle6"/>
    <dgm:cxn modelId="{55CB53E9-0B7D-4F96-9432-A897B84A2476}" type="presParOf" srcId="{A217D4BA-C5E0-455B-89C1-85D6CCAD4389}" destId="{4488B61A-2BC5-4573-A027-88D60B75358D}" srcOrd="17" destOrd="0" presId="urn:microsoft.com/office/officeart/2005/8/layout/cycle6"/>
    <dgm:cxn modelId="{BAADB0D9-2109-4DB9-A153-B53B9E4004C9}" type="presParOf" srcId="{A217D4BA-C5E0-455B-89C1-85D6CCAD4389}" destId="{A0EFAE89-39D3-4ED1-84F1-479E4BCFC55A}" srcOrd="18" destOrd="0" presId="urn:microsoft.com/office/officeart/2005/8/layout/cycle6"/>
    <dgm:cxn modelId="{1249CD3E-B584-4A82-85FF-13DBA29BD9A9}" type="presParOf" srcId="{A217D4BA-C5E0-455B-89C1-85D6CCAD4389}" destId="{F925858A-1246-48AB-94AC-A7B9E2846929}" srcOrd="19" destOrd="0" presId="urn:microsoft.com/office/officeart/2005/8/layout/cycle6"/>
    <dgm:cxn modelId="{41C04EDE-AA9D-4A87-92C8-C2B3432837BC}" type="presParOf" srcId="{A217D4BA-C5E0-455B-89C1-85D6CCAD4389}" destId="{E486206B-8CDC-4CF9-BA50-AB5E4F4D9E6B}" srcOrd="20" destOrd="0" presId="urn:microsoft.com/office/officeart/2005/8/layout/cycle6"/>
    <dgm:cxn modelId="{D76380DB-EC59-4D3A-88E6-209485691968}" type="presParOf" srcId="{A217D4BA-C5E0-455B-89C1-85D6CCAD4389}" destId="{76C49341-BDF3-4040-A2BC-F5AE9524F075}" srcOrd="21" destOrd="0" presId="urn:microsoft.com/office/officeart/2005/8/layout/cycle6"/>
    <dgm:cxn modelId="{CF0FB2B2-3D92-4796-8111-B442F16E6D0C}" type="presParOf" srcId="{A217D4BA-C5E0-455B-89C1-85D6CCAD4389}" destId="{B815A484-7241-48A3-8031-781363EF9753}" srcOrd="22" destOrd="0" presId="urn:microsoft.com/office/officeart/2005/8/layout/cycle6"/>
    <dgm:cxn modelId="{FF29F0B9-E4E8-461E-B2CC-AD2E02896EA3}" type="presParOf" srcId="{A217D4BA-C5E0-455B-89C1-85D6CCAD4389}" destId="{76C9E57A-2BF0-4089-B603-7A2A4566971D}" srcOrd="23" destOrd="0" presId="urn:microsoft.com/office/officeart/2005/8/layout/cycle6"/>
    <dgm:cxn modelId="{B5C54F05-F01A-4CF3-9F93-1A4C7EF38D05}" type="presParOf" srcId="{A217D4BA-C5E0-455B-89C1-85D6CCAD4389}" destId="{8D00F0BB-74B0-456E-BF94-5D31E2EF0149}" srcOrd="24" destOrd="0" presId="urn:microsoft.com/office/officeart/2005/8/layout/cycle6"/>
    <dgm:cxn modelId="{50920768-B520-47BB-B3F1-1B6E64A8082F}" type="presParOf" srcId="{A217D4BA-C5E0-455B-89C1-85D6CCAD4389}" destId="{2B94427D-D7D7-4708-95F7-CB474A62A6CF}" srcOrd="25" destOrd="0" presId="urn:microsoft.com/office/officeart/2005/8/layout/cycle6"/>
    <dgm:cxn modelId="{96917C31-F131-4EF1-9DA0-9FC084B8B892}" type="presParOf" srcId="{A217D4BA-C5E0-455B-89C1-85D6CCAD4389}" destId="{DCC6A326-6C7F-4963-9E67-CD1381C23A43}"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8D0BC2-AE7F-4997-9787-4BD02456B6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62F69234-6F01-4CE8-825F-42271AE8B6C6}">
      <dgm:prSet phldrT="[Texto]"/>
      <dgm:spPr>
        <a:solidFill>
          <a:schemeClr val="tx2">
            <a:lumMod val="75000"/>
            <a:alpha val="90000"/>
          </a:schemeClr>
        </a:solidFill>
      </dgm:spPr>
      <dgm:t>
        <a:bodyPr/>
        <a:lstStyle/>
        <a:p>
          <a:r>
            <a:rPr lang="es-MX" dirty="0" smtClean="0">
              <a:solidFill>
                <a:schemeClr val="bg1"/>
              </a:solidFill>
            </a:rPr>
            <a:t>Postulados básicos</a:t>
          </a:r>
          <a:endParaRPr lang="es-ES" dirty="0">
            <a:solidFill>
              <a:schemeClr val="bg1"/>
            </a:solidFill>
          </a:endParaRPr>
        </a:p>
      </dgm:t>
    </dgm:pt>
    <dgm:pt modelId="{89A2B638-3C27-4554-9D60-74D1F2248F3D}" type="parTrans" cxnId="{7B80B5F9-E206-498A-ADDD-4DDCBF9C41BB}">
      <dgm:prSet/>
      <dgm:spPr/>
      <dgm:t>
        <a:bodyPr/>
        <a:lstStyle/>
        <a:p>
          <a:endParaRPr lang="es-ES"/>
        </a:p>
      </dgm:t>
    </dgm:pt>
    <dgm:pt modelId="{134BBC26-B91A-4857-A1CD-899FB37D02E2}" type="sibTrans" cxnId="{7B80B5F9-E206-498A-ADDD-4DDCBF9C41BB}">
      <dgm:prSet/>
      <dgm:spPr/>
      <dgm:t>
        <a:bodyPr/>
        <a:lstStyle/>
        <a:p>
          <a:endParaRPr lang="es-ES"/>
        </a:p>
      </dgm:t>
    </dgm:pt>
    <dgm:pt modelId="{112EEEC9-44CA-4603-B830-25AF6C5D65E8}">
      <dgm:prSet phldrT="[Texto]"/>
      <dgm:spPr>
        <a:solidFill>
          <a:schemeClr val="tx2">
            <a:lumMod val="75000"/>
            <a:alpha val="90000"/>
          </a:schemeClr>
        </a:solidFill>
      </dgm:spPr>
      <dgm:t>
        <a:bodyPr/>
        <a:lstStyle/>
        <a:p>
          <a:r>
            <a:rPr lang="es-MX" dirty="0" smtClean="0">
              <a:solidFill>
                <a:schemeClr val="bg1"/>
              </a:solidFill>
            </a:rPr>
            <a:t>Plan de cuentas</a:t>
          </a:r>
          <a:endParaRPr lang="es-ES" dirty="0">
            <a:solidFill>
              <a:schemeClr val="bg1"/>
            </a:solidFill>
          </a:endParaRPr>
        </a:p>
      </dgm:t>
    </dgm:pt>
    <dgm:pt modelId="{FE319EB8-2D08-49CB-BAE6-A3D16E9B4093}" type="parTrans" cxnId="{A3A501AF-AA86-4E5F-B6C8-C7FB86ADDB12}">
      <dgm:prSet/>
      <dgm:spPr/>
      <dgm:t>
        <a:bodyPr/>
        <a:lstStyle/>
        <a:p>
          <a:endParaRPr lang="es-ES"/>
        </a:p>
      </dgm:t>
    </dgm:pt>
    <dgm:pt modelId="{C726EFF0-18DE-41E4-A51A-9B1678524C1E}" type="sibTrans" cxnId="{A3A501AF-AA86-4E5F-B6C8-C7FB86ADDB12}">
      <dgm:prSet/>
      <dgm:spPr/>
      <dgm:t>
        <a:bodyPr/>
        <a:lstStyle/>
        <a:p>
          <a:endParaRPr lang="es-ES"/>
        </a:p>
      </dgm:t>
    </dgm:pt>
    <dgm:pt modelId="{0EBA4CD2-FD28-4916-84EE-44C52C425A66}">
      <dgm:prSet phldrT="[Texto]"/>
      <dgm:spPr>
        <a:solidFill>
          <a:schemeClr val="tx2">
            <a:lumMod val="75000"/>
            <a:alpha val="90000"/>
          </a:schemeClr>
        </a:solidFill>
      </dgm:spPr>
      <dgm:t>
        <a:bodyPr/>
        <a:lstStyle/>
        <a:p>
          <a:r>
            <a:rPr lang="es-MX" dirty="0" smtClean="0">
              <a:solidFill>
                <a:schemeClr val="bg1"/>
              </a:solidFill>
            </a:rPr>
            <a:t>Manuales de contabilidad</a:t>
          </a:r>
          <a:endParaRPr lang="es-ES" dirty="0">
            <a:solidFill>
              <a:schemeClr val="bg1"/>
            </a:solidFill>
          </a:endParaRPr>
        </a:p>
      </dgm:t>
    </dgm:pt>
    <dgm:pt modelId="{9123792E-2C0B-43ED-A64D-5AB9F6628F2B}" type="parTrans" cxnId="{2A79C871-965E-4A02-ACE0-9609C52BC5C0}">
      <dgm:prSet/>
      <dgm:spPr/>
      <dgm:t>
        <a:bodyPr/>
        <a:lstStyle/>
        <a:p>
          <a:endParaRPr lang="es-ES"/>
        </a:p>
      </dgm:t>
    </dgm:pt>
    <dgm:pt modelId="{C3E17218-35D7-474E-93D1-CD25F482BB34}" type="sibTrans" cxnId="{2A79C871-965E-4A02-ACE0-9609C52BC5C0}">
      <dgm:prSet/>
      <dgm:spPr/>
      <dgm:t>
        <a:bodyPr/>
        <a:lstStyle/>
        <a:p>
          <a:endParaRPr lang="es-ES"/>
        </a:p>
      </dgm:t>
    </dgm:pt>
    <dgm:pt modelId="{B63B6609-E08B-4F58-9FCB-7D74EBFF3B1F}">
      <dgm:prSet phldrT="[Texto]"/>
      <dgm:spPr>
        <a:solidFill>
          <a:schemeClr val="tx2">
            <a:lumMod val="75000"/>
            <a:alpha val="90000"/>
          </a:schemeClr>
        </a:solidFill>
      </dgm:spPr>
      <dgm:t>
        <a:bodyPr/>
        <a:lstStyle/>
        <a:p>
          <a:r>
            <a:rPr lang="es-MX" dirty="0" smtClean="0">
              <a:solidFill>
                <a:schemeClr val="bg1"/>
              </a:solidFill>
            </a:rPr>
            <a:t>Normas contables y de emisión de información financiera</a:t>
          </a:r>
          <a:endParaRPr lang="es-ES" dirty="0">
            <a:solidFill>
              <a:schemeClr val="bg1"/>
            </a:solidFill>
          </a:endParaRPr>
        </a:p>
      </dgm:t>
    </dgm:pt>
    <dgm:pt modelId="{8B33E79D-31ED-499E-BF6B-92653C92377B}" type="parTrans" cxnId="{BF88265E-153B-4F31-B085-42FCDB238A56}">
      <dgm:prSet/>
      <dgm:spPr/>
      <dgm:t>
        <a:bodyPr/>
        <a:lstStyle/>
        <a:p>
          <a:endParaRPr lang="es-ES"/>
        </a:p>
      </dgm:t>
    </dgm:pt>
    <dgm:pt modelId="{57BCD0F6-DD3D-4825-BF34-D58A5FCCB0F5}" type="sibTrans" cxnId="{BF88265E-153B-4F31-B085-42FCDB238A56}">
      <dgm:prSet/>
      <dgm:spPr/>
      <dgm:t>
        <a:bodyPr/>
        <a:lstStyle/>
        <a:p>
          <a:endParaRPr lang="es-ES"/>
        </a:p>
      </dgm:t>
    </dgm:pt>
    <dgm:pt modelId="{0ADD0FF6-AFBE-476A-A92B-BEC3FDD9831C}">
      <dgm:prSet phldrT="[Texto]"/>
      <dgm:spPr>
        <a:solidFill>
          <a:schemeClr val="tx2">
            <a:lumMod val="75000"/>
            <a:alpha val="90000"/>
          </a:schemeClr>
        </a:solidFill>
      </dgm:spPr>
      <dgm:t>
        <a:bodyPr/>
        <a:lstStyle/>
        <a:p>
          <a:r>
            <a:rPr lang="es-MX" dirty="0" smtClean="0">
              <a:solidFill>
                <a:schemeClr val="bg1"/>
              </a:solidFill>
            </a:rPr>
            <a:t>Lineamientos del sistema de costos</a:t>
          </a:r>
          <a:endParaRPr lang="es-ES" dirty="0">
            <a:solidFill>
              <a:schemeClr val="bg1"/>
            </a:solidFill>
          </a:endParaRPr>
        </a:p>
      </dgm:t>
    </dgm:pt>
    <dgm:pt modelId="{57149161-74F6-4456-B810-B3AD98BC63CB}" type="parTrans" cxnId="{D8C534E7-212D-4903-91C9-41458CFAE299}">
      <dgm:prSet/>
      <dgm:spPr/>
      <dgm:t>
        <a:bodyPr/>
        <a:lstStyle/>
        <a:p>
          <a:endParaRPr lang="es-ES"/>
        </a:p>
      </dgm:t>
    </dgm:pt>
    <dgm:pt modelId="{1DE1EB15-93B3-42F2-811D-4CC95DD0A956}" type="sibTrans" cxnId="{D8C534E7-212D-4903-91C9-41458CFAE299}">
      <dgm:prSet/>
      <dgm:spPr/>
      <dgm:t>
        <a:bodyPr/>
        <a:lstStyle/>
        <a:p>
          <a:endParaRPr lang="es-ES"/>
        </a:p>
      </dgm:t>
    </dgm:pt>
    <dgm:pt modelId="{7A2B647C-9C22-4EA4-B9D7-5BBB52E7FF0F}">
      <dgm:prSet phldrT="[Texto]"/>
      <dgm:spPr>
        <a:solidFill>
          <a:schemeClr val="tx2">
            <a:lumMod val="75000"/>
            <a:alpha val="90000"/>
          </a:schemeClr>
        </a:solidFill>
      </dgm:spPr>
      <dgm:t>
        <a:bodyPr/>
        <a:lstStyle/>
        <a:p>
          <a:r>
            <a:rPr lang="es-MX" dirty="0" smtClean="0">
              <a:solidFill>
                <a:schemeClr val="bg1"/>
              </a:solidFill>
            </a:rPr>
            <a:t>Reglas de operación del Consejo y Comité</a:t>
          </a:r>
          <a:endParaRPr lang="es-ES" dirty="0">
            <a:solidFill>
              <a:schemeClr val="bg1"/>
            </a:solidFill>
          </a:endParaRPr>
        </a:p>
      </dgm:t>
    </dgm:pt>
    <dgm:pt modelId="{A8EB2331-D06E-4F08-B755-5D92A8703CE4}" type="parTrans" cxnId="{95ADDDD6-3CE4-4DDE-AAEF-500D848F9713}">
      <dgm:prSet/>
      <dgm:spPr/>
      <dgm:t>
        <a:bodyPr/>
        <a:lstStyle/>
        <a:p>
          <a:endParaRPr lang="es-ES"/>
        </a:p>
      </dgm:t>
    </dgm:pt>
    <dgm:pt modelId="{65548B54-C55E-48ED-97CB-C3220990EEC1}" type="sibTrans" cxnId="{95ADDDD6-3CE4-4DDE-AAEF-500D848F9713}">
      <dgm:prSet/>
      <dgm:spPr/>
      <dgm:t>
        <a:bodyPr/>
        <a:lstStyle/>
        <a:p>
          <a:endParaRPr lang="es-ES"/>
        </a:p>
      </dgm:t>
    </dgm:pt>
    <dgm:pt modelId="{48527823-81BD-4820-82EC-9B69C576D2BD}">
      <dgm:prSet phldrT="[Texto]"/>
      <dgm:spPr>
        <a:solidFill>
          <a:schemeClr val="tx2">
            <a:lumMod val="75000"/>
            <a:alpha val="90000"/>
          </a:schemeClr>
        </a:solidFill>
      </dgm:spPr>
      <dgm:t>
        <a:bodyPr/>
        <a:lstStyle/>
        <a:p>
          <a:r>
            <a:rPr lang="es-MX" dirty="0" smtClean="0">
              <a:solidFill>
                <a:schemeClr val="bg1"/>
              </a:solidFill>
            </a:rPr>
            <a:t>Características de la información de los municipios de menos de 25,000 habitantes</a:t>
          </a:r>
          <a:endParaRPr lang="es-ES" dirty="0">
            <a:solidFill>
              <a:schemeClr val="bg1"/>
            </a:solidFill>
          </a:endParaRPr>
        </a:p>
      </dgm:t>
    </dgm:pt>
    <dgm:pt modelId="{77425F83-6173-4F66-9170-72531B039E94}" type="parTrans" cxnId="{BF5BDDDA-A479-41C4-B635-86ACA0D77AC1}">
      <dgm:prSet/>
      <dgm:spPr/>
      <dgm:t>
        <a:bodyPr/>
        <a:lstStyle/>
        <a:p>
          <a:endParaRPr lang="es-ES"/>
        </a:p>
      </dgm:t>
    </dgm:pt>
    <dgm:pt modelId="{BA30BEF2-0A98-4C0E-9049-DB24D6C894D4}" type="sibTrans" cxnId="{BF5BDDDA-A479-41C4-B635-86ACA0D77AC1}">
      <dgm:prSet/>
      <dgm:spPr/>
      <dgm:t>
        <a:bodyPr/>
        <a:lstStyle/>
        <a:p>
          <a:endParaRPr lang="es-ES"/>
        </a:p>
      </dgm:t>
    </dgm:pt>
    <dgm:pt modelId="{54A04ECE-9FB7-4C58-B3CA-E4669F61DD7A}">
      <dgm:prSet phldrT="[Texto]"/>
      <dgm:spPr>
        <a:solidFill>
          <a:schemeClr val="tx2">
            <a:lumMod val="75000"/>
            <a:alpha val="90000"/>
          </a:schemeClr>
        </a:solidFill>
      </dgm:spPr>
      <dgm:t>
        <a:bodyPr/>
        <a:lstStyle/>
        <a:p>
          <a:r>
            <a:rPr lang="es-MX" dirty="0" smtClean="0">
              <a:solidFill>
                <a:schemeClr val="bg1"/>
              </a:solidFill>
            </a:rPr>
            <a:t>Marco conceptual</a:t>
          </a:r>
          <a:endParaRPr lang="es-ES" dirty="0">
            <a:solidFill>
              <a:schemeClr val="bg1"/>
            </a:solidFill>
          </a:endParaRPr>
        </a:p>
      </dgm:t>
    </dgm:pt>
    <dgm:pt modelId="{BB0E9556-ADDE-44D4-8AEF-082DF043F1A7}" type="sibTrans" cxnId="{97C569C2-5E74-451A-A215-CA0EB73CF6A9}">
      <dgm:prSet/>
      <dgm:spPr/>
      <dgm:t>
        <a:bodyPr/>
        <a:lstStyle/>
        <a:p>
          <a:endParaRPr lang="es-ES"/>
        </a:p>
      </dgm:t>
    </dgm:pt>
    <dgm:pt modelId="{CCB589F1-223C-45FB-A122-392726ED16F7}" type="parTrans" cxnId="{97C569C2-5E74-451A-A215-CA0EB73CF6A9}">
      <dgm:prSet/>
      <dgm:spPr/>
      <dgm:t>
        <a:bodyPr/>
        <a:lstStyle/>
        <a:p>
          <a:endParaRPr lang="es-ES"/>
        </a:p>
      </dgm:t>
    </dgm:pt>
    <dgm:pt modelId="{FDA3A017-883A-477D-A63C-7EC923AB91D0}">
      <dgm:prSet phldrT="[Texto]"/>
      <dgm:spPr>
        <a:solidFill>
          <a:srgbClr val="663300"/>
        </a:solidFill>
      </dgm:spPr>
      <dgm:t>
        <a:bodyPr/>
        <a:lstStyle/>
        <a:p>
          <a:r>
            <a:rPr lang="es-MX" dirty="0" smtClean="0"/>
            <a:t>Facultades del Consejo</a:t>
          </a:r>
          <a:endParaRPr lang="es-ES" dirty="0"/>
        </a:p>
      </dgm:t>
    </dgm:pt>
    <dgm:pt modelId="{02D5D65A-3B4E-4AC5-8EB0-0B57AE428535}" type="sibTrans" cxnId="{6DE81E09-1BA6-45FB-9BB1-8E8273EC9163}">
      <dgm:prSet/>
      <dgm:spPr/>
      <dgm:t>
        <a:bodyPr/>
        <a:lstStyle/>
        <a:p>
          <a:endParaRPr lang="es-ES"/>
        </a:p>
      </dgm:t>
    </dgm:pt>
    <dgm:pt modelId="{9CF9F8B3-2B10-4A69-B907-671ED47B18DD}" type="parTrans" cxnId="{6DE81E09-1BA6-45FB-9BB1-8E8273EC9163}">
      <dgm:prSet/>
      <dgm:spPr/>
      <dgm:t>
        <a:bodyPr/>
        <a:lstStyle/>
        <a:p>
          <a:endParaRPr lang="es-ES"/>
        </a:p>
      </dgm:t>
    </dgm:pt>
    <dgm:pt modelId="{C55902CA-67C3-4653-ADDC-4DF09031152E}">
      <dgm:prSet phldrT="[Texto]"/>
      <dgm:spPr>
        <a:solidFill>
          <a:schemeClr val="tx2">
            <a:lumMod val="75000"/>
            <a:alpha val="90000"/>
          </a:schemeClr>
        </a:solidFill>
      </dgm:spPr>
      <dgm:t>
        <a:bodyPr/>
        <a:lstStyle/>
        <a:p>
          <a:r>
            <a:rPr lang="es-MX" dirty="0" smtClean="0">
              <a:solidFill>
                <a:schemeClr val="bg1"/>
              </a:solidFill>
            </a:rPr>
            <a:t>Emitir:</a:t>
          </a:r>
          <a:endParaRPr lang="es-ES" dirty="0">
            <a:solidFill>
              <a:schemeClr val="bg1"/>
            </a:solidFill>
          </a:endParaRPr>
        </a:p>
      </dgm:t>
    </dgm:pt>
    <dgm:pt modelId="{7F0051D3-E938-4838-81AA-1A174459DE82}" type="parTrans" cxnId="{E506932C-1825-4112-AC17-A94E1221AC85}">
      <dgm:prSet/>
      <dgm:spPr/>
      <dgm:t>
        <a:bodyPr/>
        <a:lstStyle/>
        <a:p>
          <a:endParaRPr lang="es-ES"/>
        </a:p>
      </dgm:t>
    </dgm:pt>
    <dgm:pt modelId="{11F380B1-8D4E-4526-B042-9E18EF86F2E3}" type="sibTrans" cxnId="{E506932C-1825-4112-AC17-A94E1221AC85}">
      <dgm:prSet/>
      <dgm:spPr/>
      <dgm:t>
        <a:bodyPr/>
        <a:lstStyle/>
        <a:p>
          <a:endParaRPr lang="es-ES"/>
        </a:p>
      </dgm:t>
    </dgm:pt>
    <dgm:pt modelId="{70FDDE1E-A08E-464F-AC0D-8EF89D7C989F}" type="pres">
      <dgm:prSet presAssocID="{DD8D0BC2-AE7F-4997-9787-4BD02456B645}" presName="Name0" presStyleCnt="0">
        <dgm:presLayoutVars>
          <dgm:dir/>
          <dgm:animLvl val="lvl"/>
          <dgm:resizeHandles val="exact"/>
        </dgm:presLayoutVars>
      </dgm:prSet>
      <dgm:spPr/>
      <dgm:t>
        <a:bodyPr/>
        <a:lstStyle/>
        <a:p>
          <a:endParaRPr lang="es-ES"/>
        </a:p>
      </dgm:t>
    </dgm:pt>
    <dgm:pt modelId="{192D7706-A557-4284-B143-0CBDB08C35CE}" type="pres">
      <dgm:prSet presAssocID="{FDA3A017-883A-477D-A63C-7EC923AB91D0}" presName="linNode" presStyleCnt="0"/>
      <dgm:spPr/>
    </dgm:pt>
    <dgm:pt modelId="{79734C27-EE12-4B99-BEFE-72A2EB24A534}" type="pres">
      <dgm:prSet presAssocID="{FDA3A017-883A-477D-A63C-7EC923AB91D0}" presName="parentText" presStyleLbl="node1" presStyleIdx="0" presStyleCnt="1" custScaleX="88776" custScaleY="71875" custLinFactNeighborX="-1547">
        <dgm:presLayoutVars>
          <dgm:chMax val="1"/>
          <dgm:bulletEnabled val="1"/>
        </dgm:presLayoutVars>
      </dgm:prSet>
      <dgm:spPr/>
      <dgm:t>
        <a:bodyPr/>
        <a:lstStyle/>
        <a:p>
          <a:endParaRPr lang="es-ES"/>
        </a:p>
      </dgm:t>
    </dgm:pt>
    <dgm:pt modelId="{3E98EEED-7631-4999-A2C5-E944C74FC857}" type="pres">
      <dgm:prSet presAssocID="{FDA3A017-883A-477D-A63C-7EC923AB91D0}" presName="descendantText" presStyleLbl="alignAccFollowNode1" presStyleIdx="0" presStyleCnt="1" custScaleX="80670" custScaleY="75586" custLinFactNeighborX="2977" custLinFactNeighborY="-782">
        <dgm:presLayoutVars>
          <dgm:bulletEnabled val="1"/>
        </dgm:presLayoutVars>
      </dgm:prSet>
      <dgm:spPr/>
      <dgm:t>
        <a:bodyPr/>
        <a:lstStyle/>
        <a:p>
          <a:endParaRPr lang="es-ES"/>
        </a:p>
      </dgm:t>
    </dgm:pt>
  </dgm:ptLst>
  <dgm:cxnLst>
    <dgm:cxn modelId="{83A1446F-06B1-44FD-80AF-27F7A5C87FD6}" type="presOf" srcId="{54A04ECE-9FB7-4C58-B3CA-E4669F61DD7A}" destId="{3E98EEED-7631-4999-A2C5-E944C74FC857}" srcOrd="0" destOrd="1" presId="urn:microsoft.com/office/officeart/2005/8/layout/vList5"/>
    <dgm:cxn modelId="{A3A501AF-AA86-4E5F-B6C8-C7FB86ADDB12}" srcId="{C55902CA-67C3-4653-ADDC-4DF09031152E}" destId="{112EEEC9-44CA-4603-B830-25AF6C5D65E8}" srcOrd="2" destOrd="0" parTransId="{FE319EB8-2D08-49CB-BAE6-A3D16E9B4093}" sibTransId="{C726EFF0-18DE-41E4-A51A-9B1678524C1E}"/>
    <dgm:cxn modelId="{95ADDDD6-3CE4-4DDE-AAEF-500D848F9713}" srcId="{C55902CA-67C3-4653-ADDC-4DF09031152E}" destId="{7A2B647C-9C22-4EA4-B9D7-5BBB52E7FF0F}" srcOrd="6" destOrd="0" parTransId="{A8EB2331-D06E-4F08-B755-5D92A8703CE4}" sibTransId="{65548B54-C55E-48ED-97CB-C3220990EEC1}"/>
    <dgm:cxn modelId="{B4E72828-8F90-4740-8AD5-BAE875327943}" type="presOf" srcId="{B63B6609-E08B-4F58-9FCB-7D74EBFF3B1F}" destId="{3E98EEED-7631-4999-A2C5-E944C74FC857}" srcOrd="0" destOrd="5" presId="urn:microsoft.com/office/officeart/2005/8/layout/vList5"/>
    <dgm:cxn modelId="{DA28D4CD-0BFC-4B6E-81F9-7D6E4D268087}" type="presOf" srcId="{DD8D0BC2-AE7F-4997-9787-4BD02456B645}" destId="{70FDDE1E-A08E-464F-AC0D-8EF89D7C989F}" srcOrd="0" destOrd="0" presId="urn:microsoft.com/office/officeart/2005/8/layout/vList5"/>
    <dgm:cxn modelId="{D8C534E7-212D-4903-91C9-41458CFAE299}" srcId="{C55902CA-67C3-4653-ADDC-4DF09031152E}" destId="{0ADD0FF6-AFBE-476A-A92B-BEC3FDD9831C}" srcOrd="5" destOrd="0" parTransId="{57149161-74F6-4456-B810-B3AD98BC63CB}" sibTransId="{1DE1EB15-93B3-42F2-811D-4CC95DD0A956}"/>
    <dgm:cxn modelId="{6DE81E09-1BA6-45FB-9BB1-8E8273EC9163}" srcId="{DD8D0BC2-AE7F-4997-9787-4BD02456B645}" destId="{FDA3A017-883A-477D-A63C-7EC923AB91D0}" srcOrd="0" destOrd="0" parTransId="{9CF9F8B3-2B10-4A69-B907-671ED47B18DD}" sibTransId="{02D5D65A-3B4E-4AC5-8EB0-0B57AE428535}"/>
    <dgm:cxn modelId="{E506932C-1825-4112-AC17-A94E1221AC85}" srcId="{FDA3A017-883A-477D-A63C-7EC923AB91D0}" destId="{C55902CA-67C3-4653-ADDC-4DF09031152E}" srcOrd="0" destOrd="0" parTransId="{7F0051D3-E938-4838-81AA-1A174459DE82}" sibTransId="{11F380B1-8D4E-4526-B042-9E18EF86F2E3}"/>
    <dgm:cxn modelId="{AA99C74D-8919-49D1-AC82-B2FF25A9D951}" type="presOf" srcId="{7A2B647C-9C22-4EA4-B9D7-5BBB52E7FF0F}" destId="{3E98EEED-7631-4999-A2C5-E944C74FC857}" srcOrd="0" destOrd="7" presId="urn:microsoft.com/office/officeart/2005/8/layout/vList5"/>
    <dgm:cxn modelId="{D325A471-FEB2-44BC-B9D5-4D4A3DC914A2}" type="presOf" srcId="{0EBA4CD2-FD28-4916-84EE-44C52C425A66}" destId="{3E98EEED-7631-4999-A2C5-E944C74FC857}" srcOrd="0" destOrd="4" presId="urn:microsoft.com/office/officeart/2005/8/layout/vList5"/>
    <dgm:cxn modelId="{CF5826E5-5703-4EA1-A4A0-D3BE0867EEB2}" type="presOf" srcId="{62F69234-6F01-4CE8-825F-42271AE8B6C6}" destId="{3E98EEED-7631-4999-A2C5-E944C74FC857}" srcOrd="0" destOrd="2" presId="urn:microsoft.com/office/officeart/2005/8/layout/vList5"/>
    <dgm:cxn modelId="{48684762-30B6-42CA-904B-AFDA62B4EA86}" type="presOf" srcId="{FDA3A017-883A-477D-A63C-7EC923AB91D0}" destId="{79734C27-EE12-4B99-BEFE-72A2EB24A534}" srcOrd="0" destOrd="0" presId="urn:microsoft.com/office/officeart/2005/8/layout/vList5"/>
    <dgm:cxn modelId="{1137D0DA-28E5-4DA7-B486-9405E12CFE35}" type="presOf" srcId="{0ADD0FF6-AFBE-476A-A92B-BEC3FDD9831C}" destId="{3E98EEED-7631-4999-A2C5-E944C74FC857}" srcOrd="0" destOrd="6" presId="urn:microsoft.com/office/officeart/2005/8/layout/vList5"/>
    <dgm:cxn modelId="{7B80B5F9-E206-498A-ADDD-4DDCBF9C41BB}" srcId="{C55902CA-67C3-4653-ADDC-4DF09031152E}" destId="{62F69234-6F01-4CE8-825F-42271AE8B6C6}" srcOrd="1" destOrd="0" parTransId="{89A2B638-3C27-4554-9D60-74D1F2248F3D}" sibTransId="{134BBC26-B91A-4857-A1CD-899FB37D02E2}"/>
    <dgm:cxn modelId="{43DEC38E-0E36-402F-A832-759BD296DD48}" type="presOf" srcId="{112EEEC9-44CA-4603-B830-25AF6C5D65E8}" destId="{3E98EEED-7631-4999-A2C5-E944C74FC857}" srcOrd="0" destOrd="3" presId="urn:microsoft.com/office/officeart/2005/8/layout/vList5"/>
    <dgm:cxn modelId="{BF88265E-153B-4F31-B085-42FCDB238A56}" srcId="{C55902CA-67C3-4653-ADDC-4DF09031152E}" destId="{B63B6609-E08B-4F58-9FCB-7D74EBFF3B1F}" srcOrd="4" destOrd="0" parTransId="{8B33E79D-31ED-499E-BF6B-92653C92377B}" sibTransId="{57BCD0F6-DD3D-4825-BF34-D58A5FCCB0F5}"/>
    <dgm:cxn modelId="{BF5BDDDA-A479-41C4-B635-86ACA0D77AC1}" srcId="{C55902CA-67C3-4653-ADDC-4DF09031152E}" destId="{48527823-81BD-4820-82EC-9B69C576D2BD}" srcOrd="7" destOrd="0" parTransId="{77425F83-6173-4F66-9170-72531B039E94}" sibTransId="{BA30BEF2-0A98-4C0E-9049-DB24D6C894D4}"/>
    <dgm:cxn modelId="{2A79C871-965E-4A02-ACE0-9609C52BC5C0}" srcId="{C55902CA-67C3-4653-ADDC-4DF09031152E}" destId="{0EBA4CD2-FD28-4916-84EE-44C52C425A66}" srcOrd="3" destOrd="0" parTransId="{9123792E-2C0B-43ED-A64D-5AB9F6628F2B}" sibTransId="{C3E17218-35D7-474E-93D1-CD25F482BB34}"/>
    <dgm:cxn modelId="{3715A042-3CB7-4D3F-AFC7-567E7A33B6D9}" type="presOf" srcId="{48527823-81BD-4820-82EC-9B69C576D2BD}" destId="{3E98EEED-7631-4999-A2C5-E944C74FC857}" srcOrd="0" destOrd="8" presId="urn:microsoft.com/office/officeart/2005/8/layout/vList5"/>
    <dgm:cxn modelId="{97C569C2-5E74-451A-A215-CA0EB73CF6A9}" srcId="{C55902CA-67C3-4653-ADDC-4DF09031152E}" destId="{54A04ECE-9FB7-4C58-B3CA-E4669F61DD7A}" srcOrd="0" destOrd="0" parTransId="{CCB589F1-223C-45FB-A122-392726ED16F7}" sibTransId="{BB0E9556-ADDE-44D4-8AEF-082DF043F1A7}"/>
    <dgm:cxn modelId="{849BAB82-6975-421A-8C45-DA112EB61B07}" type="presOf" srcId="{C55902CA-67C3-4653-ADDC-4DF09031152E}" destId="{3E98EEED-7631-4999-A2C5-E944C74FC857}" srcOrd="0" destOrd="0" presId="urn:microsoft.com/office/officeart/2005/8/layout/vList5"/>
    <dgm:cxn modelId="{2FAB802F-9722-4675-8AC5-2711A8C0B380}" type="presParOf" srcId="{70FDDE1E-A08E-464F-AC0D-8EF89D7C989F}" destId="{192D7706-A557-4284-B143-0CBDB08C35CE}" srcOrd="0" destOrd="0" presId="urn:microsoft.com/office/officeart/2005/8/layout/vList5"/>
    <dgm:cxn modelId="{D52C75E0-56CC-4F22-8199-BDFB19F111B2}" type="presParOf" srcId="{192D7706-A557-4284-B143-0CBDB08C35CE}" destId="{79734C27-EE12-4B99-BEFE-72A2EB24A534}" srcOrd="0" destOrd="0" presId="urn:microsoft.com/office/officeart/2005/8/layout/vList5"/>
    <dgm:cxn modelId="{A5DB4ED5-B2FD-414A-9870-B1E5E3D09D20}" type="presParOf" srcId="{192D7706-A557-4284-B143-0CBDB08C35CE}" destId="{3E98EEED-7631-4999-A2C5-E944C74FC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8D0BC2-AE7F-4997-9787-4BD02456B6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62F69234-6F01-4CE8-825F-42271AE8B6C6}">
      <dgm:prSet phldrT="[Texto]"/>
      <dgm:spPr>
        <a:solidFill>
          <a:schemeClr val="tx2">
            <a:lumMod val="75000"/>
            <a:alpha val="90000"/>
          </a:schemeClr>
        </a:solidFill>
      </dgm:spPr>
      <dgm:t>
        <a:bodyPr/>
        <a:lstStyle/>
        <a:p>
          <a:r>
            <a:rPr lang="es-MX" dirty="0" smtClean="0">
              <a:solidFill>
                <a:schemeClr val="bg1"/>
              </a:solidFill>
            </a:rPr>
            <a:t>Elaborar:</a:t>
          </a:r>
          <a:endParaRPr lang="es-ES" dirty="0">
            <a:solidFill>
              <a:schemeClr val="bg1"/>
            </a:solidFill>
          </a:endParaRPr>
        </a:p>
      </dgm:t>
    </dgm:pt>
    <dgm:pt modelId="{89A2B638-3C27-4554-9D60-74D1F2248F3D}" type="parTrans" cxnId="{7B80B5F9-E206-498A-ADDD-4DDCBF9C41BB}">
      <dgm:prSet/>
      <dgm:spPr/>
      <dgm:t>
        <a:bodyPr/>
        <a:lstStyle/>
        <a:p>
          <a:endParaRPr lang="es-ES"/>
        </a:p>
      </dgm:t>
    </dgm:pt>
    <dgm:pt modelId="{134BBC26-B91A-4857-A1CD-899FB37D02E2}" type="sibTrans" cxnId="{7B80B5F9-E206-498A-ADDD-4DDCBF9C41BB}">
      <dgm:prSet/>
      <dgm:spPr/>
      <dgm:t>
        <a:bodyPr/>
        <a:lstStyle/>
        <a:p>
          <a:endParaRPr lang="es-ES"/>
        </a:p>
      </dgm:t>
    </dgm:pt>
    <dgm:pt modelId="{FDA3A017-883A-477D-A63C-7EC923AB91D0}">
      <dgm:prSet phldrT="[Texto]"/>
      <dgm:spPr>
        <a:solidFill>
          <a:srgbClr val="663300"/>
        </a:solidFill>
      </dgm:spPr>
      <dgm:t>
        <a:bodyPr/>
        <a:lstStyle/>
        <a:p>
          <a:r>
            <a:rPr lang="es-MX" dirty="0" smtClean="0"/>
            <a:t>Facultades del Secretario Técnico</a:t>
          </a:r>
          <a:endParaRPr lang="es-ES" dirty="0"/>
        </a:p>
      </dgm:t>
    </dgm:pt>
    <dgm:pt modelId="{02D5D65A-3B4E-4AC5-8EB0-0B57AE428535}" type="sibTrans" cxnId="{6DE81E09-1BA6-45FB-9BB1-8E8273EC9163}">
      <dgm:prSet/>
      <dgm:spPr/>
      <dgm:t>
        <a:bodyPr/>
        <a:lstStyle/>
        <a:p>
          <a:endParaRPr lang="es-ES"/>
        </a:p>
      </dgm:t>
    </dgm:pt>
    <dgm:pt modelId="{9CF9F8B3-2B10-4A69-B907-671ED47B18DD}" type="parTrans" cxnId="{6DE81E09-1BA6-45FB-9BB1-8E8273EC9163}">
      <dgm:prSet/>
      <dgm:spPr/>
      <dgm:t>
        <a:bodyPr/>
        <a:lstStyle/>
        <a:p>
          <a:endParaRPr lang="es-ES"/>
        </a:p>
      </dgm:t>
    </dgm:pt>
    <dgm:pt modelId="{7BCDD2BD-E915-426B-9441-A329D74A9C92}">
      <dgm:prSet phldrT="[Texto]"/>
      <dgm:spPr>
        <a:solidFill>
          <a:schemeClr val="tx2">
            <a:lumMod val="75000"/>
            <a:alpha val="90000"/>
          </a:schemeClr>
        </a:solidFill>
      </dgm:spPr>
      <dgm:t>
        <a:bodyPr/>
        <a:lstStyle/>
        <a:p>
          <a:r>
            <a:rPr lang="es-MX" dirty="0" smtClean="0">
              <a:solidFill>
                <a:schemeClr val="bg1"/>
              </a:solidFill>
            </a:rPr>
            <a:t>Los postulados básicos</a:t>
          </a:r>
          <a:endParaRPr lang="es-ES" dirty="0">
            <a:solidFill>
              <a:schemeClr val="bg1"/>
            </a:solidFill>
          </a:endParaRPr>
        </a:p>
      </dgm:t>
    </dgm:pt>
    <dgm:pt modelId="{23B3961C-BD7E-4B73-943F-CCB9DBBF6A0E}" type="parTrans" cxnId="{16D600BF-A361-4936-B98C-04EB68E23D3A}">
      <dgm:prSet/>
      <dgm:spPr/>
      <dgm:t>
        <a:bodyPr/>
        <a:lstStyle/>
        <a:p>
          <a:endParaRPr lang="es-ES"/>
        </a:p>
      </dgm:t>
    </dgm:pt>
    <dgm:pt modelId="{DAF90EB9-4983-4A81-A805-32CBA691C3DC}" type="sibTrans" cxnId="{16D600BF-A361-4936-B98C-04EB68E23D3A}">
      <dgm:prSet/>
      <dgm:spPr/>
      <dgm:t>
        <a:bodyPr/>
        <a:lstStyle/>
        <a:p>
          <a:endParaRPr lang="es-ES"/>
        </a:p>
      </dgm:t>
    </dgm:pt>
    <dgm:pt modelId="{2C93A5C4-EF21-4B14-A078-319BC8E11D66}">
      <dgm:prSet phldrT="[Texto]"/>
      <dgm:spPr>
        <a:solidFill>
          <a:schemeClr val="tx2">
            <a:lumMod val="75000"/>
            <a:alpha val="90000"/>
          </a:schemeClr>
        </a:solidFill>
      </dgm:spPr>
      <dgm:t>
        <a:bodyPr/>
        <a:lstStyle/>
        <a:p>
          <a:r>
            <a:rPr lang="es-MX" dirty="0" smtClean="0">
              <a:solidFill>
                <a:schemeClr val="bg1"/>
              </a:solidFill>
            </a:rPr>
            <a:t>Normas Contables</a:t>
          </a:r>
          <a:endParaRPr lang="es-ES" dirty="0">
            <a:solidFill>
              <a:schemeClr val="bg1"/>
            </a:solidFill>
          </a:endParaRPr>
        </a:p>
      </dgm:t>
    </dgm:pt>
    <dgm:pt modelId="{09114806-068C-464C-B006-4F5C091A654B}" type="parTrans" cxnId="{AAD6C248-A9E0-4832-ADF2-76CCC82CD1AC}">
      <dgm:prSet/>
      <dgm:spPr/>
      <dgm:t>
        <a:bodyPr/>
        <a:lstStyle/>
        <a:p>
          <a:endParaRPr lang="es-ES"/>
        </a:p>
      </dgm:t>
    </dgm:pt>
    <dgm:pt modelId="{9B8B4433-2976-4BF6-A55F-0DAF9BAE65E1}" type="sibTrans" cxnId="{AAD6C248-A9E0-4832-ADF2-76CCC82CD1AC}">
      <dgm:prSet/>
      <dgm:spPr/>
      <dgm:t>
        <a:bodyPr/>
        <a:lstStyle/>
        <a:p>
          <a:endParaRPr lang="es-ES"/>
        </a:p>
      </dgm:t>
    </dgm:pt>
    <dgm:pt modelId="{35B8131E-AC13-49CB-87FE-03817EB18B64}">
      <dgm:prSet phldrT="[Texto]"/>
      <dgm:spPr>
        <a:solidFill>
          <a:schemeClr val="tx2">
            <a:lumMod val="75000"/>
            <a:alpha val="90000"/>
          </a:schemeClr>
        </a:solidFill>
      </dgm:spPr>
      <dgm:t>
        <a:bodyPr/>
        <a:lstStyle/>
        <a:p>
          <a:r>
            <a:rPr lang="es-MX" dirty="0" smtClean="0">
              <a:solidFill>
                <a:schemeClr val="bg1"/>
              </a:solidFill>
            </a:rPr>
            <a:t>El marco conceptual</a:t>
          </a:r>
          <a:endParaRPr lang="es-ES" dirty="0">
            <a:solidFill>
              <a:schemeClr val="bg1"/>
            </a:solidFill>
          </a:endParaRPr>
        </a:p>
      </dgm:t>
    </dgm:pt>
    <dgm:pt modelId="{1C598872-E300-4D1B-BD8E-557AB1611544}" type="parTrans" cxnId="{635EBC0B-4598-4F8C-BF5F-D53B30EDDA45}">
      <dgm:prSet/>
      <dgm:spPr/>
      <dgm:t>
        <a:bodyPr/>
        <a:lstStyle/>
        <a:p>
          <a:endParaRPr lang="es-ES"/>
        </a:p>
      </dgm:t>
    </dgm:pt>
    <dgm:pt modelId="{2789EA2F-579E-46B4-8CF9-FBFD682232E4}" type="sibTrans" cxnId="{635EBC0B-4598-4F8C-BF5F-D53B30EDDA45}">
      <dgm:prSet/>
      <dgm:spPr/>
      <dgm:t>
        <a:bodyPr/>
        <a:lstStyle/>
        <a:p>
          <a:endParaRPr lang="es-ES"/>
        </a:p>
      </dgm:t>
    </dgm:pt>
    <dgm:pt modelId="{4AF3D2B6-899E-4967-8DA6-FE01C1430C52}">
      <dgm:prSet phldrT="[Texto]"/>
      <dgm:spPr>
        <a:solidFill>
          <a:schemeClr val="tx2">
            <a:lumMod val="75000"/>
            <a:alpha val="90000"/>
          </a:schemeClr>
        </a:solidFill>
      </dgm:spPr>
      <dgm:t>
        <a:bodyPr/>
        <a:lstStyle/>
        <a:p>
          <a:r>
            <a:rPr lang="es-MX" dirty="0" smtClean="0">
              <a:solidFill>
                <a:schemeClr val="bg1"/>
              </a:solidFill>
            </a:rPr>
            <a:t>Normas de registro y evaluación del patrimonio</a:t>
          </a:r>
          <a:endParaRPr lang="es-ES" dirty="0">
            <a:solidFill>
              <a:schemeClr val="bg1"/>
            </a:solidFill>
          </a:endParaRPr>
        </a:p>
      </dgm:t>
    </dgm:pt>
    <dgm:pt modelId="{ECCFB2F0-35E4-4B6A-8486-69240FE43393}" type="parTrans" cxnId="{2D1246B0-9B74-4F53-B3F0-0C7DE2F82444}">
      <dgm:prSet/>
      <dgm:spPr/>
      <dgm:t>
        <a:bodyPr/>
        <a:lstStyle/>
        <a:p>
          <a:endParaRPr lang="es-ES"/>
        </a:p>
      </dgm:t>
    </dgm:pt>
    <dgm:pt modelId="{ACF45E49-9BBE-484E-A75F-54FAC0EB9172}" type="sibTrans" cxnId="{2D1246B0-9B74-4F53-B3F0-0C7DE2F82444}">
      <dgm:prSet/>
      <dgm:spPr/>
      <dgm:t>
        <a:bodyPr/>
        <a:lstStyle/>
        <a:p>
          <a:endParaRPr lang="es-ES"/>
        </a:p>
      </dgm:t>
    </dgm:pt>
    <dgm:pt modelId="{2149B66A-1DBA-47FE-B731-3B869986E399}">
      <dgm:prSet phldrT="[Texto]"/>
      <dgm:spPr>
        <a:solidFill>
          <a:schemeClr val="tx2">
            <a:lumMod val="75000"/>
            <a:alpha val="90000"/>
          </a:schemeClr>
        </a:solidFill>
      </dgm:spPr>
      <dgm:t>
        <a:bodyPr/>
        <a:lstStyle/>
        <a:p>
          <a:r>
            <a:rPr lang="es-MX" dirty="0" smtClean="0">
              <a:solidFill>
                <a:schemeClr val="bg1"/>
              </a:solidFill>
            </a:rPr>
            <a:t>Elementos mínimos de los manuales de contabilidad</a:t>
          </a:r>
          <a:endParaRPr lang="es-ES" dirty="0">
            <a:solidFill>
              <a:schemeClr val="bg1"/>
            </a:solidFill>
          </a:endParaRPr>
        </a:p>
      </dgm:t>
    </dgm:pt>
    <dgm:pt modelId="{BD5184F1-6F4E-46E2-9405-9F4894AAAACA}" type="parTrans" cxnId="{B4767167-43A0-43D9-86A7-2D1AA8447600}">
      <dgm:prSet/>
      <dgm:spPr/>
      <dgm:t>
        <a:bodyPr/>
        <a:lstStyle/>
        <a:p>
          <a:endParaRPr lang="es-ES"/>
        </a:p>
      </dgm:t>
    </dgm:pt>
    <dgm:pt modelId="{4DF41A05-5720-4849-BD54-7604E7ECF3BA}" type="sibTrans" cxnId="{B4767167-43A0-43D9-86A7-2D1AA8447600}">
      <dgm:prSet/>
      <dgm:spPr/>
      <dgm:t>
        <a:bodyPr/>
        <a:lstStyle/>
        <a:p>
          <a:endParaRPr lang="es-ES"/>
        </a:p>
      </dgm:t>
    </dgm:pt>
    <dgm:pt modelId="{061705F3-651A-4554-8E8A-CBC8057A9BA4}">
      <dgm:prSet phldrT="[Texto]"/>
      <dgm:spPr>
        <a:solidFill>
          <a:schemeClr val="tx2">
            <a:lumMod val="75000"/>
            <a:alpha val="90000"/>
          </a:schemeClr>
        </a:solidFill>
      </dgm:spPr>
      <dgm:t>
        <a:bodyPr/>
        <a:lstStyle/>
        <a:p>
          <a:r>
            <a:rPr lang="es-MX" dirty="0" smtClean="0">
              <a:solidFill>
                <a:schemeClr val="bg1"/>
              </a:solidFill>
            </a:rPr>
            <a:t>Asesorar y capacitar a los entes públicos</a:t>
          </a:r>
          <a:endParaRPr lang="es-ES" dirty="0">
            <a:solidFill>
              <a:schemeClr val="bg1"/>
            </a:solidFill>
          </a:endParaRPr>
        </a:p>
      </dgm:t>
    </dgm:pt>
    <dgm:pt modelId="{7F9D50E4-BDE8-47AB-8183-4706ED1CCBC8}" type="parTrans" cxnId="{449102FE-1A88-400C-A1BE-2DBB3C7DDA6E}">
      <dgm:prSet/>
      <dgm:spPr/>
      <dgm:t>
        <a:bodyPr/>
        <a:lstStyle/>
        <a:p>
          <a:endParaRPr lang="es-ES"/>
        </a:p>
      </dgm:t>
    </dgm:pt>
    <dgm:pt modelId="{CDF7C946-FD3A-4A1A-8CC2-D82FBFC96461}" type="sibTrans" cxnId="{449102FE-1A88-400C-A1BE-2DBB3C7DDA6E}">
      <dgm:prSet/>
      <dgm:spPr/>
      <dgm:t>
        <a:bodyPr/>
        <a:lstStyle/>
        <a:p>
          <a:endParaRPr lang="es-ES"/>
        </a:p>
      </dgm:t>
    </dgm:pt>
    <dgm:pt modelId="{37D43704-C2E3-4B26-A37E-E5E9F8EA209F}">
      <dgm:prSet phldrT="[Texto]"/>
      <dgm:spPr>
        <a:solidFill>
          <a:schemeClr val="tx2">
            <a:lumMod val="75000"/>
            <a:alpha val="90000"/>
          </a:schemeClr>
        </a:solidFill>
      </dgm:spPr>
      <dgm:t>
        <a:bodyPr/>
        <a:lstStyle/>
        <a:p>
          <a:r>
            <a:rPr lang="es-MX" dirty="0" smtClean="0">
              <a:solidFill>
                <a:schemeClr val="bg1"/>
              </a:solidFill>
            </a:rPr>
            <a:t>Establecer grupos de trabajo</a:t>
          </a:r>
          <a:endParaRPr lang="es-ES" dirty="0">
            <a:solidFill>
              <a:schemeClr val="bg1"/>
            </a:solidFill>
          </a:endParaRPr>
        </a:p>
      </dgm:t>
    </dgm:pt>
    <dgm:pt modelId="{10FCC888-6A15-4E9B-93EA-D112F4B089A4}" type="parTrans" cxnId="{CA2BB3B6-B2A7-4D79-AFE4-06E42AB462C1}">
      <dgm:prSet/>
      <dgm:spPr/>
      <dgm:t>
        <a:bodyPr/>
        <a:lstStyle/>
        <a:p>
          <a:endParaRPr lang="es-ES"/>
        </a:p>
      </dgm:t>
    </dgm:pt>
    <dgm:pt modelId="{554A23E3-B16C-45F3-9F61-7F069AADE041}" type="sibTrans" cxnId="{CA2BB3B6-B2A7-4D79-AFE4-06E42AB462C1}">
      <dgm:prSet/>
      <dgm:spPr/>
      <dgm:t>
        <a:bodyPr/>
        <a:lstStyle/>
        <a:p>
          <a:endParaRPr lang="es-ES"/>
        </a:p>
      </dgm:t>
    </dgm:pt>
    <dgm:pt modelId="{70FDDE1E-A08E-464F-AC0D-8EF89D7C989F}" type="pres">
      <dgm:prSet presAssocID="{DD8D0BC2-AE7F-4997-9787-4BD02456B645}" presName="Name0" presStyleCnt="0">
        <dgm:presLayoutVars>
          <dgm:dir/>
          <dgm:animLvl val="lvl"/>
          <dgm:resizeHandles val="exact"/>
        </dgm:presLayoutVars>
      </dgm:prSet>
      <dgm:spPr/>
      <dgm:t>
        <a:bodyPr/>
        <a:lstStyle/>
        <a:p>
          <a:endParaRPr lang="es-ES"/>
        </a:p>
      </dgm:t>
    </dgm:pt>
    <dgm:pt modelId="{192D7706-A557-4284-B143-0CBDB08C35CE}" type="pres">
      <dgm:prSet presAssocID="{FDA3A017-883A-477D-A63C-7EC923AB91D0}" presName="linNode" presStyleCnt="0"/>
      <dgm:spPr/>
    </dgm:pt>
    <dgm:pt modelId="{79734C27-EE12-4B99-BEFE-72A2EB24A534}" type="pres">
      <dgm:prSet presAssocID="{FDA3A017-883A-477D-A63C-7EC923AB91D0}" presName="parentText" presStyleLbl="node1" presStyleIdx="0" presStyleCnt="1" custScaleX="88776" custScaleY="71875" custLinFactNeighborX="-1547">
        <dgm:presLayoutVars>
          <dgm:chMax val="1"/>
          <dgm:bulletEnabled val="1"/>
        </dgm:presLayoutVars>
      </dgm:prSet>
      <dgm:spPr/>
      <dgm:t>
        <a:bodyPr/>
        <a:lstStyle/>
        <a:p>
          <a:endParaRPr lang="es-ES"/>
        </a:p>
      </dgm:t>
    </dgm:pt>
    <dgm:pt modelId="{3E98EEED-7631-4999-A2C5-E944C74FC857}" type="pres">
      <dgm:prSet presAssocID="{FDA3A017-883A-477D-A63C-7EC923AB91D0}" presName="descendantText" presStyleLbl="alignAccFollowNode1" presStyleIdx="0" presStyleCnt="1" custScaleX="80670" custScaleY="75586" custLinFactNeighborX="1011" custLinFactNeighborY="537">
        <dgm:presLayoutVars>
          <dgm:bulletEnabled val="1"/>
        </dgm:presLayoutVars>
      </dgm:prSet>
      <dgm:spPr/>
      <dgm:t>
        <a:bodyPr/>
        <a:lstStyle/>
        <a:p>
          <a:endParaRPr lang="es-ES"/>
        </a:p>
      </dgm:t>
    </dgm:pt>
  </dgm:ptLst>
  <dgm:cxnLst>
    <dgm:cxn modelId="{21B15F04-B5EA-41F0-9FA8-72302B110E3F}" type="presOf" srcId="{DD8D0BC2-AE7F-4997-9787-4BD02456B645}" destId="{70FDDE1E-A08E-464F-AC0D-8EF89D7C989F}" srcOrd="0" destOrd="0" presId="urn:microsoft.com/office/officeart/2005/8/layout/vList5"/>
    <dgm:cxn modelId="{E75EC2E4-FD83-43D8-BB45-36E48F69CC2D}" type="presOf" srcId="{2149B66A-1DBA-47FE-B731-3B869986E399}" destId="{3E98EEED-7631-4999-A2C5-E944C74FC857}" srcOrd="0" destOrd="5" presId="urn:microsoft.com/office/officeart/2005/8/layout/vList5"/>
    <dgm:cxn modelId="{2286D4FB-E795-4594-BFE1-012D7E08CDE0}" type="presOf" srcId="{061705F3-651A-4554-8E8A-CBC8057A9BA4}" destId="{3E98EEED-7631-4999-A2C5-E944C74FC857}" srcOrd="0" destOrd="6" presId="urn:microsoft.com/office/officeart/2005/8/layout/vList5"/>
    <dgm:cxn modelId="{6DE81E09-1BA6-45FB-9BB1-8E8273EC9163}" srcId="{DD8D0BC2-AE7F-4997-9787-4BD02456B645}" destId="{FDA3A017-883A-477D-A63C-7EC923AB91D0}" srcOrd="0" destOrd="0" parTransId="{9CF9F8B3-2B10-4A69-B907-671ED47B18DD}" sibTransId="{02D5D65A-3B4E-4AC5-8EB0-0B57AE428535}"/>
    <dgm:cxn modelId="{2D1246B0-9B74-4F53-B3F0-0C7DE2F82444}" srcId="{62F69234-6F01-4CE8-825F-42271AE8B6C6}" destId="{4AF3D2B6-899E-4967-8DA6-FE01C1430C52}" srcOrd="3" destOrd="0" parTransId="{ECCFB2F0-35E4-4B6A-8486-69240FE43393}" sibTransId="{ACF45E49-9BBE-484E-A75F-54FAC0EB9172}"/>
    <dgm:cxn modelId="{16D600BF-A361-4936-B98C-04EB68E23D3A}" srcId="{62F69234-6F01-4CE8-825F-42271AE8B6C6}" destId="{7BCDD2BD-E915-426B-9441-A329D74A9C92}" srcOrd="1" destOrd="0" parTransId="{23B3961C-BD7E-4B73-943F-CCB9DBBF6A0E}" sibTransId="{DAF90EB9-4983-4A81-A805-32CBA691C3DC}"/>
    <dgm:cxn modelId="{CA2BB3B6-B2A7-4D79-AFE4-06E42AB462C1}" srcId="{FDA3A017-883A-477D-A63C-7EC923AB91D0}" destId="{37D43704-C2E3-4B26-A37E-E5E9F8EA209F}" srcOrd="3" destOrd="0" parTransId="{10FCC888-6A15-4E9B-93EA-D112F4B089A4}" sibTransId="{554A23E3-B16C-45F3-9F61-7F069AADE041}"/>
    <dgm:cxn modelId="{7B80B5F9-E206-498A-ADDD-4DDCBF9C41BB}" srcId="{FDA3A017-883A-477D-A63C-7EC923AB91D0}" destId="{62F69234-6F01-4CE8-825F-42271AE8B6C6}" srcOrd="0" destOrd="0" parTransId="{89A2B638-3C27-4554-9D60-74D1F2248F3D}" sibTransId="{134BBC26-B91A-4857-A1CD-899FB37D02E2}"/>
    <dgm:cxn modelId="{375457D6-1180-43DE-ADE5-B60180F6572E}" type="presOf" srcId="{7BCDD2BD-E915-426B-9441-A329D74A9C92}" destId="{3E98EEED-7631-4999-A2C5-E944C74FC857}" srcOrd="0" destOrd="2" presId="urn:microsoft.com/office/officeart/2005/8/layout/vList5"/>
    <dgm:cxn modelId="{F4D92C51-241D-4080-941F-B0D302184FB0}" type="presOf" srcId="{62F69234-6F01-4CE8-825F-42271AE8B6C6}" destId="{3E98EEED-7631-4999-A2C5-E944C74FC857}" srcOrd="0" destOrd="0" presId="urn:microsoft.com/office/officeart/2005/8/layout/vList5"/>
    <dgm:cxn modelId="{B4767167-43A0-43D9-86A7-2D1AA8447600}" srcId="{FDA3A017-883A-477D-A63C-7EC923AB91D0}" destId="{2149B66A-1DBA-47FE-B731-3B869986E399}" srcOrd="1" destOrd="0" parTransId="{BD5184F1-6F4E-46E2-9405-9F4894AAAACA}" sibTransId="{4DF41A05-5720-4849-BD54-7604E7ECF3BA}"/>
    <dgm:cxn modelId="{449102FE-1A88-400C-A1BE-2DBB3C7DDA6E}" srcId="{FDA3A017-883A-477D-A63C-7EC923AB91D0}" destId="{061705F3-651A-4554-8E8A-CBC8057A9BA4}" srcOrd="2" destOrd="0" parTransId="{7F9D50E4-BDE8-47AB-8183-4706ED1CCBC8}" sibTransId="{CDF7C946-FD3A-4A1A-8CC2-D82FBFC96461}"/>
    <dgm:cxn modelId="{DFEDFD51-3AF0-4B54-8DFA-8A7EEBB2D00C}" type="presOf" srcId="{35B8131E-AC13-49CB-87FE-03817EB18B64}" destId="{3E98EEED-7631-4999-A2C5-E944C74FC857}" srcOrd="0" destOrd="1" presId="urn:microsoft.com/office/officeart/2005/8/layout/vList5"/>
    <dgm:cxn modelId="{C5FA9CE5-A82D-42F1-8CAE-AEBEF6A42F6F}" type="presOf" srcId="{2C93A5C4-EF21-4B14-A078-319BC8E11D66}" destId="{3E98EEED-7631-4999-A2C5-E944C74FC857}" srcOrd="0" destOrd="3" presId="urn:microsoft.com/office/officeart/2005/8/layout/vList5"/>
    <dgm:cxn modelId="{635EBC0B-4598-4F8C-BF5F-D53B30EDDA45}" srcId="{62F69234-6F01-4CE8-825F-42271AE8B6C6}" destId="{35B8131E-AC13-49CB-87FE-03817EB18B64}" srcOrd="0" destOrd="0" parTransId="{1C598872-E300-4D1B-BD8E-557AB1611544}" sibTransId="{2789EA2F-579E-46B4-8CF9-FBFD682232E4}"/>
    <dgm:cxn modelId="{2FFD59E2-0F67-4CC6-A540-EA7CAD3E5170}" type="presOf" srcId="{FDA3A017-883A-477D-A63C-7EC923AB91D0}" destId="{79734C27-EE12-4B99-BEFE-72A2EB24A534}" srcOrd="0" destOrd="0" presId="urn:microsoft.com/office/officeart/2005/8/layout/vList5"/>
    <dgm:cxn modelId="{AAD6C248-A9E0-4832-ADF2-76CCC82CD1AC}" srcId="{62F69234-6F01-4CE8-825F-42271AE8B6C6}" destId="{2C93A5C4-EF21-4B14-A078-319BC8E11D66}" srcOrd="2" destOrd="0" parTransId="{09114806-068C-464C-B006-4F5C091A654B}" sibTransId="{9B8B4433-2976-4BF6-A55F-0DAF9BAE65E1}"/>
    <dgm:cxn modelId="{2AB09D73-8532-4F98-B954-4C14C3043B31}" type="presOf" srcId="{4AF3D2B6-899E-4967-8DA6-FE01C1430C52}" destId="{3E98EEED-7631-4999-A2C5-E944C74FC857}" srcOrd="0" destOrd="4" presId="urn:microsoft.com/office/officeart/2005/8/layout/vList5"/>
    <dgm:cxn modelId="{379D184A-5ACD-423A-8477-D0127DA16A5C}" type="presOf" srcId="{37D43704-C2E3-4B26-A37E-E5E9F8EA209F}" destId="{3E98EEED-7631-4999-A2C5-E944C74FC857}" srcOrd="0" destOrd="7" presId="urn:microsoft.com/office/officeart/2005/8/layout/vList5"/>
    <dgm:cxn modelId="{976C8D56-D4FD-405E-8910-6EF009AA39D8}" type="presParOf" srcId="{70FDDE1E-A08E-464F-AC0D-8EF89D7C989F}" destId="{192D7706-A557-4284-B143-0CBDB08C35CE}" srcOrd="0" destOrd="0" presId="urn:microsoft.com/office/officeart/2005/8/layout/vList5"/>
    <dgm:cxn modelId="{083B20D2-F1AD-408F-9CA4-850024AAFA47}" type="presParOf" srcId="{192D7706-A557-4284-B143-0CBDB08C35CE}" destId="{79734C27-EE12-4B99-BEFE-72A2EB24A534}" srcOrd="0" destOrd="0" presId="urn:microsoft.com/office/officeart/2005/8/layout/vList5"/>
    <dgm:cxn modelId="{0549BC24-F9E7-4683-92B2-194B078F8522}" type="presParOf" srcId="{192D7706-A557-4284-B143-0CBDB08C35CE}" destId="{3E98EEED-7631-4999-A2C5-E944C74FC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9B5796-912C-48AB-ACBD-655FF347E2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F2EEF71B-10F8-4C8C-8876-0353CFBF7B6E}">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200" b="1" dirty="0" smtClean="0">
              <a:solidFill>
                <a:schemeClr val="bg2"/>
              </a:solidFill>
            </a:rPr>
            <a:t>Comité Consultivo</a:t>
          </a:r>
          <a:endParaRPr lang="es-ES" sz="1200" b="1" dirty="0">
            <a:solidFill>
              <a:schemeClr val="bg2"/>
            </a:solidFill>
          </a:endParaRPr>
        </a:p>
      </dgm:t>
    </dgm:pt>
    <dgm:pt modelId="{B3A9A90C-B53C-4A74-9E5D-DBD363A40D07}" type="parTrans" cxnId="{7702B4D5-3A03-4335-8951-DC4D7AA7E729}">
      <dgm:prSet/>
      <dgm:spPr/>
      <dgm:t>
        <a:bodyPr/>
        <a:lstStyle/>
        <a:p>
          <a:endParaRPr lang="es-ES"/>
        </a:p>
      </dgm:t>
    </dgm:pt>
    <dgm:pt modelId="{8CBBA27E-1D89-40DD-8B24-FDB71EF82208}" type="sibTrans" cxnId="{7702B4D5-3A03-4335-8951-DC4D7AA7E729}">
      <dgm:prSet/>
      <dgm:spPr/>
      <dgm:t>
        <a:bodyPr/>
        <a:lstStyle/>
        <a:p>
          <a:endParaRPr lang="es-ES"/>
        </a:p>
      </dgm:t>
    </dgm:pt>
    <dgm:pt modelId="{728907E2-B690-45D5-8991-5A5D1E0173FE}">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Representantes CPFF</a:t>
          </a:r>
        </a:p>
        <a:p>
          <a:r>
            <a:rPr lang="es-MX" sz="800" dirty="0" smtClean="0">
              <a:solidFill>
                <a:schemeClr val="bg2"/>
              </a:solidFill>
            </a:rPr>
            <a:t>Grupo Zonal 1</a:t>
          </a:r>
        </a:p>
        <a:p>
          <a:r>
            <a:rPr lang="es-MX" sz="800" dirty="0" smtClean="0">
              <a:solidFill>
                <a:schemeClr val="bg2"/>
              </a:solidFill>
            </a:rPr>
            <a:t>Grupo Zonal 2</a:t>
          </a:r>
        </a:p>
        <a:p>
          <a:r>
            <a:rPr lang="es-MX" sz="800" dirty="0" smtClean="0">
              <a:solidFill>
                <a:schemeClr val="bg2"/>
              </a:solidFill>
            </a:rPr>
            <a:t>Grupo Zonal 3</a:t>
          </a:r>
        </a:p>
        <a:p>
          <a:r>
            <a:rPr lang="es-MX" sz="800" dirty="0" smtClean="0">
              <a:solidFill>
                <a:schemeClr val="bg2"/>
              </a:solidFill>
            </a:rPr>
            <a:t>Grupo Zonal 4</a:t>
          </a:r>
        </a:p>
        <a:p>
          <a:r>
            <a:rPr lang="es-MX" sz="800" dirty="0" smtClean="0">
              <a:solidFill>
                <a:schemeClr val="bg2"/>
              </a:solidFill>
            </a:rPr>
            <a:t>Grupo Zonal 5</a:t>
          </a:r>
        </a:p>
        <a:p>
          <a:r>
            <a:rPr lang="es-MX" sz="800" dirty="0" smtClean="0">
              <a:solidFill>
                <a:schemeClr val="bg2"/>
              </a:solidFill>
            </a:rPr>
            <a:t>Grupo Zonal 6</a:t>
          </a:r>
        </a:p>
        <a:p>
          <a:r>
            <a:rPr lang="es-MX" sz="800" dirty="0" smtClean="0">
              <a:solidFill>
                <a:schemeClr val="bg2"/>
              </a:solidFill>
            </a:rPr>
            <a:t>Grupo Zonal 7</a:t>
          </a:r>
        </a:p>
        <a:p>
          <a:r>
            <a:rPr lang="es-MX" sz="800" dirty="0" smtClean="0">
              <a:solidFill>
                <a:schemeClr val="bg2"/>
              </a:solidFill>
            </a:rPr>
            <a:t>Grupo Zonal 8</a:t>
          </a:r>
        </a:p>
      </dgm:t>
    </dgm:pt>
    <dgm:pt modelId="{73FCE0F7-013F-47D3-B04D-C6337B1D2612}" type="parTrans" cxnId="{264CA249-7A3E-4FFB-BAF9-4F43107FD0EC}">
      <dgm:prSet/>
      <dgm:spPr>
        <a:ln>
          <a:solidFill>
            <a:srgbClr val="666633"/>
          </a:solidFill>
        </a:ln>
      </dgm:spPr>
      <dgm:t>
        <a:bodyPr/>
        <a:lstStyle/>
        <a:p>
          <a:endParaRPr lang="es-ES" dirty="0"/>
        </a:p>
      </dgm:t>
    </dgm:pt>
    <dgm:pt modelId="{658A31B5-CF7D-4A90-A4ED-C2CF2537A5BB}" type="sibTrans" cxnId="{264CA249-7A3E-4FFB-BAF9-4F43107FD0EC}">
      <dgm:prSet/>
      <dgm:spPr/>
      <dgm:t>
        <a:bodyPr/>
        <a:lstStyle/>
        <a:p>
          <a:endParaRPr lang="es-ES"/>
        </a:p>
      </dgm:t>
    </dgm:pt>
    <dgm:pt modelId="{2A6D5A5B-2D4B-4C1F-8620-C9D79C3D1B6E}">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Representantes de los Municipios </a:t>
          </a:r>
        </a:p>
        <a:p>
          <a:r>
            <a:rPr lang="es-MX" sz="800" dirty="0" smtClean="0">
              <a:solidFill>
                <a:schemeClr val="bg2"/>
              </a:solidFill>
            </a:rPr>
            <a:t>Grupo Zonal 1</a:t>
          </a:r>
        </a:p>
        <a:p>
          <a:r>
            <a:rPr lang="es-MX" sz="800" dirty="0" smtClean="0">
              <a:solidFill>
                <a:schemeClr val="bg2"/>
              </a:solidFill>
            </a:rPr>
            <a:t>Grupo Zonal 2</a:t>
          </a:r>
        </a:p>
        <a:p>
          <a:r>
            <a:rPr lang="es-MX" sz="800" dirty="0" smtClean="0">
              <a:solidFill>
                <a:schemeClr val="bg2"/>
              </a:solidFill>
            </a:rPr>
            <a:t>Grupo Zonal 3</a:t>
          </a:r>
        </a:p>
        <a:p>
          <a:r>
            <a:rPr lang="es-MX" sz="800" dirty="0" smtClean="0">
              <a:solidFill>
                <a:schemeClr val="bg2"/>
              </a:solidFill>
            </a:rPr>
            <a:t>Grupo Zonal 4</a:t>
          </a:r>
        </a:p>
        <a:p>
          <a:r>
            <a:rPr lang="es-MX" sz="800" dirty="0" smtClean="0">
              <a:solidFill>
                <a:schemeClr val="bg2"/>
              </a:solidFill>
            </a:rPr>
            <a:t>Grupo Zonal 5</a:t>
          </a:r>
        </a:p>
        <a:p>
          <a:r>
            <a:rPr lang="es-MX" sz="800" dirty="0" smtClean="0">
              <a:solidFill>
                <a:schemeClr val="bg2"/>
              </a:solidFill>
            </a:rPr>
            <a:t>Grupo Zonal 6</a:t>
          </a:r>
        </a:p>
        <a:p>
          <a:r>
            <a:rPr lang="es-MX" sz="800" dirty="0" smtClean="0">
              <a:solidFill>
                <a:schemeClr val="bg2"/>
              </a:solidFill>
            </a:rPr>
            <a:t>Grupo Zonal 7</a:t>
          </a:r>
        </a:p>
        <a:p>
          <a:r>
            <a:rPr lang="es-MX" sz="800" dirty="0" smtClean="0">
              <a:solidFill>
                <a:schemeClr val="bg2"/>
              </a:solidFill>
            </a:rPr>
            <a:t>Grupo Zonal 8 </a:t>
          </a:r>
        </a:p>
      </dgm:t>
    </dgm:pt>
    <dgm:pt modelId="{DAD2D023-F4A9-41E7-9593-A5AE47A78590}" type="parTrans" cxnId="{B1132A4A-723E-45A2-BE9B-92A635531E28}">
      <dgm:prSet/>
      <dgm:spPr/>
      <dgm:t>
        <a:bodyPr/>
        <a:lstStyle/>
        <a:p>
          <a:endParaRPr lang="es-ES" dirty="0"/>
        </a:p>
      </dgm:t>
    </dgm:pt>
    <dgm:pt modelId="{FC14A467-16F4-4AD5-9E31-200BD465FAD7}" type="sibTrans" cxnId="{B1132A4A-723E-45A2-BE9B-92A635531E28}">
      <dgm:prSet/>
      <dgm:spPr/>
      <dgm:t>
        <a:bodyPr/>
        <a:lstStyle/>
        <a:p>
          <a:endParaRPr lang="es-ES"/>
        </a:p>
      </dgm:t>
    </dgm:pt>
    <dgm:pt modelId="{B70B72C9-8C2F-43DA-9E74-47043E208738}">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Representante de la ASF</a:t>
          </a:r>
          <a:endParaRPr lang="es-ES" sz="1000" b="1" dirty="0">
            <a:solidFill>
              <a:schemeClr val="bg2"/>
            </a:solidFill>
          </a:endParaRPr>
        </a:p>
      </dgm:t>
    </dgm:pt>
    <dgm:pt modelId="{5F17742D-A52F-4844-BFCF-6EA830535AE0}" type="parTrans" cxnId="{E1612CF3-361C-4504-9B44-A3810B5FA03C}">
      <dgm:prSet/>
      <dgm:spPr/>
      <dgm:t>
        <a:bodyPr/>
        <a:lstStyle/>
        <a:p>
          <a:endParaRPr lang="es-ES" dirty="0"/>
        </a:p>
      </dgm:t>
    </dgm:pt>
    <dgm:pt modelId="{B9816642-9EF4-43D9-86C5-E346162F24AD}" type="sibTrans" cxnId="{E1612CF3-361C-4504-9B44-A3810B5FA03C}">
      <dgm:prSet/>
      <dgm:spPr/>
      <dgm:t>
        <a:bodyPr/>
        <a:lstStyle/>
        <a:p>
          <a:endParaRPr lang="es-ES"/>
        </a:p>
      </dgm:t>
    </dgm:pt>
    <dgm:pt modelId="{A34F1869-1845-47D2-84C9-4540CBDFE51B}">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Representante de las EFSLL</a:t>
          </a:r>
        </a:p>
      </dgm:t>
    </dgm:pt>
    <dgm:pt modelId="{93DA96D7-93CC-4E1F-A6CA-53F8EABD9546}" type="parTrans" cxnId="{4BC4A359-3076-4925-ACA5-714FCE272646}">
      <dgm:prSet/>
      <dgm:spPr/>
      <dgm:t>
        <a:bodyPr/>
        <a:lstStyle/>
        <a:p>
          <a:endParaRPr lang="es-ES" dirty="0"/>
        </a:p>
      </dgm:t>
    </dgm:pt>
    <dgm:pt modelId="{78A86B67-4C8D-47E0-ADC5-543C12FD9A67}" type="sibTrans" cxnId="{4BC4A359-3076-4925-ACA5-714FCE272646}">
      <dgm:prSet/>
      <dgm:spPr/>
      <dgm:t>
        <a:bodyPr/>
        <a:lstStyle/>
        <a:p>
          <a:endParaRPr lang="es-ES"/>
        </a:p>
      </dgm:t>
    </dgm:pt>
    <dgm:pt modelId="{9B1B51E8-A9A1-413A-B5A8-42F0C74AC3E2}">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Director General del INDETEC</a:t>
          </a:r>
        </a:p>
      </dgm:t>
    </dgm:pt>
    <dgm:pt modelId="{1C362512-8373-4856-8B0B-B8404F4D6B6A}" type="parTrans" cxnId="{F3F935C6-3AA9-4299-B4B4-AB870ACC005B}">
      <dgm:prSet/>
      <dgm:spPr>
        <a:ln>
          <a:solidFill>
            <a:srgbClr val="666633"/>
          </a:solidFill>
        </a:ln>
      </dgm:spPr>
      <dgm:t>
        <a:bodyPr/>
        <a:lstStyle/>
        <a:p>
          <a:endParaRPr lang="es-ES" dirty="0"/>
        </a:p>
      </dgm:t>
    </dgm:pt>
    <dgm:pt modelId="{9FFEDB23-43A4-4DED-8A5A-1C5EFA8AA686}" type="sibTrans" cxnId="{F3F935C6-3AA9-4299-B4B4-AB870ACC005B}">
      <dgm:prSet/>
      <dgm:spPr/>
      <dgm:t>
        <a:bodyPr/>
        <a:lstStyle/>
        <a:p>
          <a:endParaRPr lang="es-ES"/>
        </a:p>
      </dgm:t>
    </dgm:pt>
    <dgm:pt modelId="{6E203341-A96C-448E-AC68-2069B92E3A37}">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Representante FNAMCCP</a:t>
          </a:r>
          <a:endParaRPr lang="es-ES" sz="1000" b="1" dirty="0">
            <a:solidFill>
              <a:schemeClr val="bg2"/>
            </a:solidFill>
          </a:endParaRPr>
        </a:p>
      </dgm:t>
    </dgm:pt>
    <dgm:pt modelId="{4CFF9DDA-627A-43AD-8979-108E89EF97E4}" type="parTrans" cxnId="{A3FF5C32-9ACB-493B-A6AF-6ED39B339324}">
      <dgm:prSet/>
      <dgm:spPr>
        <a:ln>
          <a:solidFill>
            <a:srgbClr val="666633"/>
          </a:solidFill>
        </a:ln>
      </dgm:spPr>
      <dgm:t>
        <a:bodyPr/>
        <a:lstStyle/>
        <a:p>
          <a:endParaRPr lang="es-ES" dirty="0"/>
        </a:p>
      </dgm:t>
    </dgm:pt>
    <dgm:pt modelId="{CBBE9C04-7BFE-44E5-B4ED-3FE57F9E7279}" type="sibTrans" cxnId="{A3FF5C32-9ACB-493B-A6AF-6ED39B339324}">
      <dgm:prSet/>
      <dgm:spPr/>
      <dgm:t>
        <a:bodyPr/>
        <a:lstStyle/>
        <a:p>
          <a:endParaRPr lang="es-ES"/>
        </a:p>
      </dgm:t>
    </dgm:pt>
    <dgm:pt modelId="{7DA23681-EDFB-44B1-8BAE-861658E3EFF0}">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Representante IMCP</a:t>
          </a:r>
          <a:endParaRPr lang="es-ES" sz="1000" b="1" dirty="0">
            <a:solidFill>
              <a:schemeClr val="bg2"/>
            </a:solidFill>
          </a:endParaRPr>
        </a:p>
      </dgm:t>
    </dgm:pt>
    <dgm:pt modelId="{963CE506-9CD4-48CF-85D6-200E83EED401}" type="parTrans" cxnId="{7714E32B-C02F-4BC3-BA9C-051FEACFDA00}">
      <dgm:prSet/>
      <dgm:spPr>
        <a:ln>
          <a:solidFill>
            <a:srgbClr val="666633"/>
          </a:solidFill>
        </a:ln>
      </dgm:spPr>
      <dgm:t>
        <a:bodyPr/>
        <a:lstStyle/>
        <a:p>
          <a:endParaRPr lang="es-ES" dirty="0"/>
        </a:p>
      </dgm:t>
    </dgm:pt>
    <dgm:pt modelId="{773B10B6-3249-47AE-89C9-D8FFC597CB71}" type="sibTrans" cxnId="{7714E32B-C02F-4BC3-BA9C-051FEACFDA00}">
      <dgm:prSet/>
      <dgm:spPr/>
      <dgm:t>
        <a:bodyPr/>
        <a:lstStyle/>
        <a:p>
          <a:endParaRPr lang="es-ES"/>
        </a:p>
      </dgm:t>
    </dgm:pt>
    <dgm:pt modelId="{94F14DE5-1D3C-41CE-834F-E5159B8F2581}">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000" b="1" dirty="0" smtClean="0">
              <a:solidFill>
                <a:schemeClr val="bg2"/>
              </a:solidFill>
            </a:rPr>
            <a:t>Representantes de otras Organizaciones</a:t>
          </a:r>
          <a:endParaRPr lang="es-ES" sz="1000" b="1" dirty="0">
            <a:solidFill>
              <a:schemeClr val="bg2"/>
            </a:solidFill>
          </a:endParaRPr>
        </a:p>
      </dgm:t>
    </dgm:pt>
    <dgm:pt modelId="{A3AE5073-0438-4276-BF42-01B793B10092}" type="parTrans" cxnId="{1DD30620-7302-4C7D-B85E-1B2DA0E8CE45}">
      <dgm:prSet/>
      <dgm:spPr>
        <a:ln>
          <a:solidFill>
            <a:srgbClr val="666633"/>
          </a:solidFill>
        </a:ln>
      </dgm:spPr>
      <dgm:t>
        <a:bodyPr/>
        <a:lstStyle/>
        <a:p>
          <a:endParaRPr lang="es-ES" dirty="0"/>
        </a:p>
      </dgm:t>
    </dgm:pt>
    <dgm:pt modelId="{2D56DAC3-5599-4526-83AC-85F2AC5E6EB3}" type="sibTrans" cxnId="{1DD30620-7302-4C7D-B85E-1B2DA0E8CE45}">
      <dgm:prSet/>
      <dgm:spPr/>
      <dgm:t>
        <a:bodyPr/>
        <a:lstStyle/>
        <a:p>
          <a:endParaRPr lang="es-ES"/>
        </a:p>
      </dgm:t>
    </dgm:pt>
    <dgm:pt modelId="{E242D1F7-38D5-4BE0-9748-66782EE01651}" type="pres">
      <dgm:prSet presAssocID="{729B5796-912C-48AB-ACBD-655FF347E21F}" presName="hierChild1" presStyleCnt="0">
        <dgm:presLayoutVars>
          <dgm:orgChart val="1"/>
          <dgm:chPref val="1"/>
          <dgm:dir/>
          <dgm:animOne val="branch"/>
          <dgm:animLvl val="lvl"/>
          <dgm:resizeHandles/>
        </dgm:presLayoutVars>
      </dgm:prSet>
      <dgm:spPr/>
      <dgm:t>
        <a:bodyPr/>
        <a:lstStyle/>
        <a:p>
          <a:endParaRPr lang="es-ES"/>
        </a:p>
      </dgm:t>
    </dgm:pt>
    <dgm:pt modelId="{FA2495C7-F518-4CC0-AA93-9DEA98272A75}" type="pres">
      <dgm:prSet presAssocID="{F2EEF71B-10F8-4C8C-8876-0353CFBF7B6E}" presName="hierRoot1" presStyleCnt="0">
        <dgm:presLayoutVars>
          <dgm:hierBranch val="init"/>
        </dgm:presLayoutVars>
      </dgm:prSet>
      <dgm:spPr/>
    </dgm:pt>
    <dgm:pt modelId="{875827DD-34B2-4040-BB72-F15FE5CC6234}" type="pres">
      <dgm:prSet presAssocID="{F2EEF71B-10F8-4C8C-8876-0353CFBF7B6E}" presName="rootComposite1" presStyleCnt="0"/>
      <dgm:spPr/>
    </dgm:pt>
    <dgm:pt modelId="{6AEC9589-D220-49C7-A066-F1793CB763C6}" type="pres">
      <dgm:prSet presAssocID="{F2EEF71B-10F8-4C8C-8876-0353CFBF7B6E}" presName="rootText1" presStyleLbl="node0" presStyleIdx="0" presStyleCnt="1" custScaleX="360841" custScaleY="834659" custLinFactY="-267650" custLinFactNeighborX="24180" custLinFactNeighborY="-300000">
        <dgm:presLayoutVars>
          <dgm:chPref val="3"/>
        </dgm:presLayoutVars>
      </dgm:prSet>
      <dgm:spPr/>
      <dgm:t>
        <a:bodyPr/>
        <a:lstStyle/>
        <a:p>
          <a:endParaRPr lang="es-ES"/>
        </a:p>
      </dgm:t>
    </dgm:pt>
    <dgm:pt modelId="{FE2FE71E-0646-4D28-B4E6-59B078802CB2}" type="pres">
      <dgm:prSet presAssocID="{F2EEF71B-10F8-4C8C-8876-0353CFBF7B6E}" presName="rootConnector1" presStyleLbl="node1" presStyleIdx="0" presStyleCnt="0"/>
      <dgm:spPr/>
      <dgm:t>
        <a:bodyPr/>
        <a:lstStyle/>
        <a:p>
          <a:endParaRPr lang="es-ES"/>
        </a:p>
      </dgm:t>
    </dgm:pt>
    <dgm:pt modelId="{D87A654F-87B2-495C-B3D5-D074BC021C20}" type="pres">
      <dgm:prSet presAssocID="{F2EEF71B-10F8-4C8C-8876-0353CFBF7B6E}" presName="hierChild2" presStyleCnt="0"/>
      <dgm:spPr/>
    </dgm:pt>
    <dgm:pt modelId="{503A04B5-D96E-4402-81FD-1772C2126863}" type="pres">
      <dgm:prSet presAssocID="{73FCE0F7-013F-47D3-B04D-C6337B1D2612}" presName="Name37" presStyleLbl="parChTrans1D2" presStyleIdx="0" presStyleCnt="8"/>
      <dgm:spPr/>
      <dgm:t>
        <a:bodyPr/>
        <a:lstStyle/>
        <a:p>
          <a:endParaRPr lang="es-ES"/>
        </a:p>
      </dgm:t>
    </dgm:pt>
    <dgm:pt modelId="{D17A5D88-C5CF-4686-B094-1A7FFC91E060}" type="pres">
      <dgm:prSet presAssocID="{728907E2-B690-45D5-8991-5A5D1E0173FE}" presName="hierRoot2" presStyleCnt="0">
        <dgm:presLayoutVars>
          <dgm:hierBranch val="init"/>
        </dgm:presLayoutVars>
      </dgm:prSet>
      <dgm:spPr/>
    </dgm:pt>
    <dgm:pt modelId="{8CDEADAF-D312-4EE1-979B-9D7E5EC6F390}" type="pres">
      <dgm:prSet presAssocID="{728907E2-B690-45D5-8991-5A5D1E0173FE}" presName="rootComposite" presStyleCnt="0"/>
      <dgm:spPr/>
    </dgm:pt>
    <dgm:pt modelId="{20DAEFFE-28ED-463D-BCF1-640C7A61167A}" type="pres">
      <dgm:prSet presAssocID="{728907E2-B690-45D5-8991-5A5D1E0173FE}" presName="rootText" presStyleLbl="node2" presStyleIdx="0" presStyleCnt="8" custScaleX="484219" custScaleY="1406810" custLinFactY="-20572" custLinFactNeighborX="7903" custLinFactNeighborY="-100000">
        <dgm:presLayoutVars>
          <dgm:chPref val="3"/>
        </dgm:presLayoutVars>
      </dgm:prSet>
      <dgm:spPr/>
      <dgm:t>
        <a:bodyPr/>
        <a:lstStyle/>
        <a:p>
          <a:endParaRPr lang="es-ES"/>
        </a:p>
      </dgm:t>
    </dgm:pt>
    <dgm:pt modelId="{658FA3BD-2540-4C78-A2EA-8BB6ABEFE535}" type="pres">
      <dgm:prSet presAssocID="{728907E2-B690-45D5-8991-5A5D1E0173FE}" presName="rootConnector" presStyleLbl="node2" presStyleIdx="0" presStyleCnt="8"/>
      <dgm:spPr/>
      <dgm:t>
        <a:bodyPr/>
        <a:lstStyle/>
        <a:p>
          <a:endParaRPr lang="es-ES"/>
        </a:p>
      </dgm:t>
    </dgm:pt>
    <dgm:pt modelId="{8724CB23-54EC-424A-9495-F8F7916A08B9}" type="pres">
      <dgm:prSet presAssocID="{728907E2-B690-45D5-8991-5A5D1E0173FE}" presName="hierChild4" presStyleCnt="0"/>
      <dgm:spPr/>
    </dgm:pt>
    <dgm:pt modelId="{6992933D-C55B-48BC-9AAA-F708DBF80090}" type="pres">
      <dgm:prSet presAssocID="{728907E2-B690-45D5-8991-5A5D1E0173FE}" presName="hierChild5" presStyleCnt="0"/>
      <dgm:spPr/>
    </dgm:pt>
    <dgm:pt modelId="{D43E4144-9DAA-4C4B-9071-1E6501C7ECB7}" type="pres">
      <dgm:prSet presAssocID="{DAD2D023-F4A9-41E7-9593-A5AE47A78590}" presName="Name37" presStyleLbl="parChTrans1D2" presStyleIdx="1" presStyleCnt="8"/>
      <dgm:spPr/>
      <dgm:t>
        <a:bodyPr/>
        <a:lstStyle/>
        <a:p>
          <a:endParaRPr lang="es-ES"/>
        </a:p>
      </dgm:t>
    </dgm:pt>
    <dgm:pt modelId="{28CD4DCD-E3E1-4B7B-854E-6E698C86E2DD}" type="pres">
      <dgm:prSet presAssocID="{2A6D5A5B-2D4B-4C1F-8620-C9D79C3D1B6E}" presName="hierRoot2" presStyleCnt="0">
        <dgm:presLayoutVars>
          <dgm:hierBranch val="init"/>
        </dgm:presLayoutVars>
      </dgm:prSet>
      <dgm:spPr/>
    </dgm:pt>
    <dgm:pt modelId="{242CD2FA-B53B-4FDA-B9F0-EC7E02F3D4D4}" type="pres">
      <dgm:prSet presAssocID="{2A6D5A5B-2D4B-4C1F-8620-C9D79C3D1B6E}" presName="rootComposite" presStyleCnt="0"/>
      <dgm:spPr/>
    </dgm:pt>
    <dgm:pt modelId="{CC3B69CC-ADF1-451A-A05E-5C23E3376020}" type="pres">
      <dgm:prSet presAssocID="{2A6D5A5B-2D4B-4C1F-8620-C9D79C3D1B6E}" presName="rootText" presStyleLbl="node2" presStyleIdx="1" presStyleCnt="8" custScaleX="393379" custScaleY="1406810" custLinFactY="-20572" custLinFactNeighborX="7903" custLinFactNeighborY="-100000">
        <dgm:presLayoutVars>
          <dgm:chPref val="3"/>
        </dgm:presLayoutVars>
      </dgm:prSet>
      <dgm:spPr/>
      <dgm:t>
        <a:bodyPr/>
        <a:lstStyle/>
        <a:p>
          <a:endParaRPr lang="es-ES"/>
        </a:p>
      </dgm:t>
    </dgm:pt>
    <dgm:pt modelId="{AD8691F8-60C9-4461-B57D-30066EE213CF}" type="pres">
      <dgm:prSet presAssocID="{2A6D5A5B-2D4B-4C1F-8620-C9D79C3D1B6E}" presName="rootConnector" presStyleLbl="node2" presStyleIdx="1" presStyleCnt="8"/>
      <dgm:spPr/>
      <dgm:t>
        <a:bodyPr/>
        <a:lstStyle/>
        <a:p>
          <a:endParaRPr lang="es-ES"/>
        </a:p>
      </dgm:t>
    </dgm:pt>
    <dgm:pt modelId="{D8D06E4C-6FBC-494D-9618-61C2CC1AA551}" type="pres">
      <dgm:prSet presAssocID="{2A6D5A5B-2D4B-4C1F-8620-C9D79C3D1B6E}" presName="hierChild4" presStyleCnt="0"/>
      <dgm:spPr/>
    </dgm:pt>
    <dgm:pt modelId="{A907E701-2552-493C-A1A0-AA8568A956E4}" type="pres">
      <dgm:prSet presAssocID="{2A6D5A5B-2D4B-4C1F-8620-C9D79C3D1B6E}" presName="hierChild5" presStyleCnt="0"/>
      <dgm:spPr/>
    </dgm:pt>
    <dgm:pt modelId="{DAEA3191-59AE-40BB-AA9F-5143B3331727}" type="pres">
      <dgm:prSet presAssocID="{5F17742D-A52F-4844-BFCF-6EA830535AE0}" presName="Name37" presStyleLbl="parChTrans1D2" presStyleIdx="2" presStyleCnt="8"/>
      <dgm:spPr/>
      <dgm:t>
        <a:bodyPr/>
        <a:lstStyle/>
        <a:p>
          <a:endParaRPr lang="es-ES"/>
        </a:p>
      </dgm:t>
    </dgm:pt>
    <dgm:pt modelId="{CB93A707-EB92-4ADC-8FEA-4B1F6C459596}" type="pres">
      <dgm:prSet presAssocID="{B70B72C9-8C2F-43DA-9E74-47043E208738}" presName="hierRoot2" presStyleCnt="0">
        <dgm:presLayoutVars>
          <dgm:hierBranch val="init"/>
        </dgm:presLayoutVars>
      </dgm:prSet>
      <dgm:spPr/>
    </dgm:pt>
    <dgm:pt modelId="{06738293-A493-4305-8A0E-115FED80E44F}" type="pres">
      <dgm:prSet presAssocID="{B70B72C9-8C2F-43DA-9E74-47043E208738}" presName="rootComposite" presStyleCnt="0"/>
      <dgm:spPr/>
    </dgm:pt>
    <dgm:pt modelId="{4FE48985-21A8-4DD7-B109-D345ACA1F97F}" type="pres">
      <dgm:prSet presAssocID="{B70B72C9-8C2F-43DA-9E74-47043E208738}" presName="rootText" presStyleLbl="node2" presStyleIdx="2" presStyleCnt="8" custScaleX="387691" custScaleY="617742" custLinFactY="-20572" custLinFactNeighborX="7903" custLinFactNeighborY="-100000">
        <dgm:presLayoutVars>
          <dgm:chPref val="3"/>
        </dgm:presLayoutVars>
      </dgm:prSet>
      <dgm:spPr/>
      <dgm:t>
        <a:bodyPr/>
        <a:lstStyle/>
        <a:p>
          <a:endParaRPr lang="es-ES"/>
        </a:p>
      </dgm:t>
    </dgm:pt>
    <dgm:pt modelId="{BF065D4B-13E4-49CE-98C8-D2FBF1E2CF6F}" type="pres">
      <dgm:prSet presAssocID="{B70B72C9-8C2F-43DA-9E74-47043E208738}" presName="rootConnector" presStyleLbl="node2" presStyleIdx="2" presStyleCnt="8"/>
      <dgm:spPr/>
      <dgm:t>
        <a:bodyPr/>
        <a:lstStyle/>
        <a:p>
          <a:endParaRPr lang="es-ES"/>
        </a:p>
      </dgm:t>
    </dgm:pt>
    <dgm:pt modelId="{2A0DE29D-83B6-4FD6-AD94-ABA409BF09F8}" type="pres">
      <dgm:prSet presAssocID="{B70B72C9-8C2F-43DA-9E74-47043E208738}" presName="hierChild4" presStyleCnt="0"/>
      <dgm:spPr/>
    </dgm:pt>
    <dgm:pt modelId="{04085E2C-7083-45B4-ABE0-B35A6775DF72}" type="pres">
      <dgm:prSet presAssocID="{B70B72C9-8C2F-43DA-9E74-47043E208738}" presName="hierChild5" presStyleCnt="0"/>
      <dgm:spPr/>
    </dgm:pt>
    <dgm:pt modelId="{4E18B1F4-78A5-4FCB-A3B9-52DA3461AC08}" type="pres">
      <dgm:prSet presAssocID="{93DA96D7-93CC-4E1F-A6CA-53F8EABD9546}" presName="Name37" presStyleLbl="parChTrans1D2" presStyleIdx="3" presStyleCnt="8"/>
      <dgm:spPr/>
      <dgm:t>
        <a:bodyPr/>
        <a:lstStyle/>
        <a:p>
          <a:endParaRPr lang="es-ES"/>
        </a:p>
      </dgm:t>
    </dgm:pt>
    <dgm:pt modelId="{8EFD2BD8-6351-463C-BBF2-326758EFD392}" type="pres">
      <dgm:prSet presAssocID="{A34F1869-1845-47D2-84C9-4540CBDFE51B}" presName="hierRoot2" presStyleCnt="0">
        <dgm:presLayoutVars>
          <dgm:hierBranch val="init"/>
        </dgm:presLayoutVars>
      </dgm:prSet>
      <dgm:spPr/>
    </dgm:pt>
    <dgm:pt modelId="{28998892-53E2-43A4-B95A-A45D94A0C6E9}" type="pres">
      <dgm:prSet presAssocID="{A34F1869-1845-47D2-84C9-4540CBDFE51B}" presName="rootComposite" presStyleCnt="0"/>
      <dgm:spPr/>
    </dgm:pt>
    <dgm:pt modelId="{28F57FEF-023C-4425-A38C-F870743AADBD}" type="pres">
      <dgm:prSet presAssocID="{A34F1869-1845-47D2-84C9-4540CBDFE51B}" presName="rootText" presStyleLbl="node2" presStyleIdx="3" presStyleCnt="8" custScaleX="387691" custScaleY="617742" custLinFactY="-20572" custLinFactNeighborX="7903" custLinFactNeighborY="-100000">
        <dgm:presLayoutVars>
          <dgm:chPref val="3"/>
        </dgm:presLayoutVars>
      </dgm:prSet>
      <dgm:spPr/>
      <dgm:t>
        <a:bodyPr/>
        <a:lstStyle/>
        <a:p>
          <a:endParaRPr lang="es-ES"/>
        </a:p>
      </dgm:t>
    </dgm:pt>
    <dgm:pt modelId="{57AC04CF-B529-4473-87B1-507B8EDDA969}" type="pres">
      <dgm:prSet presAssocID="{A34F1869-1845-47D2-84C9-4540CBDFE51B}" presName="rootConnector" presStyleLbl="node2" presStyleIdx="3" presStyleCnt="8"/>
      <dgm:spPr/>
      <dgm:t>
        <a:bodyPr/>
        <a:lstStyle/>
        <a:p>
          <a:endParaRPr lang="es-ES"/>
        </a:p>
      </dgm:t>
    </dgm:pt>
    <dgm:pt modelId="{07DAA591-ECA0-45BA-B8BD-D352EF056A27}" type="pres">
      <dgm:prSet presAssocID="{A34F1869-1845-47D2-84C9-4540CBDFE51B}" presName="hierChild4" presStyleCnt="0"/>
      <dgm:spPr/>
    </dgm:pt>
    <dgm:pt modelId="{02D3A503-6F5D-459A-91C1-853996B97E2E}" type="pres">
      <dgm:prSet presAssocID="{A34F1869-1845-47D2-84C9-4540CBDFE51B}" presName="hierChild5" presStyleCnt="0"/>
      <dgm:spPr/>
    </dgm:pt>
    <dgm:pt modelId="{608A6364-2A13-4A47-AE61-F9CDDA22C8F7}" type="pres">
      <dgm:prSet presAssocID="{1C362512-8373-4856-8B0B-B8404F4D6B6A}" presName="Name37" presStyleLbl="parChTrans1D2" presStyleIdx="4" presStyleCnt="8"/>
      <dgm:spPr/>
      <dgm:t>
        <a:bodyPr/>
        <a:lstStyle/>
        <a:p>
          <a:endParaRPr lang="es-ES"/>
        </a:p>
      </dgm:t>
    </dgm:pt>
    <dgm:pt modelId="{9E2071C0-7602-4C1A-BC24-67E75D4A9912}" type="pres">
      <dgm:prSet presAssocID="{9B1B51E8-A9A1-413A-B5A8-42F0C74AC3E2}" presName="hierRoot2" presStyleCnt="0">
        <dgm:presLayoutVars>
          <dgm:hierBranch val="init"/>
        </dgm:presLayoutVars>
      </dgm:prSet>
      <dgm:spPr/>
    </dgm:pt>
    <dgm:pt modelId="{9CECBF13-66F3-4873-B4CE-2E4FC73BC223}" type="pres">
      <dgm:prSet presAssocID="{9B1B51E8-A9A1-413A-B5A8-42F0C74AC3E2}" presName="rootComposite" presStyleCnt="0"/>
      <dgm:spPr/>
    </dgm:pt>
    <dgm:pt modelId="{381C6129-1062-44E7-9B86-0945BDB3015A}" type="pres">
      <dgm:prSet presAssocID="{9B1B51E8-A9A1-413A-B5A8-42F0C74AC3E2}" presName="rootText" presStyleLbl="node2" presStyleIdx="4" presStyleCnt="8" custScaleX="387691" custScaleY="617742" custLinFactY="-20572" custLinFactNeighborX="7903" custLinFactNeighborY="-100000">
        <dgm:presLayoutVars>
          <dgm:chPref val="3"/>
        </dgm:presLayoutVars>
      </dgm:prSet>
      <dgm:spPr/>
      <dgm:t>
        <a:bodyPr/>
        <a:lstStyle/>
        <a:p>
          <a:endParaRPr lang="es-ES"/>
        </a:p>
      </dgm:t>
    </dgm:pt>
    <dgm:pt modelId="{4E0D7EDA-6A76-4379-993F-87FD9663BC33}" type="pres">
      <dgm:prSet presAssocID="{9B1B51E8-A9A1-413A-B5A8-42F0C74AC3E2}" presName="rootConnector" presStyleLbl="node2" presStyleIdx="4" presStyleCnt="8"/>
      <dgm:spPr/>
      <dgm:t>
        <a:bodyPr/>
        <a:lstStyle/>
        <a:p>
          <a:endParaRPr lang="es-ES"/>
        </a:p>
      </dgm:t>
    </dgm:pt>
    <dgm:pt modelId="{13897332-5ED6-415C-B364-9C1F6C17E9E0}" type="pres">
      <dgm:prSet presAssocID="{9B1B51E8-A9A1-413A-B5A8-42F0C74AC3E2}" presName="hierChild4" presStyleCnt="0"/>
      <dgm:spPr/>
    </dgm:pt>
    <dgm:pt modelId="{2818B27E-D5F8-4D3B-88FE-863115508843}" type="pres">
      <dgm:prSet presAssocID="{9B1B51E8-A9A1-413A-B5A8-42F0C74AC3E2}" presName="hierChild5" presStyleCnt="0"/>
      <dgm:spPr/>
    </dgm:pt>
    <dgm:pt modelId="{7C00C18E-EEF4-4BF5-AAB1-313FECE98F11}" type="pres">
      <dgm:prSet presAssocID="{4CFF9DDA-627A-43AD-8979-108E89EF97E4}" presName="Name37" presStyleLbl="parChTrans1D2" presStyleIdx="5" presStyleCnt="8"/>
      <dgm:spPr/>
      <dgm:t>
        <a:bodyPr/>
        <a:lstStyle/>
        <a:p>
          <a:endParaRPr lang="es-ES"/>
        </a:p>
      </dgm:t>
    </dgm:pt>
    <dgm:pt modelId="{1D53DD60-3899-499F-B2FA-74A61AB7187A}" type="pres">
      <dgm:prSet presAssocID="{6E203341-A96C-448E-AC68-2069B92E3A37}" presName="hierRoot2" presStyleCnt="0">
        <dgm:presLayoutVars>
          <dgm:hierBranch val="init"/>
        </dgm:presLayoutVars>
      </dgm:prSet>
      <dgm:spPr/>
    </dgm:pt>
    <dgm:pt modelId="{C8144785-1F52-42BA-8018-BC35F353B75E}" type="pres">
      <dgm:prSet presAssocID="{6E203341-A96C-448E-AC68-2069B92E3A37}" presName="rootComposite" presStyleCnt="0"/>
      <dgm:spPr/>
    </dgm:pt>
    <dgm:pt modelId="{DEA38ACC-A8DD-4F88-80CA-A9054D3DFDF2}" type="pres">
      <dgm:prSet presAssocID="{6E203341-A96C-448E-AC68-2069B92E3A37}" presName="rootText" presStyleLbl="node2" presStyleIdx="5" presStyleCnt="8" custScaleX="387691" custScaleY="617742" custLinFactY="-20572" custLinFactNeighborX="7903" custLinFactNeighborY="-100000">
        <dgm:presLayoutVars>
          <dgm:chPref val="3"/>
        </dgm:presLayoutVars>
      </dgm:prSet>
      <dgm:spPr/>
      <dgm:t>
        <a:bodyPr/>
        <a:lstStyle/>
        <a:p>
          <a:endParaRPr lang="es-ES"/>
        </a:p>
      </dgm:t>
    </dgm:pt>
    <dgm:pt modelId="{E299BF76-1AAE-4870-86BA-6E1143994E4A}" type="pres">
      <dgm:prSet presAssocID="{6E203341-A96C-448E-AC68-2069B92E3A37}" presName="rootConnector" presStyleLbl="node2" presStyleIdx="5" presStyleCnt="8"/>
      <dgm:spPr/>
      <dgm:t>
        <a:bodyPr/>
        <a:lstStyle/>
        <a:p>
          <a:endParaRPr lang="es-ES"/>
        </a:p>
      </dgm:t>
    </dgm:pt>
    <dgm:pt modelId="{20C209A6-B708-476A-9960-39E9EB2C0E3B}" type="pres">
      <dgm:prSet presAssocID="{6E203341-A96C-448E-AC68-2069B92E3A37}" presName="hierChild4" presStyleCnt="0"/>
      <dgm:spPr/>
    </dgm:pt>
    <dgm:pt modelId="{BA0ABF4F-E227-48DE-B14E-8D21F41080D1}" type="pres">
      <dgm:prSet presAssocID="{6E203341-A96C-448E-AC68-2069B92E3A37}" presName="hierChild5" presStyleCnt="0"/>
      <dgm:spPr/>
    </dgm:pt>
    <dgm:pt modelId="{E1B09FD3-D6E2-44F8-8EED-D8F53F0C9EA5}" type="pres">
      <dgm:prSet presAssocID="{963CE506-9CD4-48CF-85D6-200E83EED401}" presName="Name37" presStyleLbl="parChTrans1D2" presStyleIdx="6" presStyleCnt="8"/>
      <dgm:spPr/>
      <dgm:t>
        <a:bodyPr/>
        <a:lstStyle/>
        <a:p>
          <a:endParaRPr lang="es-ES"/>
        </a:p>
      </dgm:t>
    </dgm:pt>
    <dgm:pt modelId="{48854934-03B5-44F4-AACC-31643242B237}" type="pres">
      <dgm:prSet presAssocID="{7DA23681-EDFB-44B1-8BAE-861658E3EFF0}" presName="hierRoot2" presStyleCnt="0">
        <dgm:presLayoutVars>
          <dgm:hierBranch val="init"/>
        </dgm:presLayoutVars>
      </dgm:prSet>
      <dgm:spPr/>
    </dgm:pt>
    <dgm:pt modelId="{E5533F21-5EC5-413D-BE74-F03ABE8F691F}" type="pres">
      <dgm:prSet presAssocID="{7DA23681-EDFB-44B1-8BAE-861658E3EFF0}" presName="rootComposite" presStyleCnt="0"/>
      <dgm:spPr/>
    </dgm:pt>
    <dgm:pt modelId="{B418EDBF-3335-4621-B328-7D6297733132}" type="pres">
      <dgm:prSet presAssocID="{7DA23681-EDFB-44B1-8BAE-861658E3EFF0}" presName="rootText" presStyleLbl="node2" presStyleIdx="6" presStyleCnt="8" custScaleX="387691" custScaleY="617742" custLinFactY="-20572" custLinFactNeighborX="7903" custLinFactNeighborY="-100000">
        <dgm:presLayoutVars>
          <dgm:chPref val="3"/>
        </dgm:presLayoutVars>
      </dgm:prSet>
      <dgm:spPr/>
      <dgm:t>
        <a:bodyPr/>
        <a:lstStyle/>
        <a:p>
          <a:endParaRPr lang="es-ES"/>
        </a:p>
      </dgm:t>
    </dgm:pt>
    <dgm:pt modelId="{C169B060-BB1D-4C82-81EC-607CB48AE193}" type="pres">
      <dgm:prSet presAssocID="{7DA23681-EDFB-44B1-8BAE-861658E3EFF0}" presName="rootConnector" presStyleLbl="node2" presStyleIdx="6" presStyleCnt="8"/>
      <dgm:spPr/>
      <dgm:t>
        <a:bodyPr/>
        <a:lstStyle/>
        <a:p>
          <a:endParaRPr lang="es-ES"/>
        </a:p>
      </dgm:t>
    </dgm:pt>
    <dgm:pt modelId="{44AD1268-1EE1-42EB-8289-72A7D8B5B521}" type="pres">
      <dgm:prSet presAssocID="{7DA23681-EDFB-44B1-8BAE-861658E3EFF0}" presName="hierChild4" presStyleCnt="0"/>
      <dgm:spPr/>
    </dgm:pt>
    <dgm:pt modelId="{C1304609-F517-4C67-A5CD-F665DF153C0E}" type="pres">
      <dgm:prSet presAssocID="{7DA23681-EDFB-44B1-8BAE-861658E3EFF0}" presName="hierChild5" presStyleCnt="0"/>
      <dgm:spPr/>
    </dgm:pt>
    <dgm:pt modelId="{AF4D3ACD-07D0-4D70-A0EC-766529A481C7}" type="pres">
      <dgm:prSet presAssocID="{A3AE5073-0438-4276-BF42-01B793B10092}" presName="Name37" presStyleLbl="parChTrans1D2" presStyleIdx="7" presStyleCnt="8"/>
      <dgm:spPr/>
      <dgm:t>
        <a:bodyPr/>
        <a:lstStyle/>
        <a:p>
          <a:endParaRPr lang="es-ES"/>
        </a:p>
      </dgm:t>
    </dgm:pt>
    <dgm:pt modelId="{A6EF0BB6-C9F6-42EC-BB1B-8B0E720476EB}" type="pres">
      <dgm:prSet presAssocID="{94F14DE5-1D3C-41CE-834F-E5159B8F2581}" presName="hierRoot2" presStyleCnt="0">
        <dgm:presLayoutVars>
          <dgm:hierBranch val="init"/>
        </dgm:presLayoutVars>
      </dgm:prSet>
      <dgm:spPr/>
    </dgm:pt>
    <dgm:pt modelId="{1B87A4F3-7F41-4247-902B-46ABA7FDFE53}" type="pres">
      <dgm:prSet presAssocID="{94F14DE5-1D3C-41CE-834F-E5159B8F2581}" presName="rootComposite" presStyleCnt="0"/>
      <dgm:spPr/>
    </dgm:pt>
    <dgm:pt modelId="{C86C9652-76E5-4756-BE65-C23D3CA19D55}" type="pres">
      <dgm:prSet presAssocID="{94F14DE5-1D3C-41CE-834F-E5159B8F2581}" presName="rootText" presStyleLbl="node2" presStyleIdx="7" presStyleCnt="8" custScaleX="387691" custScaleY="617742" custLinFactY="-20572" custLinFactNeighborX="741" custLinFactNeighborY="-100000">
        <dgm:presLayoutVars>
          <dgm:chPref val="3"/>
        </dgm:presLayoutVars>
      </dgm:prSet>
      <dgm:spPr/>
      <dgm:t>
        <a:bodyPr/>
        <a:lstStyle/>
        <a:p>
          <a:endParaRPr lang="es-ES"/>
        </a:p>
      </dgm:t>
    </dgm:pt>
    <dgm:pt modelId="{A5DB0698-E63F-4551-B71B-304AD140C43A}" type="pres">
      <dgm:prSet presAssocID="{94F14DE5-1D3C-41CE-834F-E5159B8F2581}" presName="rootConnector" presStyleLbl="node2" presStyleIdx="7" presStyleCnt="8"/>
      <dgm:spPr/>
      <dgm:t>
        <a:bodyPr/>
        <a:lstStyle/>
        <a:p>
          <a:endParaRPr lang="es-ES"/>
        </a:p>
      </dgm:t>
    </dgm:pt>
    <dgm:pt modelId="{A7924394-A5A4-4161-BCB8-74355EBF0840}" type="pres">
      <dgm:prSet presAssocID="{94F14DE5-1D3C-41CE-834F-E5159B8F2581}" presName="hierChild4" presStyleCnt="0"/>
      <dgm:spPr/>
    </dgm:pt>
    <dgm:pt modelId="{7D2E5114-E9BC-4408-94B5-4DDE76023829}" type="pres">
      <dgm:prSet presAssocID="{94F14DE5-1D3C-41CE-834F-E5159B8F2581}" presName="hierChild5" presStyleCnt="0"/>
      <dgm:spPr/>
    </dgm:pt>
    <dgm:pt modelId="{DCECE98F-8107-45C0-AE0D-CDEF58713B1C}" type="pres">
      <dgm:prSet presAssocID="{F2EEF71B-10F8-4C8C-8876-0353CFBF7B6E}" presName="hierChild3" presStyleCnt="0"/>
      <dgm:spPr/>
    </dgm:pt>
  </dgm:ptLst>
  <dgm:cxnLst>
    <dgm:cxn modelId="{67F1BDFB-BA54-409E-9F12-EFC058FA4D1D}" type="presOf" srcId="{B70B72C9-8C2F-43DA-9E74-47043E208738}" destId="{4FE48985-21A8-4DD7-B109-D345ACA1F97F}" srcOrd="0" destOrd="0" presId="urn:microsoft.com/office/officeart/2005/8/layout/orgChart1"/>
    <dgm:cxn modelId="{B7691107-B852-41AD-85F7-640D590895F6}" type="presOf" srcId="{9B1B51E8-A9A1-413A-B5A8-42F0C74AC3E2}" destId="{381C6129-1062-44E7-9B86-0945BDB3015A}" srcOrd="0" destOrd="0" presId="urn:microsoft.com/office/officeart/2005/8/layout/orgChart1"/>
    <dgm:cxn modelId="{967FCE51-F40F-4B4E-A53D-0E3F803B1736}" type="presOf" srcId="{A34F1869-1845-47D2-84C9-4540CBDFE51B}" destId="{28F57FEF-023C-4425-A38C-F870743AADBD}" srcOrd="0" destOrd="0" presId="urn:microsoft.com/office/officeart/2005/8/layout/orgChart1"/>
    <dgm:cxn modelId="{EE7C321C-138B-465F-BF42-1C053437DA6D}" type="presOf" srcId="{7DA23681-EDFB-44B1-8BAE-861658E3EFF0}" destId="{C169B060-BB1D-4C82-81EC-607CB48AE193}" srcOrd="1" destOrd="0" presId="urn:microsoft.com/office/officeart/2005/8/layout/orgChart1"/>
    <dgm:cxn modelId="{7AF8128F-91FA-41E5-85DC-815FEBF73C7A}" type="presOf" srcId="{728907E2-B690-45D5-8991-5A5D1E0173FE}" destId="{20DAEFFE-28ED-463D-BCF1-640C7A61167A}" srcOrd="0" destOrd="0" presId="urn:microsoft.com/office/officeart/2005/8/layout/orgChart1"/>
    <dgm:cxn modelId="{C02590B0-D10B-45D0-A864-F5346444519F}" type="presOf" srcId="{5F17742D-A52F-4844-BFCF-6EA830535AE0}" destId="{DAEA3191-59AE-40BB-AA9F-5143B3331727}" srcOrd="0" destOrd="0" presId="urn:microsoft.com/office/officeart/2005/8/layout/orgChart1"/>
    <dgm:cxn modelId="{1DD30620-7302-4C7D-B85E-1B2DA0E8CE45}" srcId="{F2EEF71B-10F8-4C8C-8876-0353CFBF7B6E}" destId="{94F14DE5-1D3C-41CE-834F-E5159B8F2581}" srcOrd="7" destOrd="0" parTransId="{A3AE5073-0438-4276-BF42-01B793B10092}" sibTransId="{2D56DAC3-5599-4526-83AC-85F2AC5E6EB3}"/>
    <dgm:cxn modelId="{E471B314-67E1-48A2-A648-1E5722154091}" type="presOf" srcId="{94F14DE5-1D3C-41CE-834F-E5159B8F2581}" destId="{C86C9652-76E5-4756-BE65-C23D3CA19D55}" srcOrd="0" destOrd="0" presId="urn:microsoft.com/office/officeart/2005/8/layout/orgChart1"/>
    <dgm:cxn modelId="{9D133FAC-192A-4A39-8A78-A6C21CAA4CB8}" type="presOf" srcId="{1C362512-8373-4856-8B0B-B8404F4D6B6A}" destId="{608A6364-2A13-4A47-AE61-F9CDDA22C8F7}" srcOrd="0" destOrd="0" presId="urn:microsoft.com/office/officeart/2005/8/layout/orgChart1"/>
    <dgm:cxn modelId="{7714E32B-C02F-4BC3-BA9C-051FEACFDA00}" srcId="{F2EEF71B-10F8-4C8C-8876-0353CFBF7B6E}" destId="{7DA23681-EDFB-44B1-8BAE-861658E3EFF0}" srcOrd="6" destOrd="0" parTransId="{963CE506-9CD4-48CF-85D6-200E83EED401}" sibTransId="{773B10B6-3249-47AE-89C9-D8FFC597CB71}"/>
    <dgm:cxn modelId="{6BC8706C-F561-42B6-871E-3151D26780BA}" type="presOf" srcId="{728907E2-B690-45D5-8991-5A5D1E0173FE}" destId="{658FA3BD-2540-4C78-A2EA-8BB6ABEFE535}" srcOrd="1" destOrd="0" presId="urn:microsoft.com/office/officeart/2005/8/layout/orgChart1"/>
    <dgm:cxn modelId="{B1132A4A-723E-45A2-BE9B-92A635531E28}" srcId="{F2EEF71B-10F8-4C8C-8876-0353CFBF7B6E}" destId="{2A6D5A5B-2D4B-4C1F-8620-C9D79C3D1B6E}" srcOrd="1" destOrd="0" parTransId="{DAD2D023-F4A9-41E7-9593-A5AE47A78590}" sibTransId="{FC14A467-16F4-4AD5-9E31-200BD465FAD7}"/>
    <dgm:cxn modelId="{ED95226A-B790-4E88-8DFD-730875AFF320}" type="presOf" srcId="{7DA23681-EDFB-44B1-8BAE-861658E3EFF0}" destId="{B418EDBF-3335-4621-B328-7D6297733132}" srcOrd="0" destOrd="0" presId="urn:microsoft.com/office/officeart/2005/8/layout/orgChart1"/>
    <dgm:cxn modelId="{E1612CF3-361C-4504-9B44-A3810B5FA03C}" srcId="{F2EEF71B-10F8-4C8C-8876-0353CFBF7B6E}" destId="{B70B72C9-8C2F-43DA-9E74-47043E208738}" srcOrd="2" destOrd="0" parTransId="{5F17742D-A52F-4844-BFCF-6EA830535AE0}" sibTransId="{B9816642-9EF4-43D9-86C5-E346162F24AD}"/>
    <dgm:cxn modelId="{5F99A002-CD3C-4A1F-BBFF-3E6BAD4705BD}" type="presOf" srcId="{A3AE5073-0438-4276-BF42-01B793B10092}" destId="{AF4D3ACD-07D0-4D70-A0EC-766529A481C7}" srcOrd="0" destOrd="0" presId="urn:microsoft.com/office/officeart/2005/8/layout/orgChart1"/>
    <dgm:cxn modelId="{BD60629A-FB79-4500-B877-5EB39164795B}" type="presOf" srcId="{F2EEF71B-10F8-4C8C-8876-0353CFBF7B6E}" destId="{FE2FE71E-0646-4D28-B4E6-59B078802CB2}" srcOrd="1" destOrd="0" presId="urn:microsoft.com/office/officeart/2005/8/layout/orgChart1"/>
    <dgm:cxn modelId="{E708C78E-ED83-4F37-8CED-EA4480B5AC27}" type="presOf" srcId="{9B1B51E8-A9A1-413A-B5A8-42F0C74AC3E2}" destId="{4E0D7EDA-6A76-4379-993F-87FD9663BC33}" srcOrd="1" destOrd="0" presId="urn:microsoft.com/office/officeart/2005/8/layout/orgChart1"/>
    <dgm:cxn modelId="{C2A3A110-AD15-4D16-8335-76A846ADE9E8}" type="presOf" srcId="{A34F1869-1845-47D2-84C9-4540CBDFE51B}" destId="{57AC04CF-B529-4473-87B1-507B8EDDA969}" srcOrd="1" destOrd="0" presId="urn:microsoft.com/office/officeart/2005/8/layout/orgChart1"/>
    <dgm:cxn modelId="{547399C6-C9FC-4E51-9D0B-E27C43AE7DEE}" type="presOf" srcId="{94F14DE5-1D3C-41CE-834F-E5159B8F2581}" destId="{A5DB0698-E63F-4551-B71B-304AD140C43A}" srcOrd="1" destOrd="0" presId="urn:microsoft.com/office/officeart/2005/8/layout/orgChart1"/>
    <dgm:cxn modelId="{7E1CEA73-B310-4172-9B80-668D69FC1E4B}" type="presOf" srcId="{73FCE0F7-013F-47D3-B04D-C6337B1D2612}" destId="{503A04B5-D96E-4402-81FD-1772C2126863}" srcOrd="0" destOrd="0" presId="urn:microsoft.com/office/officeart/2005/8/layout/orgChart1"/>
    <dgm:cxn modelId="{958BCA85-012C-4EA3-8DBE-5514F332AB8C}" type="presOf" srcId="{963CE506-9CD4-48CF-85D6-200E83EED401}" destId="{E1B09FD3-D6E2-44F8-8EED-D8F53F0C9EA5}" srcOrd="0" destOrd="0" presId="urn:microsoft.com/office/officeart/2005/8/layout/orgChart1"/>
    <dgm:cxn modelId="{71D560C0-5F9E-4D49-8507-6ED2B42C9341}" type="presOf" srcId="{6E203341-A96C-448E-AC68-2069B92E3A37}" destId="{E299BF76-1AAE-4870-86BA-6E1143994E4A}" srcOrd="1" destOrd="0" presId="urn:microsoft.com/office/officeart/2005/8/layout/orgChart1"/>
    <dgm:cxn modelId="{D58AB193-FE9A-41D4-895D-9A1E87ACCD86}" type="presOf" srcId="{B70B72C9-8C2F-43DA-9E74-47043E208738}" destId="{BF065D4B-13E4-49CE-98C8-D2FBF1E2CF6F}" srcOrd="1" destOrd="0" presId="urn:microsoft.com/office/officeart/2005/8/layout/orgChart1"/>
    <dgm:cxn modelId="{A3FF5C32-9ACB-493B-A6AF-6ED39B339324}" srcId="{F2EEF71B-10F8-4C8C-8876-0353CFBF7B6E}" destId="{6E203341-A96C-448E-AC68-2069B92E3A37}" srcOrd="5" destOrd="0" parTransId="{4CFF9DDA-627A-43AD-8979-108E89EF97E4}" sibTransId="{CBBE9C04-7BFE-44E5-B4ED-3FE57F9E7279}"/>
    <dgm:cxn modelId="{7702B4D5-3A03-4335-8951-DC4D7AA7E729}" srcId="{729B5796-912C-48AB-ACBD-655FF347E21F}" destId="{F2EEF71B-10F8-4C8C-8876-0353CFBF7B6E}" srcOrd="0" destOrd="0" parTransId="{B3A9A90C-B53C-4A74-9E5D-DBD363A40D07}" sibTransId="{8CBBA27E-1D89-40DD-8B24-FDB71EF82208}"/>
    <dgm:cxn modelId="{F3F935C6-3AA9-4299-B4B4-AB870ACC005B}" srcId="{F2EEF71B-10F8-4C8C-8876-0353CFBF7B6E}" destId="{9B1B51E8-A9A1-413A-B5A8-42F0C74AC3E2}" srcOrd="4" destOrd="0" parTransId="{1C362512-8373-4856-8B0B-B8404F4D6B6A}" sibTransId="{9FFEDB23-43A4-4DED-8A5A-1C5EFA8AA686}"/>
    <dgm:cxn modelId="{09D26587-546D-471E-B498-CD81E2FFC520}" type="presOf" srcId="{2A6D5A5B-2D4B-4C1F-8620-C9D79C3D1B6E}" destId="{AD8691F8-60C9-4461-B57D-30066EE213CF}" srcOrd="1" destOrd="0" presId="urn:microsoft.com/office/officeart/2005/8/layout/orgChart1"/>
    <dgm:cxn modelId="{782BFA1F-9397-430F-BB07-8C5BFA11A909}" type="presOf" srcId="{4CFF9DDA-627A-43AD-8979-108E89EF97E4}" destId="{7C00C18E-EEF4-4BF5-AAB1-313FECE98F11}" srcOrd="0" destOrd="0" presId="urn:microsoft.com/office/officeart/2005/8/layout/orgChart1"/>
    <dgm:cxn modelId="{F37FE290-1374-4562-A419-2F5F0797DD9A}" type="presOf" srcId="{93DA96D7-93CC-4E1F-A6CA-53F8EABD9546}" destId="{4E18B1F4-78A5-4FCB-A3B9-52DA3461AC08}" srcOrd="0" destOrd="0" presId="urn:microsoft.com/office/officeart/2005/8/layout/orgChart1"/>
    <dgm:cxn modelId="{F26BD6EC-479D-4321-B9D1-3ADE9E45F9E2}" type="presOf" srcId="{DAD2D023-F4A9-41E7-9593-A5AE47A78590}" destId="{D43E4144-9DAA-4C4B-9071-1E6501C7ECB7}" srcOrd="0" destOrd="0" presId="urn:microsoft.com/office/officeart/2005/8/layout/orgChart1"/>
    <dgm:cxn modelId="{60EFFC7E-0C74-4346-9D10-FA2905E03F7A}" type="presOf" srcId="{729B5796-912C-48AB-ACBD-655FF347E21F}" destId="{E242D1F7-38D5-4BE0-9748-66782EE01651}" srcOrd="0" destOrd="0" presId="urn:microsoft.com/office/officeart/2005/8/layout/orgChart1"/>
    <dgm:cxn modelId="{D2E698D9-68CE-4372-9A88-63AB10C70D51}" type="presOf" srcId="{6E203341-A96C-448E-AC68-2069B92E3A37}" destId="{DEA38ACC-A8DD-4F88-80CA-A9054D3DFDF2}" srcOrd="0" destOrd="0" presId="urn:microsoft.com/office/officeart/2005/8/layout/orgChart1"/>
    <dgm:cxn modelId="{264CA249-7A3E-4FFB-BAF9-4F43107FD0EC}" srcId="{F2EEF71B-10F8-4C8C-8876-0353CFBF7B6E}" destId="{728907E2-B690-45D5-8991-5A5D1E0173FE}" srcOrd="0" destOrd="0" parTransId="{73FCE0F7-013F-47D3-B04D-C6337B1D2612}" sibTransId="{658A31B5-CF7D-4A90-A4ED-C2CF2537A5BB}"/>
    <dgm:cxn modelId="{E2711DAE-DF04-4699-BBE1-5DC711191AC2}" type="presOf" srcId="{F2EEF71B-10F8-4C8C-8876-0353CFBF7B6E}" destId="{6AEC9589-D220-49C7-A066-F1793CB763C6}" srcOrd="0" destOrd="0" presId="urn:microsoft.com/office/officeart/2005/8/layout/orgChart1"/>
    <dgm:cxn modelId="{1E613401-A6D0-4A30-86FC-743DABF530CE}" type="presOf" srcId="{2A6D5A5B-2D4B-4C1F-8620-C9D79C3D1B6E}" destId="{CC3B69CC-ADF1-451A-A05E-5C23E3376020}" srcOrd="0" destOrd="0" presId="urn:microsoft.com/office/officeart/2005/8/layout/orgChart1"/>
    <dgm:cxn modelId="{4BC4A359-3076-4925-ACA5-714FCE272646}" srcId="{F2EEF71B-10F8-4C8C-8876-0353CFBF7B6E}" destId="{A34F1869-1845-47D2-84C9-4540CBDFE51B}" srcOrd="3" destOrd="0" parTransId="{93DA96D7-93CC-4E1F-A6CA-53F8EABD9546}" sibTransId="{78A86B67-4C8D-47E0-ADC5-543C12FD9A67}"/>
    <dgm:cxn modelId="{6A230566-E23C-43CA-9EFB-F1881E7C02BE}" type="presParOf" srcId="{E242D1F7-38D5-4BE0-9748-66782EE01651}" destId="{FA2495C7-F518-4CC0-AA93-9DEA98272A75}" srcOrd="0" destOrd="0" presId="urn:microsoft.com/office/officeart/2005/8/layout/orgChart1"/>
    <dgm:cxn modelId="{2CF7BE12-995B-434B-B14B-F0654C3DE64A}" type="presParOf" srcId="{FA2495C7-F518-4CC0-AA93-9DEA98272A75}" destId="{875827DD-34B2-4040-BB72-F15FE5CC6234}" srcOrd="0" destOrd="0" presId="urn:microsoft.com/office/officeart/2005/8/layout/orgChart1"/>
    <dgm:cxn modelId="{D0AF012A-FA9A-4C02-B1EA-44A6FAFD5E8B}" type="presParOf" srcId="{875827DD-34B2-4040-BB72-F15FE5CC6234}" destId="{6AEC9589-D220-49C7-A066-F1793CB763C6}" srcOrd="0" destOrd="0" presId="urn:microsoft.com/office/officeart/2005/8/layout/orgChart1"/>
    <dgm:cxn modelId="{B7D9C225-7EF8-4915-97FD-18E46A007F95}" type="presParOf" srcId="{875827DD-34B2-4040-BB72-F15FE5CC6234}" destId="{FE2FE71E-0646-4D28-B4E6-59B078802CB2}" srcOrd="1" destOrd="0" presId="urn:microsoft.com/office/officeart/2005/8/layout/orgChart1"/>
    <dgm:cxn modelId="{55ECC024-4B13-404E-9471-89CB78B06F5B}" type="presParOf" srcId="{FA2495C7-F518-4CC0-AA93-9DEA98272A75}" destId="{D87A654F-87B2-495C-B3D5-D074BC021C20}" srcOrd="1" destOrd="0" presId="urn:microsoft.com/office/officeart/2005/8/layout/orgChart1"/>
    <dgm:cxn modelId="{49F76264-FD07-4C9B-AC93-4DBCF9EC7B6D}" type="presParOf" srcId="{D87A654F-87B2-495C-B3D5-D074BC021C20}" destId="{503A04B5-D96E-4402-81FD-1772C2126863}" srcOrd="0" destOrd="0" presId="urn:microsoft.com/office/officeart/2005/8/layout/orgChart1"/>
    <dgm:cxn modelId="{39D7F6E3-B0BA-4371-AC5B-7DB054ED6F0A}" type="presParOf" srcId="{D87A654F-87B2-495C-B3D5-D074BC021C20}" destId="{D17A5D88-C5CF-4686-B094-1A7FFC91E060}" srcOrd="1" destOrd="0" presId="urn:microsoft.com/office/officeart/2005/8/layout/orgChart1"/>
    <dgm:cxn modelId="{8990A2D7-F7FB-4EC3-B2B6-7CDCA41F5B00}" type="presParOf" srcId="{D17A5D88-C5CF-4686-B094-1A7FFC91E060}" destId="{8CDEADAF-D312-4EE1-979B-9D7E5EC6F390}" srcOrd="0" destOrd="0" presId="urn:microsoft.com/office/officeart/2005/8/layout/orgChart1"/>
    <dgm:cxn modelId="{7F2CC2E3-1321-4DA6-A356-EB4BCBC45E9E}" type="presParOf" srcId="{8CDEADAF-D312-4EE1-979B-9D7E5EC6F390}" destId="{20DAEFFE-28ED-463D-BCF1-640C7A61167A}" srcOrd="0" destOrd="0" presId="urn:microsoft.com/office/officeart/2005/8/layout/orgChart1"/>
    <dgm:cxn modelId="{B1089F24-1FA4-43FE-AD3C-F37696975E54}" type="presParOf" srcId="{8CDEADAF-D312-4EE1-979B-9D7E5EC6F390}" destId="{658FA3BD-2540-4C78-A2EA-8BB6ABEFE535}" srcOrd="1" destOrd="0" presId="urn:microsoft.com/office/officeart/2005/8/layout/orgChart1"/>
    <dgm:cxn modelId="{9809DE1F-DBCD-4597-9E85-754AA3D4D323}" type="presParOf" srcId="{D17A5D88-C5CF-4686-B094-1A7FFC91E060}" destId="{8724CB23-54EC-424A-9495-F8F7916A08B9}" srcOrd="1" destOrd="0" presId="urn:microsoft.com/office/officeart/2005/8/layout/orgChart1"/>
    <dgm:cxn modelId="{0698D12C-2520-49B3-80B4-2E0AB83FC4B2}" type="presParOf" srcId="{D17A5D88-C5CF-4686-B094-1A7FFC91E060}" destId="{6992933D-C55B-48BC-9AAA-F708DBF80090}" srcOrd="2" destOrd="0" presId="urn:microsoft.com/office/officeart/2005/8/layout/orgChart1"/>
    <dgm:cxn modelId="{4732C610-13A7-472A-BB85-C0746C3BB2F4}" type="presParOf" srcId="{D87A654F-87B2-495C-B3D5-D074BC021C20}" destId="{D43E4144-9DAA-4C4B-9071-1E6501C7ECB7}" srcOrd="2" destOrd="0" presId="urn:microsoft.com/office/officeart/2005/8/layout/orgChart1"/>
    <dgm:cxn modelId="{9FA5B276-72AC-4171-9687-DE6545FAEF30}" type="presParOf" srcId="{D87A654F-87B2-495C-B3D5-D074BC021C20}" destId="{28CD4DCD-E3E1-4B7B-854E-6E698C86E2DD}" srcOrd="3" destOrd="0" presId="urn:microsoft.com/office/officeart/2005/8/layout/orgChart1"/>
    <dgm:cxn modelId="{84CAD770-3DAD-4BE9-A016-D0E61C8A3F6A}" type="presParOf" srcId="{28CD4DCD-E3E1-4B7B-854E-6E698C86E2DD}" destId="{242CD2FA-B53B-4FDA-B9F0-EC7E02F3D4D4}" srcOrd="0" destOrd="0" presId="urn:microsoft.com/office/officeart/2005/8/layout/orgChart1"/>
    <dgm:cxn modelId="{9D18716B-08B0-4476-B29B-BB6FC8ADD2CA}" type="presParOf" srcId="{242CD2FA-B53B-4FDA-B9F0-EC7E02F3D4D4}" destId="{CC3B69CC-ADF1-451A-A05E-5C23E3376020}" srcOrd="0" destOrd="0" presId="urn:microsoft.com/office/officeart/2005/8/layout/orgChart1"/>
    <dgm:cxn modelId="{15EE17F3-2739-4960-838A-316C8C7EAD25}" type="presParOf" srcId="{242CD2FA-B53B-4FDA-B9F0-EC7E02F3D4D4}" destId="{AD8691F8-60C9-4461-B57D-30066EE213CF}" srcOrd="1" destOrd="0" presId="urn:microsoft.com/office/officeart/2005/8/layout/orgChart1"/>
    <dgm:cxn modelId="{1D5B44AE-ABD8-43F6-A67A-922C3E5BF4C7}" type="presParOf" srcId="{28CD4DCD-E3E1-4B7B-854E-6E698C86E2DD}" destId="{D8D06E4C-6FBC-494D-9618-61C2CC1AA551}" srcOrd="1" destOrd="0" presId="urn:microsoft.com/office/officeart/2005/8/layout/orgChart1"/>
    <dgm:cxn modelId="{3A747829-E050-45B6-87A0-209CC9F32380}" type="presParOf" srcId="{28CD4DCD-E3E1-4B7B-854E-6E698C86E2DD}" destId="{A907E701-2552-493C-A1A0-AA8568A956E4}" srcOrd="2" destOrd="0" presId="urn:microsoft.com/office/officeart/2005/8/layout/orgChart1"/>
    <dgm:cxn modelId="{9D032C95-0A6E-4548-A7CE-36FF1656FD64}" type="presParOf" srcId="{D87A654F-87B2-495C-B3D5-D074BC021C20}" destId="{DAEA3191-59AE-40BB-AA9F-5143B3331727}" srcOrd="4" destOrd="0" presId="urn:microsoft.com/office/officeart/2005/8/layout/orgChart1"/>
    <dgm:cxn modelId="{32D2FB46-7CAF-4CBC-8D20-51C92D721F7F}" type="presParOf" srcId="{D87A654F-87B2-495C-B3D5-D074BC021C20}" destId="{CB93A707-EB92-4ADC-8FEA-4B1F6C459596}" srcOrd="5" destOrd="0" presId="urn:microsoft.com/office/officeart/2005/8/layout/orgChart1"/>
    <dgm:cxn modelId="{106FD32D-7899-4CE0-BD1A-305F3950264E}" type="presParOf" srcId="{CB93A707-EB92-4ADC-8FEA-4B1F6C459596}" destId="{06738293-A493-4305-8A0E-115FED80E44F}" srcOrd="0" destOrd="0" presId="urn:microsoft.com/office/officeart/2005/8/layout/orgChart1"/>
    <dgm:cxn modelId="{9B4EDCEB-08D5-4E6D-B98E-31698495B0B3}" type="presParOf" srcId="{06738293-A493-4305-8A0E-115FED80E44F}" destId="{4FE48985-21A8-4DD7-B109-D345ACA1F97F}" srcOrd="0" destOrd="0" presId="urn:microsoft.com/office/officeart/2005/8/layout/orgChart1"/>
    <dgm:cxn modelId="{6C505829-D4E1-47F7-802D-6989E6446C4B}" type="presParOf" srcId="{06738293-A493-4305-8A0E-115FED80E44F}" destId="{BF065D4B-13E4-49CE-98C8-D2FBF1E2CF6F}" srcOrd="1" destOrd="0" presId="urn:microsoft.com/office/officeart/2005/8/layout/orgChart1"/>
    <dgm:cxn modelId="{12B50406-5073-47C5-A54D-782C32985534}" type="presParOf" srcId="{CB93A707-EB92-4ADC-8FEA-4B1F6C459596}" destId="{2A0DE29D-83B6-4FD6-AD94-ABA409BF09F8}" srcOrd="1" destOrd="0" presId="urn:microsoft.com/office/officeart/2005/8/layout/orgChart1"/>
    <dgm:cxn modelId="{4DE54508-766B-4877-AEBB-CFA2D47B6E0B}" type="presParOf" srcId="{CB93A707-EB92-4ADC-8FEA-4B1F6C459596}" destId="{04085E2C-7083-45B4-ABE0-B35A6775DF72}" srcOrd="2" destOrd="0" presId="urn:microsoft.com/office/officeart/2005/8/layout/orgChart1"/>
    <dgm:cxn modelId="{74B85430-1133-466D-8F55-F903FB463925}" type="presParOf" srcId="{D87A654F-87B2-495C-B3D5-D074BC021C20}" destId="{4E18B1F4-78A5-4FCB-A3B9-52DA3461AC08}" srcOrd="6" destOrd="0" presId="urn:microsoft.com/office/officeart/2005/8/layout/orgChart1"/>
    <dgm:cxn modelId="{7D91EE04-CD7C-486B-9457-A514E3816DA4}" type="presParOf" srcId="{D87A654F-87B2-495C-B3D5-D074BC021C20}" destId="{8EFD2BD8-6351-463C-BBF2-326758EFD392}" srcOrd="7" destOrd="0" presId="urn:microsoft.com/office/officeart/2005/8/layout/orgChart1"/>
    <dgm:cxn modelId="{C6811363-D693-4CE8-A35B-46EC07C6CDDA}" type="presParOf" srcId="{8EFD2BD8-6351-463C-BBF2-326758EFD392}" destId="{28998892-53E2-43A4-B95A-A45D94A0C6E9}" srcOrd="0" destOrd="0" presId="urn:microsoft.com/office/officeart/2005/8/layout/orgChart1"/>
    <dgm:cxn modelId="{BBAF62D2-BCC3-4B8F-BF0E-A3A05BA87C29}" type="presParOf" srcId="{28998892-53E2-43A4-B95A-A45D94A0C6E9}" destId="{28F57FEF-023C-4425-A38C-F870743AADBD}" srcOrd="0" destOrd="0" presId="urn:microsoft.com/office/officeart/2005/8/layout/orgChart1"/>
    <dgm:cxn modelId="{9110DF9D-ADB2-4C5C-860D-5EBC0A9C521A}" type="presParOf" srcId="{28998892-53E2-43A4-B95A-A45D94A0C6E9}" destId="{57AC04CF-B529-4473-87B1-507B8EDDA969}" srcOrd="1" destOrd="0" presId="urn:microsoft.com/office/officeart/2005/8/layout/orgChart1"/>
    <dgm:cxn modelId="{48E6027C-EE6B-4131-AB51-E560C0824ABE}" type="presParOf" srcId="{8EFD2BD8-6351-463C-BBF2-326758EFD392}" destId="{07DAA591-ECA0-45BA-B8BD-D352EF056A27}" srcOrd="1" destOrd="0" presId="urn:microsoft.com/office/officeart/2005/8/layout/orgChart1"/>
    <dgm:cxn modelId="{6DE8ABE0-FF18-46AA-A400-DAEB91B6FD50}" type="presParOf" srcId="{8EFD2BD8-6351-463C-BBF2-326758EFD392}" destId="{02D3A503-6F5D-459A-91C1-853996B97E2E}" srcOrd="2" destOrd="0" presId="urn:microsoft.com/office/officeart/2005/8/layout/orgChart1"/>
    <dgm:cxn modelId="{C2DADE9D-6143-4F7A-8808-0C3669045E14}" type="presParOf" srcId="{D87A654F-87B2-495C-B3D5-D074BC021C20}" destId="{608A6364-2A13-4A47-AE61-F9CDDA22C8F7}" srcOrd="8" destOrd="0" presId="urn:microsoft.com/office/officeart/2005/8/layout/orgChart1"/>
    <dgm:cxn modelId="{148839C3-A08A-4569-9F03-16AF3BDD8F48}" type="presParOf" srcId="{D87A654F-87B2-495C-B3D5-D074BC021C20}" destId="{9E2071C0-7602-4C1A-BC24-67E75D4A9912}" srcOrd="9" destOrd="0" presId="urn:microsoft.com/office/officeart/2005/8/layout/orgChart1"/>
    <dgm:cxn modelId="{7BCBC763-CE57-4139-977F-D6D0DAE31469}" type="presParOf" srcId="{9E2071C0-7602-4C1A-BC24-67E75D4A9912}" destId="{9CECBF13-66F3-4873-B4CE-2E4FC73BC223}" srcOrd="0" destOrd="0" presId="urn:microsoft.com/office/officeart/2005/8/layout/orgChart1"/>
    <dgm:cxn modelId="{6659F642-65EB-4AF3-9495-DFBB507FD7FF}" type="presParOf" srcId="{9CECBF13-66F3-4873-B4CE-2E4FC73BC223}" destId="{381C6129-1062-44E7-9B86-0945BDB3015A}" srcOrd="0" destOrd="0" presId="urn:microsoft.com/office/officeart/2005/8/layout/orgChart1"/>
    <dgm:cxn modelId="{04FE2C09-18A9-4B41-8D59-965EC99B0949}" type="presParOf" srcId="{9CECBF13-66F3-4873-B4CE-2E4FC73BC223}" destId="{4E0D7EDA-6A76-4379-993F-87FD9663BC33}" srcOrd="1" destOrd="0" presId="urn:microsoft.com/office/officeart/2005/8/layout/orgChart1"/>
    <dgm:cxn modelId="{2790B154-3D3E-495C-B0AC-3D220A35C699}" type="presParOf" srcId="{9E2071C0-7602-4C1A-BC24-67E75D4A9912}" destId="{13897332-5ED6-415C-B364-9C1F6C17E9E0}" srcOrd="1" destOrd="0" presId="urn:microsoft.com/office/officeart/2005/8/layout/orgChart1"/>
    <dgm:cxn modelId="{82C5FB85-C7CD-40E1-8B24-77E465F86B76}" type="presParOf" srcId="{9E2071C0-7602-4C1A-BC24-67E75D4A9912}" destId="{2818B27E-D5F8-4D3B-88FE-863115508843}" srcOrd="2" destOrd="0" presId="urn:microsoft.com/office/officeart/2005/8/layout/orgChart1"/>
    <dgm:cxn modelId="{231156D8-210A-445E-9D2A-2F3E40CF2EBE}" type="presParOf" srcId="{D87A654F-87B2-495C-B3D5-D074BC021C20}" destId="{7C00C18E-EEF4-4BF5-AAB1-313FECE98F11}" srcOrd="10" destOrd="0" presId="urn:microsoft.com/office/officeart/2005/8/layout/orgChart1"/>
    <dgm:cxn modelId="{2248B222-5F90-47A5-9BEE-1210F623552F}" type="presParOf" srcId="{D87A654F-87B2-495C-B3D5-D074BC021C20}" destId="{1D53DD60-3899-499F-B2FA-74A61AB7187A}" srcOrd="11" destOrd="0" presId="urn:microsoft.com/office/officeart/2005/8/layout/orgChart1"/>
    <dgm:cxn modelId="{EB8FDE3C-E7A0-4FD4-A735-7E01B60016CB}" type="presParOf" srcId="{1D53DD60-3899-499F-B2FA-74A61AB7187A}" destId="{C8144785-1F52-42BA-8018-BC35F353B75E}" srcOrd="0" destOrd="0" presId="urn:microsoft.com/office/officeart/2005/8/layout/orgChart1"/>
    <dgm:cxn modelId="{46AF05ED-BC9A-4696-A4D4-64D03CA42C06}" type="presParOf" srcId="{C8144785-1F52-42BA-8018-BC35F353B75E}" destId="{DEA38ACC-A8DD-4F88-80CA-A9054D3DFDF2}" srcOrd="0" destOrd="0" presId="urn:microsoft.com/office/officeart/2005/8/layout/orgChart1"/>
    <dgm:cxn modelId="{3AC0CD70-F370-46EF-B60A-2118BB02657C}" type="presParOf" srcId="{C8144785-1F52-42BA-8018-BC35F353B75E}" destId="{E299BF76-1AAE-4870-86BA-6E1143994E4A}" srcOrd="1" destOrd="0" presId="urn:microsoft.com/office/officeart/2005/8/layout/orgChart1"/>
    <dgm:cxn modelId="{08081363-7CCA-46C5-BAA5-F2BB109884C3}" type="presParOf" srcId="{1D53DD60-3899-499F-B2FA-74A61AB7187A}" destId="{20C209A6-B708-476A-9960-39E9EB2C0E3B}" srcOrd="1" destOrd="0" presId="urn:microsoft.com/office/officeart/2005/8/layout/orgChart1"/>
    <dgm:cxn modelId="{4D6CFFDA-32F4-41AC-ACEB-B1A6FEAF63A0}" type="presParOf" srcId="{1D53DD60-3899-499F-B2FA-74A61AB7187A}" destId="{BA0ABF4F-E227-48DE-B14E-8D21F41080D1}" srcOrd="2" destOrd="0" presId="urn:microsoft.com/office/officeart/2005/8/layout/orgChart1"/>
    <dgm:cxn modelId="{31E05556-29FB-4E72-AD85-5484B85AB7AD}" type="presParOf" srcId="{D87A654F-87B2-495C-B3D5-D074BC021C20}" destId="{E1B09FD3-D6E2-44F8-8EED-D8F53F0C9EA5}" srcOrd="12" destOrd="0" presId="urn:microsoft.com/office/officeart/2005/8/layout/orgChart1"/>
    <dgm:cxn modelId="{6E9B3AAB-EBE9-4DBD-9BC2-63E5F6023328}" type="presParOf" srcId="{D87A654F-87B2-495C-B3D5-D074BC021C20}" destId="{48854934-03B5-44F4-AACC-31643242B237}" srcOrd="13" destOrd="0" presId="urn:microsoft.com/office/officeart/2005/8/layout/orgChart1"/>
    <dgm:cxn modelId="{1AC84FDF-01B0-4AD4-8FC0-A412258B7670}" type="presParOf" srcId="{48854934-03B5-44F4-AACC-31643242B237}" destId="{E5533F21-5EC5-413D-BE74-F03ABE8F691F}" srcOrd="0" destOrd="0" presId="urn:microsoft.com/office/officeart/2005/8/layout/orgChart1"/>
    <dgm:cxn modelId="{ACA5A363-594B-46EB-AAA7-D07310596B86}" type="presParOf" srcId="{E5533F21-5EC5-413D-BE74-F03ABE8F691F}" destId="{B418EDBF-3335-4621-B328-7D6297733132}" srcOrd="0" destOrd="0" presId="urn:microsoft.com/office/officeart/2005/8/layout/orgChart1"/>
    <dgm:cxn modelId="{920E2678-03F6-4FB1-A7BE-AB3948C856FD}" type="presParOf" srcId="{E5533F21-5EC5-413D-BE74-F03ABE8F691F}" destId="{C169B060-BB1D-4C82-81EC-607CB48AE193}" srcOrd="1" destOrd="0" presId="urn:microsoft.com/office/officeart/2005/8/layout/orgChart1"/>
    <dgm:cxn modelId="{3841E212-B67D-40D9-A545-A8FFBDB71577}" type="presParOf" srcId="{48854934-03B5-44F4-AACC-31643242B237}" destId="{44AD1268-1EE1-42EB-8289-72A7D8B5B521}" srcOrd="1" destOrd="0" presId="urn:microsoft.com/office/officeart/2005/8/layout/orgChart1"/>
    <dgm:cxn modelId="{FB04C98D-EDD3-4E81-97BC-FE7F233C94CB}" type="presParOf" srcId="{48854934-03B5-44F4-AACC-31643242B237}" destId="{C1304609-F517-4C67-A5CD-F665DF153C0E}" srcOrd="2" destOrd="0" presId="urn:microsoft.com/office/officeart/2005/8/layout/orgChart1"/>
    <dgm:cxn modelId="{3A9CCAC1-D3E7-42D0-BEA1-297A184A28BB}" type="presParOf" srcId="{D87A654F-87B2-495C-B3D5-D074BC021C20}" destId="{AF4D3ACD-07D0-4D70-A0EC-766529A481C7}" srcOrd="14" destOrd="0" presId="urn:microsoft.com/office/officeart/2005/8/layout/orgChart1"/>
    <dgm:cxn modelId="{3A224183-274A-454F-8890-266776E95C3D}" type="presParOf" srcId="{D87A654F-87B2-495C-B3D5-D074BC021C20}" destId="{A6EF0BB6-C9F6-42EC-BB1B-8B0E720476EB}" srcOrd="15" destOrd="0" presId="urn:microsoft.com/office/officeart/2005/8/layout/orgChart1"/>
    <dgm:cxn modelId="{C062F0D8-44EA-4F95-8D21-88AD9121FEBC}" type="presParOf" srcId="{A6EF0BB6-C9F6-42EC-BB1B-8B0E720476EB}" destId="{1B87A4F3-7F41-4247-902B-46ABA7FDFE53}" srcOrd="0" destOrd="0" presId="urn:microsoft.com/office/officeart/2005/8/layout/orgChart1"/>
    <dgm:cxn modelId="{ED2903F2-8C75-4FF4-8BA3-530789E91D8B}" type="presParOf" srcId="{1B87A4F3-7F41-4247-902B-46ABA7FDFE53}" destId="{C86C9652-76E5-4756-BE65-C23D3CA19D55}" srcOrd="0" destOrd="0" presId="urn:microsoft.com/office/officeart/2005/8/layout/orgChart1"/>
    <dgm:cxn modelId="{913AAE50-BA75-43FF-94A1-B5BCECB8200B}" type="presParOf" srcId="{1B87A4F3-7F41-4247-902B-46ABA7FDFE53}" destId="{A5DB0698-E63F-4551-B71B-304AD140C43A}" srcOrd="1" destOrd="0" presId="urn:microsoft.com/office/officeart/2005/8/layout/orgChart1"/>
    <dgm:cxn modelId="{4D03506A-34FF-47D3-8EAC-6D0C4B1E07C3}" type="presParOf" srcId="{A6EF0BB6-C9F6-42EC-BB1B-8B0E720476EB}" destId="{A7924394-A5A4-4161-BCB8-74355EBF0840}" srcOrd="1" destOrd="0" presId="urn:microsoft.com/office/officeart/2005/8/layout/orgChart1"/>
    <dgm:cxn modelId="{A3B22075-4F48-4C19-8632-EE76F90BEB25}" type="presParOf" srcId="{A6EF0BB6-C9F6-42EC-BB1B-8B0E720476EB}" destId="{7D2E5114-E9BC-4408-94B5-4DDE76023829}" srcOrd="2" destOrd="0" presId="urn:microsoft.com/office/officeart/2005/8/layout/orgChart1"/>
    <dgm:cxn modelId="{54EE0795-8F40-4BD8-A5D1-2FD4E42F401B}" type="presParOf" srcId="{FA2495C7-F518-4CC0-AA93-9DEA98272A75}" destId="{DCECE98F-8107-45C0-AE0D-CDEF58713B1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8D0BC2-AE7F-4997-9787-4BD02456B6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62F69234-6F01-4CE8-825F-42271AE8B6C6}">
      <dgm:prSet phldrT="[Texto]"/>
      <dgm:spPr>
        <a:solidFill>
          <a:schemeClr val="tx2">
            <a:lumMod val="75000"/>
          </a:schemeClr>
        </a:solidFill>
      </dgm:spPr>
      <dgm:t>
        <a:bodyPr/>
        <a:lstStyle/>
        <a:p>
          <a:r>
            <a:rPr lang="es-MX" dirty="0" smtClean="0">
              <a:solidFill>
                <a:schemeClr val="bg1"/>
              </a:solidFill>
            </a:rPr>
            <a:t> Proponer la creación o modificación de las normas contables</a:t>
          </a:r>
          <a:endParaRPr lang="es-ES" dirty="0">
            <a:solidFill>
              <a:schemeClr val="bg1"/>
            </a:solidFill>
          </a:endParaRPr>
        </a:p>
      </dgm:t>
    </dgm:pt>
    <dgm:pt modelId="{89A2B638-3C27-4554-9D60-74D1F2248F3D}" type="parTrans" cxnId="{7B80B5F9-E206-498A-ADDD-4DDCBF9C41BB}">
      <dgm:prSet/>
      <dgm:spPr/>
      <dgm:t>
        <a:bodyPr/>
        <a:lstStyle/>
        <a:p>
          <a:endParaRPr lang="es-ES"/>
        </a:p>
      </dgm:t>
    </dgm:pt>
    <dgm:pt modelId="{134BBC26-B91A-4857-A1CD-899FB37D02E2}" type="sibTrans" cxnId="{7B80B5F9-E206-498A-ADDD-4DDCBF9C41BB}">
      <dgm:prSet/>
      <dgm:spPr/>
      <dgm:t>
        <a:bodyPr/>
        <a:lstStyle/>
        <a:p>
          <a:endParaRPr lang="es-ES"/>
        </a:p>
      </dgm:t>
    </dgm:pt>
    <dgm:pt modelId="{FDA3A017-883A-477D-A63C-7EC923AB91D0}">
      <dgm:prSet phldrT="[Texto]"/>
      <dgm:spPr>
        <a:solidFill>
          <a:srgbClr val="663300"/>
        </a:solidFill>
      </dgm:spPr>
      <dgm:t>
        <a:bodyPr/>
        <a:lstStyle/>
        <a:p>
          <a:r>
            <a:rPr lang="es-MX" dirty="0" smtClean="0"/>
            <a:t>Funciones del Comité</a:t>
          </a:r>
          <a:endParaRPr lang="es-ES" dirty="0"/>
        </a:p>
      </dgm:t>
    </dgm:pt>
    <dgm:pt modelId="{02D5D65A-3B4E-4AC5-8EB0-0B57AE428535}" type="sibTrans" cxnId="{6DE81E09-1BA6-45FB-9BB1-8E8273EC9163}">
      <dgm:prSet/>
      <dgm:spPr/>
      <dgm:t>
        <a:bodyPr/>
        <a:lstStyle/>
        <a:p>
          <a:endParaRPr lang="es-ES"/>
        </a:p>
      </dgm:t>
    </dgm:pt>
    <dgm:pt modelId="{9CF9F8B3-2B10-4A69-B907-671ED47B18DD}" type="parTrans" cxnId="{6DE81E09-1BA6-45FB-9BB1-8E8273EC9163}">
      <dgm:prSet/>
      <dgm:spPr/>
      <dgm:t>
        <a:bodyPr/>
        <a:lstStyle/>
        <a:p>
          <a:endParaRPr lang="es-ES"/>
        </a:p>
      </dgm:t>
    </dgm:pt>
    <dgm:pt modelId="{D5F6AFB6-A0A2-4121-BF6B-462C1AEECD6B}">
      <dgm:prSet phldrT="[Texto]"/>
      <dgm:spPr>
        <a:solidFill>
          <a:schemeClr val="tx2">
            <a:lumMod val="75000"/>
          </a:schemeClr>
        </a:solidFill>
      </dgm:spPr>
      <dgm:t>
        <a:bodyPr/>
        <a:lstStyle/>
        <a:p>
          <a:r>
            <a:rPr lang="es-MX" dirty="0" smtClean="0">
              <a:solidFill>
                <a:schemeClr val="bg1"/>
              </a:solidFill>
            </a:rPr>
            <a:t>Emitir opinión sobre normas contables</a:t>
          </a:r>
          <a:endParaRPr lang="es-ES" dirty="0">
            <a:solidFill>
              <a:schemeClr val="bg1"/>
            </a:solidFill>
          </a:endParaRPr>
        </a:p>
      </dgm:t>
    </dgm:pt>
    <dgm:pt modelId="{2526C2EC-FCFB-4672-A736-C9BD68A52922}" type="parTrans" cxnId="{F947738D-DBE1-4AC5-823A-88EBAF733724}">
      <dgm:prSet/>
      <dgm:spPr/>
      <dgm:t>
        <a:bodyPr/>
        <a:lstStyle/>
        <a:p>
          <a:endParaRPr lang="es-ES"/>
        </a:p>
      </dgm:t>
    </dgm:pt>
    <dgm:pt modelId="{1BF96BE4-C72C-40B5-A7B9-EE43D5BFCDDD}" type="sibTrans" cxnId="{F947738D-DBE1-4AC5-823A-88EBAF733724}">
      <dgm:prSet/>
      <dgm:spPr/>
      <dgm:t>
        <a:bodyPr/>
        <a:lstStyle/>
        <a:p>
          <a:endParaRPr lang="es-ES"/>
        </a:p>
      </dgm:t>
    </dgm:pt>
    <dgm:pt modelId="{297928D7-5586-4D67-A3B7-577204469DA7}">
      <dgm:prSet phldrT="[Texto]"/>
      <dgm:spPr>
        <a:solidFill>
          <a:schemeClr val="tx2">
            <a:lumMod val="75000"/>
          </a:schemeClr>
        </a:solidFill>
      </dgm:spPr>
      <dgm:t>
        <a:bodyPr/>
        <a:lstStyle/>
        <a:p>
          <a:r>
            <a:rPr lang="es-MX" dirty="0" smtClean="0">
              <a:solidFill>
                <a:schemeClr val="bg1"/>
              </a:solidFill>
            </a:rPr>
            <a:t>Proponer y apoyar acciones para la capacitación</a:t>
          </a:r>
          <a:endParaRPr lang="es-ES" dirty="0">
            <a:solidFill>
              <a:schemeClr val="bg1"/>
            </a:solidFill>
          </a:endParaRPr>
        </a:p>
      </dgm:t>
    </dgm:pt>
    <dgm:pt modelId="{E4E05245-B897-42C3-9FC9-2FFC9D88B0A9}" type="parTrans" cxnId="{586034D6-33B9-49F0-97C5-C7A8EF80C872}">
      <dgm:prSet/>
      <dgm:spPr/>
      <dgm:t>
        <a:bodyPr/>
        <a:lstStyle/>
        <a:p>
          <a:endParaRPr lang="es-ES"/>
        </a:p>
      </dgm:t>
    </dgm:pt>
    <dgm:pt modelId="{8EA34FCA-C60C-4E54-9FF0-D6944D73BB92}" type="sibTrans" cxnId="{586034D6-33B9-49F0-97C5-C7A8EF80C872}">
      <dgm:prSet/>
      <dgm:spPr/>
      <dgm:t>
        <a:bodyPr/>
        <a:lstStyle/>
        <a:p>
          <a:endParaRPr lang="es-ES"/>
        </a:p>
      </dgm:t>
    </dgm:pt>
    <dgm:pt modelId="{1D4593E4-C48C-46E4-8525-9C2180678218}">
      <dgm:prSet phldrT="[Texto]"/>
      <dgm:spPr>
        <a:solidFill>
          <a:schemeClr val="tx2">
            <a:lumMod val="75000"/>
          </a:schemeClr>
        </a:solidFill>
      </dgm:spPr>
      <dgm:t>
        <a:bodyPr/>
        <a:lstStyle/>
        <a:p>
          <a:r>
            <a:rPr lang="es-MX" dirty="0" smtClean="0">
              <a:solidFill>
                <a:schemeClr val="bg1"/>
              </a:solidFill>
            </a:rPr>
            <a:t>Elaborar sus reglas de operación</a:t>
          </a:r>
          <a:endParaRPr lang="es-ES" dirty="0">
            <a:solidFill>
              <a:schemeClr val="bg1"/>
            </a:solidFill>
          </a:endParaRPr>
        </a:p>
      </dgm:t>
    </dgm:pt>
    <dgm:pt modelId="{54817E26-E2F7-499E-A6D6-FFB604C591F0}" type="parTrans" cxnId="{8D73AABD-5E57-42A0-AC68-C0836816FD3A}">
      <dgm:prSet/>
      <dgm:spPr/>
      <dgm:t>
        <a:bodyPr/>
        <a:lstStyle/>
        <a:p>
          <a:endParaRPr lang="es-ES"/>
        </a:p>
      </dgm:t>
    </dgm:pt>
    <dgm:pt modelId="{BE85908D-ED1B-4814-ABA7-0D6103F0C4B5}" type="sibTrans" cxnId="{8D73AABD-5E57-42A0-AC68-C0836816FD3A}">
      <dgm:prSet/>
      <dgm:spPr/>
      <dgm:t>
        <a:bodyPr/>
        <a:lstStyle/>
        <a:p>
          <a:endParaRPr lang="es-ES"/>
        </a:p>
      </dgm:t>
    </dgm:pt>
    <dgm:pt modelId="{70FDDE1E-A08E-464F-AC0D-8EF89D7C989F}" type="pres">
      <dgm:prSet presAssocID="{DD8D0BC2-AE7F-4997-9787-4BD02456B645}" presName="Name0" presStyleCnt="0">
        <dgm:presLayoutVars>
          <dgm:dir/>
          <dgm:animLvl val="lvl"/>
          <dgm:resizeHandles val="exact"/>
        </dgm:presLayoutVars>
      </dgm:prSet>
      <dgm:spPr/>
      <dgm:t>
        <a:bodyPr/>
        <a:lstStyle/>
        <a:p>
          <a:endParaRPr lang="es-ES"/>
        </a:p>
      </dgm:t>
    </dgm:pt>
    <dgm:pt modelId="{192D7706-A557-4284-B143-0CBDB08C35CE}" type="pres">
      <dgm:prSet presAssocID="{FDA3A017-883A-477D-A63C-7EC923AB91D0}" presName="linNode" presStyleCnt="0"/>
      <dgm:spPr/>
    </dgm:pt>
    <dgm:pt modelId="{79734C27-EE12-4B99-BEFE-72A2EB24A534}" type="pres">
      <dgm:prSet presAssocID="{FDA3A017-883A-477D-A63C-7EC923AB91D0}" presName="parentText" presStyleLbl="node1" presStyleIdx="0" presStyleCnt="1" custScaleX="88776" custScaleY="71875" custLinFactNeighborX="-1547">
        <dgm:presLayoutVars>
          <dgm:chMax val="1"/>
          <dgm:bulletEnabled val="1"/>
        </dgm:presLayoutVars>
      </dgm:prSet>
      <dgm:spPr/>
      <dgm:t>
        <a:bodyPr/>
        <a:lstStyle/>
        <a:p>
          <a:endParaRPr lang="es-ES"/>
        </a:p>
      </dgm:t>
    </dgm:pt>
    <dgm:pt modelId="{3E98EEED-7631-4999-A2C5-E944C74FC857}" type="pres">
      <dgm:prSet presAssocID="{FDA3A017-883A-477D-A63C-7EC923AB91D0}" presName="descendantText" presStyleLbl="alignAccFollowNode1" presStyleIdx="0" presStyleCnt="1" custScaleX="80670" custScaleY="75586" custLinFactNeighborX="1011" custLinFactNeighborY="537">
        <dgm:presLayoutVars>
          <dgm:bulletEnabled val="1"/>
        </dgm:presLayoutVars>
      </dgm:prSet>
      <dgm:spPr/>
      <dgm:t>
        <a:bodyPr/>
        <a:lstStyle/>
        <a:p>
          <a:endParaRPr lang="es-ES"/>
        </a:p>
      </dgm:t>
    </dgm:pt>
  </dgm:ptLst>
  <dgm:cxnLst>
    <dgm:cxn modelId="{2111174C-92D5-4092-9866-AA906E59BA09}" type="presOf" srcId="{D5F6AFB6-A0A2-4121-BF6B-462C1AEECD6B}" destId="{3E98EEED-7631-4999-A2C5-E944C74FC857}" srcOrd="0" destOrd="1" presId="urn:microsoft.com/office/officeart/2005/8/layout/vList5"/>
    <dgm:cxn modelId="{6DE81E09-1BA6-45FB-9BB1-8E8273EC9163}" srcId="{DD8D0BC2-AE7F-4997-9787-4BD02456B645}" destId="{FDA3A017-883A-477D-A63C-7EC923AB91D0}" srcOrd="0" destOrd="0" parTransId="{9CF9F8B3-2B10-4A69-B907-671ED47B18DD}" sibTransId="{02D5D65A-3B4E-4AC5-8EB0-0B57AE428535}"/>
    <dgm:cxn modelId="{8D0A0D15-095E-4AB4-B0C9-1FE5A11328F5}" type="presOf" srcId="{DD8D0BC2-AE7F-4997-9787-4BD02456B645}" destId="{70FDDE1E-A08E-464F-AC0D-8EF89D7C989F}" srcOrd="0" destOrd="0" presId="urn:microsoft.com/office/officeart/2005/8/layout/vList5"/>
    <dgm:cxn modelId="{3347E3EE-DB9C-4C8D-B599-2D1EE29F38F2}" type="presOf" srcId="{FDA3A017-883A-477D-A63C-7EC923AB91D0}" destId="{79734C27-EE12-4B99-BEFE-72A2EB24A534}" srcOrd="0" destOrd="0" presId="urn:microsoft.com/office/officeart/2005/8/layout/vList5"/>
    <dgm:cxn modelId="{7B80B5F9-E206-498A-ADDD-4DDCBF9C41BB}" srcId="{FDA3A017-883A-477D-A63C-7EC923AB91D0}" destId="{62F69234-6F01-4CE8-825F-42271AE8B6C6}" srcOrd="0" destOrd="0" parTransId="{89A2B638-3C27-4554-9D60-74D1F2248F3D}" sibTransId="{134BBC26-B91A-4857-A1CD-899FB37D02E2}"/>
    <dgm:cxn modelId="{8D73AABD-5E57-42A0-AC68-C0836816FD3A}" srcId="{FDA3A017-883A-477D-A63C-7EC923AB91D0}" destId="{1D4593E4-C48C-46E4-8525-9C2180678218}" srcOrd="3" destOrd="0" parTransId="{54817E26-E2F7-499E-A6D6-FFB604C591F0}" sibTransId="{BE85908D-ED1B-4814-ABA7-0D6103F0C4B5}"/>
    <dgm:cxn modelId="{6B436892-5D7D-490D-BF96-EF4100D44DD1}" type="presOf" srcId="{1D4593E4-C48C-46E4-8525-9C2180678218}" destId="{3E98EEED-7631-4999-A2C5-E944C74FC857}" srcOrd="0" destOrd="3" presId="urn:microsoft.com/office/officeart/2005/8/layout/vList5"/>
    <dgm:cxn modelId="{586034D6-33B9-49F0-97C5-C7A8EF80C872}" srcId="{FDA3A017-883A-477D-A63C-7EC923AB91D0}" destId="{297928D7-5586-4D67-A3B7-577204469DA7}" srcOrd="2" destOrd="0" parTransId="{E4E05245-B897-42C3-9FC9-2FFC9D88B0A9}" sibTransId="{8EA34FCA-C60C-4E54-9FF0-D6944D73BB92}"/>
    <dgm:cxn modelId="{41C5CF73-68BA-417B-8A13-199C7A109D96}" type="presOf" srcId="{62F69234-6F01-4CE8-825F-42271AE8B6C6}" destId="{3E98EEED-7631-4999-A2C5-E944C74FC857}" srcOrd="0" destOrd="0" presId="urn:microsoft.com/office/officeart/2005/8/layout/vList5"/>
    <dgm:cxn modelId="{0C537169-1476-4781-BC8B-45B4537CCCD2}" type="presOf" srcId="{297928D7-5586-4D67-A3B7-577204469DA7}" destId="{3E98EEED-7631-4999-A2C5-E944C74FC857}" srcOrd="0" destOrd="2" presId="urn:microsoft.com/office/officeart/2005/8/layout/vList5"/>
    <dgm:cxn modelId="{F947738D-DBE1-4AC5-823A-88EBAF733724}" srcId="{FDA3A017-883A-477D-A63C-7EC923AB91D0}" destId="{D5F6AFB6-A0A2-4121-BF6B-462C1AEECD6B}" srcOrd="1" destOrd="0" parTransId="{2526C2EC-FCFB-4672-A736-C9BD68A52922}" sibTransId="{1BF96BE4-C72C-40B5-A7B9-EE43D5BFCDDD}"/>
    <dgm:cxn modelId="{42ED04AE-5EC5-4A7C-BAFE-CD880B533606}" type="presParOf" srcId="{70FDDE1E-A08E-464F-AC0D-8EF89D7C989F}" destId="{192D7706-A557-4284-B143-0CBDB08C35CE}" srcOrd="0" destOrd="0" presId="urn:microsoft.com/office/officeart/2005/8/layout/vList5"/>
    <dgm:cxn modelId="{9FE1BE92-C582-42CA-A6A8-4BFF33A0E91A}" type="presParOf" srcId="{192D7706-A557-4284-B143-0CBDB08C35CE}" destId="{79734C27-EE12-4B99-BEFE-72A2EB24A534}" srcOrd="0" destOrd="0" presId="urn:microsoft.com/office/officeart/2005/8/layout/vList5"/>
    <dgm:cxn modelId="{42901486-D362-444E-9E8B-5B63BDE71BC0}" type="presParOf" srcId="{192D7706-A557-4284-B143-0CBDB08C35CE}" destId="{3E98EEED-7631-4999-A2C5-E944C74FC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04A5BC-E3E1-4122-800D-9B650DD8802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4ACA1B4B-0B68-49F3-A0E6-E1F0D17A4E80}">
      <dgm:prSet phldrT="[Texto]"/>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pPr algn="ctr"/>
          <a:r>
            <a:rPr lang="es-MX" b="1" dirty="0" smtClean="0">
              <a:solidFill>
                <a:srgbClr val="FFC000"/>
              </a:solidFill>
            </a:rPr>
            <a:t>Necesidad de emitir nuevas  disposiciones o modificar las existentes</a:t>
          </a:r>
          <a:endParaRPr lang="es-ES" b="1" dirty="0">
            <a:solidFill>
              <a:srgbClr val="FFC000"/>
            </a:solidFill>
          </a:endParaRPr>
        </a:p>
      </dgm:t>
    </dgm:pt>
    <dgm:pt modelId="{8C120910-403A-4419-8D6B-CEF844ABC00C}" type="parTrans" cxnId="{3F770EF9-455B-4125-8AA2-F64A5E48523A}">
      <dgm:prSet/>
      <dgm:spPr/>
      <dgm:t>
        <a:bodyPr/>
        <a:lstStyle/>
        <a:p>
          <a:pPr algn="ctr"/>
          <a:endParaRPr lang="es-ES"/>
        </a:p>
      </dgm:t>
    </dgm:pt>
    <dgm:pt modelId="{CE7A14CF-5E12-4A50-97BE-BF8290C78B47}" type="sibTrans" cxnId="{3F770EF9-455B-4125-8AA2-F64A5E48523A}">
      <dgm:prSet/>
      <dgm:spPr>
        <a:solidFill>
          <a:srgbClr val="666633"/>
        </a:solidFill>
      </dgm:spPr>
      <dgm:t>
        <a:bodyPr/>
        <a:lstStyle/>
        <a:p>
          <a:pPr algn="ctr"/>
          <a:endParaRPr lang="es-ES" dirty="0"/>
        </a:p>
      </dgm:t>
    </dgm:pt>
    <dgm:pt modelId="{EA62A47E-4282-40CF-BE91-EC48952C5EE2}">
      <dgm:prSet phldrT="[Texto]"/>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pPr algn="ctr"/>
          <a:r>
            <a:rPr lang="es-MX" b="1" dirty="0" smtClean="0"/>
            <a:t>El Secretario Técnico elabora el proyecto.</a:t>
          </a:r>
          <a:endParaRPr lang="es-ES" b="1" dirty="0"/>
        </a:p>
      </dgm:t>
    </dgm:pt>
    <dgm:pt modelId="{25783B5F-2215-4E8E-82D4-11289B9B897E}" type="parTrans" cxnId="{6FDBC192-3FD9-4522-B2A5-D7B3B84A21B8}">
      <dgm:prSet/>
      <dgm:spPr/>
      <dgm:t>
        <a:bodyPr/>
        <a:lstStyle/>
        <a:p>
          <a:pPr algn="ctr"/>
          <a:endParaRPr lang="es-ES"/>
        </a:p>
      </dgm:t>
    </dgm:pt>
    <dgm:pt modelId="{835ABBA8-3E54-4DCF-834D-2D7309256E80}" type="sibTrans" cxnId="{6FDBC192-3FD9-4522-B2A5-D7B3B84A21B8}">
      <dgm:prSet/>
      <dgm:spPr>
        <a:solidFill>
          <a:srgbClr val="666633"/>
        </a:solidFill>
      </dgm:spPr>
      <dgm:t>
        <a:bodyPr/>
        <a:lstStyle/>
        <a:p>
          <a:pPr algn="ctr"/>
          <a:endParaRPr lang="es-ES" dirty="0"/>
        </a:p>
      </dgm:t>
    </dgm:pt>
    <dgm:pt modelId="{38746E41-DC1A-43CE-A116-183538536724}">
      <dgm:prSet phldrT="[Texto]"/>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pPr algn="ctr"/>
          <a:r>
            <a:rPr lang="es-MX" b="1" dirty="0" smtClean="0"/>
            <a:t>El Secretario Técnico lo somete a opinión del Comité </a:t>
          </a:r>
          <a:endParaRPr lang="es-ES" b="1" dirty="0"/>
        </a:p>
      </dgm:t>
    </dgm:pt>
    <dgm:pt modelId="{F68BC1DC-86AF-47C6-B958-F0E6125B996B}" type="parTrans" cxnId="{BEEC0DA5-813D-4CFE-BC26-7956077697D8}">
      <dgm:prSet/>
      <dgm:spPr/>
      <dgm:t>
        <a:bodyPr/>
        <a:lstStyle/>
        <a:p>
          <a:pPr algn="ctr"/>
          <a:endParaRPr lang="es-ES"/>
        </a:p>
      </dgm:t>
    </dgm:pt>
    <dgm:pt modelId="{B0A45279-6A23-4A19-B391-54417C43C56B}" type="sibTrans" cxnId="{BEEC0DA5-813D-4CFE-BC26-7956077697D8}">
      <dgm:prSet/>
      <dgm:spPr>
        <a:solidFill>
          <a:srgbClr val="666633"/>
        </a:solidFill>
      </dgm:spPr>
      <dgm:t>
        <a:bodyPr/>
        <a:lstStyle/>
        <a:p>
          <a:pPr algn="ctr"/>
          <a:endParaRPr lang="es-ES" dirty="0"/>
        </a:p>
      </dgm:t>
    </dgm:pt>
    <dgm:pt modelId="{6B6E9884-4D5C-43C6-8F7B-F1070297F3C4}">
      <dgm:prSet phldrT="[Texto]"/>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pPr algn="ctr"/>
          <a:r>
            <a:rPr lang="es-MX" b="1" dirty="0" smtClean="0"/>
            <a:t>Una vez que el Comité haya hecho sus aportaciones, el Srio. Técnico podrá considerarlas.</a:t>
          </a:r>
          <a:endParaRPr lang="es-ES" b="1" dirty="0"/>
        </a:p>
      </dgm:t>
    </dgm:pt>
    <dgm:pt modelId="{C4FD75A3-966D-44D2-979F-F6807E32A9ED}" type="parTrans" cxnId="{00CCF998-BD33-48F9-977D-26FCA4C99318}">
      <dgm:prSet/>
      <dgm:spPr/>
      <dgm:t>
        <a:bodyPr/>
        <a:lstStyle/>
        <a:p>
          <a:pPr algn="ctr"/>
          <a:endParaRPr lang="es-ES"/>
        </a:p>
      </dgm:t>
    </dgm:pt>
    <dgm:pt modelId="{075C941C-B0DB-44AA-BE17-B38797945A38}" type="sibTrans" cxnId="{00CCF998-BD33-48F9-977D-26FCA4C99318}">
      <dgm:prSet/>
      <dgm:spPr>
        <a:solidFill>
          <a:srgbClr val="666633"/>
        </a:solidFill>
      </dgm:spPr>
      <dgm:t>
        <a:bodyPr/>
        <a:lstStyle/>
        <a:p>
          <a:pPr algn="ctr"/>
          <a:endParaRPr lang="es-ES" dirty="0"/>
        </a:p>
      </dgm:t>
    </dgm:pt>
    <dgm:pt modelId="{895B09DD-730D-439F-9193-2D643877E699}">
      <dgm:prSet phldrT="[Texto]"/>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pPr algn="ctr"/>
          <a:r>
            <a:rPr lang="es-MX" b="1" dirty="0" smtClean="0"/>
            <a:t>El Srio. Técnico somete el proyecto al Consejo para su aprobación</a:t>
          </a:r>
          <a:endParaRPr lang="es-ES" b="1" dirty="0"/>
        </a:p>
      </dgm:t>
    </dgm:pt>
    <dgm:pt modelId="{D35ACA40-DAF0-4952-9455-2C0594DD499A}" type="parTrans" cxnId="{F8951FB8-AABC-4287-B071-DA5D6A66FEA5}">
      <dgm:prSet/>
      <dgm:spPr/>
      <dgm:t>
        <a:bodyPr/>
        <a:lstStyle/>
        <a:p>
          <a:pPr algn="ctr"/>
          <a:endParaRPr lang="es-ES"/>
        </a:p>
      </dgm:t>
    </dgm:pt>
    <dgm:pt modelId="{0E204E32-F779-4F34-8E0C-5419B448B0D2}" type="sibTrans" cxnId="{F8951FB8-AABC-4287-B071-DA5D6A66FEA5}">
      <dgm:prSet/>
      <dgm:spPr>
        <a:solidFill>
          <a:srgbClr val="666633"/>
        </a:solidFill>
      </dgm:spPr>
      <dgm:t>
        <a:bodyPr/>
        <a:lstStyle/>
        <a:p>
          <a:pPr algn="ctr"/>
          <a:endParaRPr lang="es-ES" dirty="0"/>
        </a:p>
      </dgm:t>
    </dgm:pt>
    <dgm:pt modelId="{A31BA771-665E-4216-A8E6-C08653B732F9}" type="pres">
      <dgm:prSet presAssocID="{B704A5BC-E3E1-4122-800D-9B650DD88024}" presName="cycle" presStyleCnt="0">
        <dgm:presLayoutVars>
          <dgm:dir/>
          <dgm:resizeHandles val="exact"/>
        </dgm:presLayoutVars>
      </dgm:prSet>
      <dgm:spPr/>
      <dgm:t>
        <a:bodyPr/>
        <a:lstStyle/>
        <a:p>
          <a:endParaRPr lang="es-MX"/>
        </a:p>
      </dgm:t>
    </dgm:pt>
    <dgm:pt modelId="{9659C2EF-7AD5-4E00-84B4-ECF6805D540C}" type="pres">
      <dgm:prSet presAssocID="{4ACA1B4B-0B68-49F3-A0E6-E1F0D17A4E80}" presName="node" presStyleLbl="node1" presStyleIdx="0" presStyleCnt="5" custScaleX="110441">
        <dgm:presLayoutVars>
          <dgm:bulletEnabled val="1"/>
        </dgm:presLayoutVars>
      </dgm:prSet>
      <dgm:spPr/>
      <dgm:t>
        <a:bodyPr/>
        <a:lstStyle/>
        <a:p>
          <a:endParaRPr lang="es-ES"/>
        </a:p>
      </dgm:t>
    </dgm:pt>
    <dgm:pt modelId="{97B952EE-0760-4BA0-A0F8-9B91B601FB87}" type="pres">
      <dgm:prSet presAssocID="{CE7A14CF-5E12-4A50-97BE-BF8290C78B47}" presName="sibTrans" presStyleLbl="sibTrans2D1" presStyleIdx="0" presStyleCnt="5"/>
      <dgm:spPr/>
      <dgm:t>
        <a:bodyPr/>
        <a:lstStyle/>
        <a:p>
          <a:endParaRPr lang="es-MX"/>
        </a:p>
      </dgm:t>
    </dgm:pt>
    <dgm:pt modelId="{9520A1B7-D8FC-43F7-95B0-EB9CC570183F}" type="pres">
      <dgm:prSet presAssocID="{CE7A14CF-5E12-4A50-97BE-BF8290C78B47}" presName="connectorText" presStyleLbl="sibTrans2D1" presStyleIdx="0" presStyleCnt="5"/>
      <dgm:spPr/>
      <dgm:t>
        <a:bodyPr/>
        <a:lstStyle/>
        <a:p>
          <a:endParaRPr lang="es-MX"/>
        </a:p>
      </dgm:t>
    </dgm:pt>
    <dgm:pt modelId="{47D9B077-8666-492E-B201-D06EA24D7B6A}" type="pres">
      <dgm:prSet presAssocID="{EA62A47E-4282-40CF-BE91-EC48952C5EE2}" presName="node" presStyleLbl="node1" presStyleIdx="1" presStyleCnt="5" custScaleX="107552">
        <dgm:presLayoutVars>
          <dgm:bulletEnabled val="1"/>
        </dgm:presLayoutVars>
      </dgm:prSet>
      <dgm:spPr/>
      <dgm:t>
        <a:bodyPr/>
        <a:lstStyle/>
        <a:p>
          <a:endParaRPr lang="es-ES"/>
        </a:p>
      </dgm:t>
    </dgm:pt>
    <dgm:pt modelId="{690184D2-BE67-4D3C-9F71-500F5CE1EBFD}" type="pres">
      <dgm:prSet presAssocID="{835ABBA8-3E54-4DCF-834D-2D7309256E80}" presName="sibTrans" presStyleLbl="sibTrans2D1" presStyleIdx="1" presStyleCnt="5"/>
      <dgm:spPr/>
      <dgm:t>
        <a:bodyPr/>
        <a:lstStyle/>
        <a:p>
          <a:endParaRPr lang="es-MX"/>
        </a:p>
      </dgm:t>
    </dgm:pt>
    <dgm:pt modelId="{ED2CB431-34EC-4F2D-851A-DE5F32CB6E6E}" type="pres">
      <dgm:prSet presAssocID="{835ABBA8-3E54-4DCF-834D-2D7309256E80}" presName="connectorText" presStyleLbl="sibTrans2D1" presStyleIdx="1" presStyleCnt="5"/>
      <dgm:spPr/>
      <dgm:t>
        <a:bodyPr/>
        <a:lstStyle/>
        <a:p>
          <a:endParaRPr lang="es-MX"/>
        </a:p>
      </dgm:t>
    </dgm:pt>
    <dgm:pt modelId="{DDA93770-61D6-4C3E-BFDE-01A353157A44}" type="pres">
      <dgm:prSet presAssocID="{38746E41-DC1A-43CE-A116-183538536724}" presName="node" presStyleLbl="node1" presStyleIdx="2" presStyleCnt="5" custScaleX="108106">
        <dgm:presLayoutVars>
          <dgm:bulletEnabled val="1"/>
        </dgm:presLayoutVars>
      </dgm:prSet>
      <dgm:spPr/>
      <dgm:t>
        <a:bodyPr/>
        <a:lstStyle/>
        <a:p>
          <a:endParaRPr lang="es-ES"/>
        </a:p>
      </dgm:t>
    </dgm:pt>
    <dgm:pt modelId="{B6BF0826-1323-4676-99C0-ECAD44C692A5}" type="pres">
      <dgm:prSet presAssocID="{B0A45279-6A23-4A19-B391-54417C43C56B}" presName="sibTrans" presStyleLbl="sibTrans2D1" presStyleIdx="2" presStyleCnt="5"/>
      <dgm:spPr/>
      <dgm:t>
        <a:bodyPr/>
        <a:lstStyle/>
        <a:p>
          <a:endParaRPr lang="es-MX"/>
        </a:p>
      </dgm:t>
    </dgm:pt>
    <dgm:pt modelId="{186C01AE-DF22-48F7-A2B5-75A748002736}" type="pres">
      <dgm:prSet presAssocID="{B0A45279-6A23-4A19-B391-54417C43C56B}" presName="connectorText" presStyleLbl="sibTrans2D1" presStyleIdx="2" presStyleCnt="5"/>
      <dgm:spPr/>
      <dgm:t>
        <a:bodyPr/>
        <a:lstStyle/>
        <a:p>
          <a:endParaRPr lang="es-MX"/>
        </a:p>
      </dgm:t>
    </dgm:pt>
    <dgm:pt modelId="{83B939DE-F5D6-42AB-A8F8-15F30763624E}" type="pres">
      <dgm:prSet presAssocID="{6B6E9884-4D5C-43C6-8F7B-F1070297F3C4}" presName="node" presStyleLbl="node1" presStyleIdx="3" presStyleCnt="5" custScaleX="109934">
        <dgm:presLayoutVars>
          <dgm:bulletEnabled val="1"/>
        </dgm:presLayoutVars>
      </dgm:prSet>
      <dgm:spPr/>
      <dgm:t>
        <a:bodyPr/>
        <a:lstStyle/>
        <a:p>
          <a:endParaRPr lang="es-ES"/>
        </a:p>
      </dgm:t>
    </dgm:pt>
    <dgm:pt modelId="{5CCFE744-5042-4595-81E0-FB91FB8EB297}" type="pres">
      <dgm:prSet presAssocID="{075C941C-B0DB-44AA-BE17-B38797945A38}" presName="sibTrans" presStyleLbl="sibTrans2D1" presStyleIdx="3" presStyleCnt="5"/>
      <dgm:spPr/>
      <dgm:t>
        <a:bodyPr/>
        <a:lstStyle/>
        <a:p>
          <a:endParaRPr lang="es-MX"/>
        </a:p>
      </dgm:t>
    </dgm:pt>
    <dgm:pt modelId="{D247F670-3D1D-47A0-8A8C-74C68747D1EE}" type="pres">
      <dgm:prSet presAssocID="{075C941C-B0DB-44AA-BE17-B38797945A38}" presName="connectorText" presStyleLbl="sibTrans2D1" presStyleIdx="3" presStyleCnt="5"/>
      <dgm:spPr/>
      <dgm:t>
        <a:bodyPr/>
        <a:lstStyle/>
        <a:p>
          <a:endParaRPr lang="es-MX"/>
        </a:p>
      </dgm:t>
    </dgm:pt>
    <dgm:pt modelId="{B35F009D-BEE3-4774-A57A-DB148ADDA87C}" type="pres">
      <dgm:prSet presAssocID="{895B09DD-730D-439F-9193-2D643877E699}" presName="node" presStyleLbl="node1" presStyleIdx="4" presStyleCnt="5" custScaleX="110141">
        <dgm:presLayoutVars>
          <dgm:bulletEnabled val="1"/>
        </dgm:presLayoutVars>
      </dgm:prSet>
      <dgm:spPr/>
      <dgm:t>
        <a:bodyPr/>
        <a:lstStyle/>
        <a:p>
          <a:endParaRPr lang="es-ES"/>
        </a:p>
      </dgm:t>
    </dgm:pt>
    <dgm:pt modelId="{7D278BCC-D1F3-459D-993F-C8DB6BC9F27C}" type="pres">
      <dgm:prSet presAssocID="{0E204E32-F779-4F34-8E0C-5419B448B0D2}" presName="sibTrans" presStyleLbl="sibTrans2D1" presStyleIdx="4" presStyleCnt="5"/>
      <dgm:spPr/>
      <dgm:t>
        <a:bodyPr/>
        <a:lstStyle/>
        <a:p>
          <a:endParaRPr lang="es-MX"/>
        </a:p>
      </dgm:t>
    </dgm:pt>
    <dgm:pt modelId="{16374578-2A96-4E8D-B3E6-2EE2079DD11F}" type="pres">
      <dgm:prSet presAssocID="{0E204E32-F779-4F34-8E0C-5419B448B0D2}" presName="connectorText" presStyleLbl="sibTrans2D1" presStyleIdx="4" presStyleCnt="5"/>
      <dgm:spPr/>
      <dgm:t>
        <a:bodyPr/>
        <a:lstStyle/>
        <a:p>
          <a:endParaRPr lang="es-MX"/>
        </a:p>
      </dgm:t>
    </dgm:pt>
  </dgm:ptLst>
  <dgm:cxnLst>
    <dgm:cxn modelId="{4469B559-6385-4901-885F-1D51DA941A11}" type="presOf" srcId="{0E204E32-F779-4F34-8E0C-5419B448B0D2}" destId="{16374578-2A96-4E8D-B3E6-2EE2079DD11F}" srcOrd="1" destOrd="0" presId="urn:microsoft.com/office/officeart/2005/8/layout/cycle2"/>
    <dgm:cxn modelId="{91D9BC97-25BD-47FB-A398-73229EA48F5F}" type="presOf" srcId="{EA62A47E-4282-40CF-BE91-EC48952C5EE2}" destId="{47D9B077-8666-492E-B201-D06EA24D7B6A}" srcOrd="0" destOrd="0" presId="urn:microsoft.com/office/officeart/2005/8/layout/cycle2"/>
    <dgm:cxn modelId="{9DD6B725-9B26-45D1-ABB4-49A8D541F162}" type="presOf" srcId="{CE7A14CF-5E12-4A50-97BE-BF8290C78B47}" destId="{97B952EE-0760-4BA0-A0F8-9B91B601FB87}" srcOrd="0" destOrd="0" presId="urn:microsoft.com/office/officeart/2005/8/layout/cycle2"/>
    <dgm:cxn modelId="{BEEC0DA5-813D-4CFE-BC26-7956077697D8}" srcId="{B704A5BC-E3E1-4122-800D-9B650DD88024}" destId="{38746E41-DC1A-43CE-A116-183538536724}" srcOrd="2" destOrd="0" parTransId="{F68BC1DC-86AF-47C6-B958-F0E6125B996B}" sibTransId="{B0A45279-6A23-4A19-B391-54417C43C56B}"/>
    <dgm:cxn modelId="{C190E3B1-356C-4835-B296-094C78B58A82}" type="presOf" srcId="{4ACA1B4B-0B68-49F3-A0E6-E1F0D17A4E80}" destId="{9659C2EF-7AD5-4E00-84B4-ECF6805D540C}" srcOrd="0" destOrd="0" presId="urn:microsoft.com/office/officeart/2005/8/layout/cycle2"/>
    <dgm:cxn modelId="{C7B802BC-EBBD-4BFB-AEFB-84EC809F7B63}" type="presOf" srcId="{075C941C-B0DB-44AA-BE17-B38797945A38}" destId="{D247F670-3D1D-47A0-8A8C-74C68747D1EE}" srcOrd="1" destOrd="0" presId="urn:microsoft.com/office/officeart/2005/8/layout/cycle2"/>
    <dgm:cxn modelId="{4C9CA014-97D2-4FB5-B155-CAB3499950A6}" type="presOf" srcId="{B0A45279-6A23-4A19-B391-54417C43C56B}" destId="{186C01AE-DF22-48F7-A2B5-75A748002736}" srcOrd="1" destOrd="0" presId="urn:microsoft.com/office/officeart/2005/8/layout/cycle2"/>
    <dgm:cxn modelId="{5A3B2408-F5A7-4113-9753-8581B5A44851}" type="presOf" srcId="{38746E41-DC1A-43CE-A116-183538536724}" destId="{DDA93770-61D6-4C3E-BFDE-01A353157A44}" srcOrd="0" destOrd="0" presId="urn:microsoft.com/office/officeart/2005/8/layout/cycle2"/>
    <dgm:cxn modelId="{00CCF998-BD33-48F9-977D-26FCA4C99318}" srcId="{B704A5BC-E3E1-4122-800D-9B650DD88024}" destId="{6B6E9884-4D5C-43C6-8F7B-F1070297F3C4}" srcOrd="3" destOrd="0" parTransId="{C4FD75A3-966D-44D2-979F-F6807E32A9ED}" sibTransId="{075C941C-B0DB-44AA-BE17-B38797945A38}"/>
    <dgm:cxn modelId="{F5D61AC3-313C-4570-872E-606B0F4B4981}" type="presOf" srcId="{835ABBA8-3E54-4DCF-834D-2D7309256E80}" destId="{ED2CB431-34EC-4F2D-851A-DE5F32CB6E6E}" srcOrd="1" destOrd="0" presId="urn:microsoft.com/office/officeart/2005/8/layout/cycle2"/>
    <dgm:cxn modelId="{1AB09726-6DE4-47EE-97A4-EBA565905D1B}" type="presOf" srcId="{0E204E32-F779-4F34-8E0C-5419B448B0D2}" destId="{7D278BCC-D1F3-459D-993F-C8DB6BC9F27C}" srcOrd="0" destOrd="0" presId="urn:microsoft.com/office/officeart/2005/8/layout/cycle2"/>
    <dgm:cxn modelId="{EACE4F8D-685C-4879-9AE0-FCC9BF2734D8}" type="presOf" srcId="{895B09DD-730D-439F-9193-2D643877E699}" destId="{B35F009D-BEE3-4774-A57A-DB148ADDA87C}" srcOrd="0" destOrd="0" presId="urn:microsoft.com/office/officeart/2005/8/layout/cycle2"/>
    <dgm:cxn modelId="{FE260357-0071-4579-81AB-453445B66C20}" type="presOf" srcId="{CE7A14CF-5E12-4A50-97BE-BF8290C78B47}" destId="{9520A1B7-D8FC-43F7-95B0-EB9CC570183F}" srcOrd="1" destOrd="0" presId="urn:microsoft.com/office/officeart/2005/8/layout/cycle2"/>
    <dgm:cxn modelId="{3480A6B2-CED9-4AC8-9D96-BE6668E92D27}" type="presOf" srcId="{075C941C-B0DB-44AA-BE17-B38797945A38}" destId="{5CCFE744-5042-4595-81E0-FB91FB8EB297}" srcOrd="0" destOrd="0" presId="urn:microsoft.com/office/officeart/2005/8/layout/cycle2"/>
    <dgm:cxn modelId="{41ACB3A8-D346-453D-8997-EED416C34335}" type="presOf" srcId="{6B6E9884-4D5C-43C6-8F7B-F1070297F3C4}" destId="{83B939DE-F5D6-42AB-A8F8-15F30763624E}" srcOrd="0" destOrd="0" presId="urn:microsoft.com/office/officeart/2005/8/layout/cycle2"/>
    <dgm:cxn modelId="{3F770EF9-455B-4125-8AA2-F64A5E48523A}" srcId="{B704A5BC-E3E1-4122-800D-9B650DD88024}" destId="{4ACA1B4B-0B68-49F3-A0E6-E1F0D17A4E80}" srcOrd="0" destOrd="0" parTransId="{8C120910-403A-4419-8D6B-CEF844ABC00C}" sibTransId="{CE7A14CF-5E12-4A50-97BE-BF8290C78B47}"/>
    <dgm:cxn modelId="{F8951FB8-AABC-4287-B071-DA5D6A66FEA5}" srcId="{B704A5BC-E3E1-4122-800D-9B650DD88024}" destId="{895B09DD-730D-439F-9193-2D643877E699}" srcOrd="4" destOrd="0" parTransId="{D35ACA40-DAF0-4952-9455-2C0594DD499A}" sibTransId="{0E204E32-F779-4F34-8E0C-5419B448B0D2}"/>
    <dgm:cxn modelId="{9378A230-850B-4421-BF87-79C39CDDAA8C}" type="presOf" srcId="{B704A5BC-E3E1-4122-800D-9B650DD88024}" destId="{A31BA771-665E-4216-A8E6-C08653B732F9}" srcOrd="0" destOrd="0" presId="urn:microsoft.com/office/officeart/2005/8/layout/cycle2"/>
    <dgm:cxn modelId="{10EF107E-D226-4490-9D76-4577C0A8998A}" type="presOf" srcId="{835ABBA8-3E54-4DCF-834D-2D7309256E80}" destId="{690184D2-BE67-4D3C-9F71-500F5CE1EBFD}" srcOrd="0" destOrd="0" presId="urn:microsoft.com/office/officeart/2005/8/layout/cycle2"/>
    <dgm:cxn modelId="{B7636BCD-8FE4-4CC9-917E-9501B262E157}" type="presOf" srcId="{B0A45279-6A23-4A19-B391-54417C43C56B}" destId="{B6BF0826-1323-4676-99C0-ECAD44C692A5}" srcOrd="0" destOrd="0" presId="urn:microsoft.com/office/officeart/2005/8/layout/cycle2"/>
    <dgm:cxn modelId="{6FDBC192-3FD9-4522-B2A5-D7B3B84A21B8}" srcId="{B704A5BC-E3E1-4122-800D-9B650DD88024}" destId="{EA62A47E-4282-40CF-BE91-EC48952C5EE2}" srcOrd="1" destOrd="0" parTransId="{25783B5F-2215-4E8E-82D4-11289B9B897E}" sibTransId="{835ABBA8-3E54-4DCF-834D-2D7309256E80}"/>
    <dgm:cxn modelId="{C3083AC2-A8E8-4DA7-A07A-5FC9978608F8}" type="presParOf" srcId="{A31BA771-665E-4216-A8E6-C08653B732F9}" destId="{9659C2EF-7AD5-4E00-84B4-ECF6805D540C}" srcOrd="0" destOrd="0" presId="urn:microsoft.com/office/officeart/2005/8/layout/cycle2"/>
    <dgm:cxn modelId="{33E6D84E-53AD-4F05-98CB-D0B2CBFF6026}" type="presParOf" srcId="{A31BA771-665E-4216-A8E6-C08653B732F9}" destId="{97B952EE-0760-4BA0-A0F8-9B91B601FB87}" srcOrd="1" destOrd="0" presId="urn:microsoft.com/office/officeart/2005/8/layout/cycle2"/>
    <dgm:cxn modelId="{A5DEF257-B785-490F-BFAF-7DE6788D76C0}" type="presParOf" srcId="{97B952EE-0760-4BA0-A0F8-9B91B601FB87}" destId="{9520A1B7-D8FC-43F7-95B0-EB9CC570183F}" srcOrd="0" destOrd="0" presId="urn:microsoft.com/office/officeart/2005/8/layout/cycle2"/>
    <dgm:cxn modelId="{AE914D93-D9B8-45DA-BF32-A2F7AD3C9D47}" type="presParOf" srcId="{A31BA771-665E-4216-A8E6-C08653B732F9}" destId="{47D9B077-8666-492E-B201-D06EA24D7B6A}" srcOrd="2" destOrd="0" presId="urn:microsoft.com/office/officeart/2005/8/layout/cycle2"/>
    <dgm:cxn modelId="{6B8AAF17-880D-41D6-B976-AFE9DCE8A57D}" type="presParOf" srcId="{A31BA771-665E-4216-A8E6-C08653B732F9}" destId="{690184D2-BE67-4D3C-9F71-500F5CE1EBFD}" srcOrd="3" destOrd="0" presId="urn:microsoft.com/office/officeart/2005/8/layout/cycle2"/>
    <dgm:cxn modelId="{F5276C59-CB3F-4A25-8D5A-28BFC9CCE350}" type="presParOf" srcId="{690184D2-BE67-4D3C-9F71-500F5CE1EBFD}" destId="{ED2CB431-34EC-4F2D-851A-DE5F32CB6E6E}" srcOrd="0" destOrd="0" presId="urn:microsoft.com/office/officeart/2005/8/layout/cycle2"/>
    <dgm:cxn modelId="{B137AD80-D48F-40E1-8987-869A9ED1D1FF}" type="presParOf" srcId="{A31BA771-665E-4216-A8E6-C08653B732F9}" destId="{DDA93770-61D6-4C3E-BFDE-01A353157A44}" srcOrd="4" destOrd="0" presId="urn:microsoft.com/office/officeart/2005/8/layout/cycle2"/>
    <dgm:cxn modelId="{083E72B7-EF20-40D9-BB93-768F08CC66B2}" type="presParOf" srcId="{A31BA771-665E-4216-A8E6-C08653B732F9}" destId="{B6BF0826-1323-4676-99C0-ECAD44C692A5}" srcOrd="5" destOrd="0" presId="urn:microsoft.com/office/officeart/2005/8/layout/cycle2"/>
    <dgm:cxn modelId="{9585412A-9DFC-46F3-875C-250B9BB0FC12}" type="presParOf" srcId="{B6BF0826-1323-4676-99C0-ECAD44C692A5}" destId="{186C01AE-DF22-48F7-A2B5-75A748002736}" srcOrd="0" destOrd="0" presId="urn:microsoft.com/office/officeart/2005/8/layout/cycle2"/>
    <dgm:cxn modelId="{C4624178-8FB7-4936-868D-1FB507DC8414}" type="presParOf" srcId="{A31BA771-665E-4216-A8E6-C08653B732F9}" destId="{83B939DE-F5D6-42AB-A8F8-15F30763624E}" srcOrd="6" destOrd="0" presId="urn:microsoft.com/office/officeart/2005/8/layout/cycle2"/>
    <dgm:cxn modelId="{D70A60D6-B017-43C6-B6DA-8E736B6FBF2A}" type="presParOf" srcId="{A31BA771-665E-4216-A8E6-C08653B732F9}" destId="{5CCFE744-5042-4595-81E0-FB91FB8EB297}" srcOrd="7" destOrd="0" presId="urn:microsoft.com/office/officeart/2005/8/layout/cycle2"/>
    <dgm:cxn modelId="{0D6859E7-6A56-4CAD-8E12-5C1AAA0928B1}" type="presParOf" srcId="{5CCFE744-5042-4595-81E0-FB91FB8EB297}" destId="{D247F670-3D1D-47A0-8A8C-74C68747D1EE}" srcOrd="0" destOrd="0" presId="urn:microsoft.com/office/officeart/2005/8/layout/cycle2"/>
    <dgm:cxn modelId="{2E779F64-98A9-42F9-B566-38664B207071}" type="presParOf" srcId="{A31BA771-665E-4216-A8E6-C08653B732F9}" destId="{B35F009D-BEE3-4774-A57A-DB148ADDA87C}" srcOrd="8" destOrd="0" presId="urn:microsoft.com/office/officeart/2005/8/layout/cycle2"/>
    <dgm:cxn modelId="{42D006D6-05FD-4F7D-BB4E-2610353A273D}" type="presParOf" srcId="{A31BA771-665E-4216-A8E6-C08653B732F9}" destId="{7D278BCC-D1F3-459D-993F-C8DB6BC9F27C}" srcOrd="9" destOrd="0" presId="urn:microsoft.com/office/officeart/2005/8/layout/cycle2"/>
    <dgm:cxn modelId="{2B8DB997-5FC1-435C-95E5-A3F8456FF4A0}" type="presParOf" srcId="{7D278BCC-D1F3-459D-993F-C8DB6BC9F27C}" destId="{16374578-2A96-4E8D-B3E6-2EE2079DD11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C6CB35-551F-43D2-8ABF-7C5C7DAAB5A4}" type="doc">
      <dgm:prSet loTypeId="urn:microsoft.com/office/officeart/2005/8/layout/radial4" loCatId="relationship" qsTypeId="urn:microsoft.com/office/officeart/2005/8/quickstyle/simple1" qsCatId="simple" csTypeId="urn:microsoft.com/office/officeart/2005/8/colors/accent1_2" csCatId="accent1" phldr="1"/>
      <dgm:spPr/>
    </dgm:pt>
    <dgm:pt modelId="{C1C80D6D-F20B-4A47-B1AB-15C30F0F3348}">
      <dgm:prSet phldrT="[Texto]" custT="1"/>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600" b="1" dirty="0" smtClean="0">
              <a:solidFill>
                <a:schemeClr val="bg1"/>
              </a:solidFill>
              <a:latin typeface="Calibri" pitchFamily="34" charset="0"/>
            </a:rPr>
            <a:t>Título Tercero: </a:t>
          </a:r>
          <a:r>
            <a:rPr lang="es-MX" sz="1600" dirty="0" smtClean="0">
              <a:solidFill>
                <a:schemeClr val="bg1"/>
              </a:solidFill>
              <a:latin typeface="Calibri" pitchFamily="34" charset="0"/>
            </a:rPr>
            <a:t>De la Contabilidad Gubernamental</a:t>
          </a:r>
          <a:endParaRPr lang="es-ES" sz="1600" dirty="0">
            <a:solidFill>
              <a:schemeClr val="bg1"/>
            </a:solidFill>
            <a:latin typeface="Calibri" pitchFamily="34" charset="0"/>
          </a:endParaRPr>
        </a:p>
      </dgm:t>
    </dgm:pt>
    <dgm:pt modelId="{A08DA7F8-7013-4EAE-BCE8-6C74EC65ED04}" type="parTrans" cxnId="{3EAEED98-C769-4A0F-B5DC-D1E53E9D06F1}">
      <dgm:prSet/>
      <dgm:spPr/>
      <dgm:t>
        <a:bodyPr/>
        <a:lstStyle/>
        <a:p>
          <a:endParaRPr lang="es-ES"/>
        </a:p>
      </dgm:t>
    </dgm:pt>
    <dgm:pt modelId="{0866BE16-8031-4A33-B7B4-D4C4252C12CF}" type="sibTrans" cxnId="{3EAEED98-C769-4A0F-B5DC-D1E53E9D06F1}">
      <dgm:prSet/>
      <dgm:spPr/>
      <dgm:t>
        <a:bodyPr/>
        <a:lstStyle/>
        <a:p>
          <a:endParaRPr lang="es-ES"/>
        </a:p>
      </dgm:t>
    </dgm:pt>
    <dgm:pt modelId="{429FBDD4-1DA3-410B-B81A-031C3D533105}">
      <dgm:prSet phldrT="[Texto]" custT="1"/>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600" b="1" dirty="0" smtClean="0">
              <a:solidFill>
                <a:schemeClr val="bg1"/>
              </a:solidFill>
              <a:latin typeface="Calibri" pitchFamily="34" charset="0"/>
            </a:rPr>
            <a:t>Capítulo III: </a:t>
          </a:r>
          <a:br>
            <a:rPr lang="es-MX" sz="1600" b="1" dirty="0" smtClean="0">
              <a:solidFill>
                <a:schemeClr val="bg1"/>
              </a:solidFill>
              <a:latin typeface="Calibri" pitchFamily="34" charset="0"/>
            </a:rPr>
          </a:br>
          <a:r>
            <a:rPr lang="es-MX" sz="1600" dirty="0" smtClean="0">
              <a:solidFill>
                <a:schemeClr val="bg1"/>
              </a:solidFill>
              <a:latin typeface="Calibri" pitchFamily="34" charset="0"/>
            </a:rPr>
            <a:t>Del Registro Contable de las Operaciones </a:t>
          </a:r>
          <a:endParaRPr lang="es-ES" sz="1600" dirty="0">
            <a:solidFill>
              <a:schemeClr val="bg1"/>
            </a:solidFill>
            <a:latin typeface="Calibri" pitchFamily="34" charset="0"/>
          </a:endParaRPr>
        </a:p>
      </dgm:t>
    </dgm:pt>
    <dgm:pt modelId="{8DE76A55-428A-46DC-A13C-1FE023CE3361}" type="parTrans" cxnId="{AB6DD330-4C86-46D3-B4AD-34D3FB988FF0}">
      <dgm:prSet/>
      <dgm:spPr>
        <a:solidFill>
          <a:srgbClr val="666633"/>
        </a:solidFill>
      </dgm:spPr>
      <dgm:t>
        <a:bodyPr/>
        <a:lstStyle/>
        <a:p>
          <a:endParaRPr lang="es-ES"/>
        </a:p>
      </dgm:t>
    </dgm:pt>
    <dgm:pt modelId="{EF7C0C7B-7EC3-4213-A48C-0DE0691D4472}" type="sibTrans" cxnId="{AB6DD330-4C86-46D3-B4AD-34D3FB988FF0}">
      <dgm:prSet/>
      <dgm:spPr/>
      <dgm:t>
        <a:bodyPr/>
        <a:lstStyle/>
        <a:p>
          <a:endParaRPr lang="es-ES"/>
        </a:p>
      </dgm:t>
    </dgm:pt>
    <dgm:pt modelId="{96D1C45F-29B4-4BCD-8B84-38812B3FB141}">
      <dgm:prSet custT="1"/>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600" b="1" dirty="0" smtClean="0">
              <a:solidFill>
                <a:schemeClr val="bg1"/>
              </a:solidFill>
              <a:latin typeface="Calibri" pitchFamily="34" charset="0"/>
            </a:rPr>
            <a:t>Capítulo II: </a:t>
          </a:r>
          <a:br>
            <a:rPr lang="es-MX" sz="1600" b="1" dirty="0" smtClean="0">
              <a:solidFill>
                <a:schemeClr val="bg1"/>
              </a:solidFill>
              <a:latin typeface="Calibri" pitchFamily="34" charset="0"/>
            </a:rPr>
          </a:br>
          <a:r>
            <a:rPr lang="es-MX" sz="1600" dirty="0" smtClean="0">
              <a:solidFill>
                <a:schemeClr val="bg1"/>
              </a:solidFill>
              <a:latin typeface="Calibri" pitchFamily="34" charset="0"/>
            </a:rPr>
            <a:t>Del Registro Patrimonial</a:t>
          </a:r>
          <a:endParaRPr lang="es-ES" sz="1600" dirty="0">
            <a:solidFill>
              <a:schemeClr val="bg1"/>
            </a:solidFill>
            <a:latin typeface="Calibri" pitchFamily="34" charset="0"/>
          </a:endParaRPr>
        </a:p>
      </dgm:t>
    </dgm:pt>
    <dgm:pt modelId="{274E843D-1846-4381-8061-CA32EDAB5F68}" type="parTrans" cxnId="{03F8103A-CC69-43FA-B03F-F2A51A56B2B5}">
      <dgm:prSet/>
      <dgm:spPr>
        <a:solidFill>
          <a:srgbClr val="666633"/>
        </a:solidFill>
      </dgm:spPr>
      <dgm:t>
        <a:bodyPr/>
        <a:lstStyle/>
        <a:p>
          <a:endParaRPr lang="es-ES"/>
        </a:p>
      </dgm:t>
    </dgm:pt>
    <dgm:pt modelId="{C406B668-D43A-4EA3-AF0A-DFCE5AF61DF8}" type="sibTrans" cxnId="{03F8103A-CC69-43FA-B03F-F2A51A56B2B5}">
      <dgm:prSet/>
      <dgm:spPr/>
      <dgm:t>
        <a:bodyPr/>
        <a:lstStyle/>
        <a:p>
          <a:endParaRPr lang="es-ES"/>
        </a:p>
      </dgm:t>
    </dgm:pt>
    <dgm:pt modelId="{B06794DA-5F66-46CE-AA58-B04B66344725}">
      <dgm:prSet custT="1"/>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600" b="1" dirty="0" smtClean="0">
              <a:solidFill>
                <a:schemeClr val="bg1"/>
              </a:solidFill>
              <a:latin typeface="Calibri" pitchFamily="34" charset="0"/>
            </a:rPr>
            <a:t>Capítulo I: </a:t>
          </a:r>
          <a:br>
            <a:rPr lang="es-MX" sz="1600" b="1" dirty="0" smtClean="0">
              <a:solidFill>
                <a:schemeClr val="bg1"/>
              </a:solidFill>
              <a:latin typeface="Calibri" pitchFamily="34" charset="0"/>
            </a:rPr>
          </a:br>
          <a:r>
            <a:rPr lang="es-MX" sz="1600" dirty="0" smtClean="0">
              <a:solidFill>
                <a:schemeClr val="bg1"/>
              </a:solidFill>
              <a:latin typeface="Calibri" pitchFamily="34" charset="0"/>
            </a:rPr>
            <a:t>Del Sistema de Contabilidad Gubernamental</a:t>
          </a:r>
          <a:endParaRPr lang="es-ES" sz="1600" dirty="0">
            <a:solidFill>
              <a:schemeClr val="bg1"/>
            </a:solidFill>
            <a:latin typeface="Calibri" pitchFamily="34" charset="0"/>
          </a:endParaRPr>
        </a:p>
      </dgm:t>
    </dgm:pt>
    <dgm:pt modelId="{A83F0AE4-F995-48DD-BF83-DA1BD1EFC5C0}" type="parTrans" cxnId="{5B20A8D9-FBC0-4CB4-8805-49D44C5F117C}">
      <dgm:prSet/>
      <dgm:spPr>
        <a:solidFill>
          <a:srgbClr val="666633"/>
        </a:solidFill>
      </dgm:spPr>
      <dgm:t>
        <a:bodyPr/>
        <a:lstStyle/>
        <a:p>
          <a:endParaRPr lang="es-ES"/>
        </a:p>
      </dgm:t>
    </dgm:pt>
    <dgm:pt modelId="{A8C34A2B-3266-4C44-BAEF-C42AF8FBD613}" type="sibTrans" cxnId="{5B20A8D9-FBC0-4CB4-8805-49D44C5F117C}">
      <dgm:prSet/>
      <dgm:spPr/>
      <dgm:t>
        <a:bodyPr/>
        <a:lstStyle/>
        <a:p>
          <a:endParaRPr lang="es-ES"/>
        </a:p>
      </dgm:t>
    </dgm:pt>
    <dgm:pt modelId="{B73DDDB2-59B1-4271-A5D0-791CE6016813}" type="pres">
      <dgm:prSet presAssocID="{18C6CB35-551F-43D2-8ABF-7C5C7DAAB5A4}" presName="cycle" presStyleCnt="0">
        <dgm:presLayoutVars>
          <dgm:chMax val="1"/>
          <dgm:dir/>
          <dgm:animLvl val="ctr"/>
          <dgm:resizeHandles val="exact"/>
        </dgm:presLayoutVars>
      </dgm:prSet>
      <dgm:spPr/>
    </dgm:pt>
    <dgm:pt modelId="{4CD7E1D5-FBF5-49FC-B908-1199159BC5D6}" type="pres">
      <dgm:prSet presAssocID="{C1C80D6D-F20B-4A47-B1AB-15C30F0F3348}" presName="centerShape" presStyleLbl="node0" presStyleIdx="0" presStyleCnt="1" custScaleX="112061"/>
      <dgm:spPr/>
      <dgm:t>
        <a:bodyPr/>
        <a:lstStyle/>
        <a:p>
          <a:endParaRPr lang="es-ES"/>
        </a:p>
      </dgm:t>
    </dgm:pt>
    <dgm:pt modelId="{95F39164-7CA3-4505-9AF3-48FBB7280C73}" type="pres">
      <dgm:prSet presAssocID="{A83F0AE4-F995-48DD-BF83-DA1BD1EFC5C0}" presName="parTrans" presStyleLbl="bgSibTrans2D1" presStyleIdx="0" presStyleCnt="3"/>
      <dgm:spPr/>
      <dgm:t>
        <a:bodyPr/>
        <a:lstStyle/>
        <a:p>
          <a:endParaRPr lang="es-MX"/>
        </a:p>
      </dgm:t>
    </dgm:pt>
    <dgm:pt modelId="{1D4D2FA8-40B5-46D3-A1E6-E721BD9E0E79}" type="pres">
      <dgm:prSet presAssocID="{B06794DA-5F66-46CE-AA58-B04B66344725}" presName="node" presStyleLbl="node1" presStyleIdx="0" presStyleCnt="3">
        <dgm:presLayoutVars>
          <dgm:bulletEnabled val="1"/>
        </dgm:presLayoutVars>
      </dgm:prSet>
      <dgm:spPr/>
      <dgm:t>
        <a:bodyPr/>
        <a:lstStyle/>
        <a:p>
          <a:endParaRPr lang="es-ES"/>
        </a:p>
      </dgm:t>
    </dgm:pt>
    <dgm:pt modelId="{61AF0A94-3127-4539-9FC7-E7B3D7DBF913}" type="pres">
      <dgm:prSet presAssocID="{274E843D-1846-4381-8061-CA32EDAB5F68}" presName="parTrans" presStyleLbl="bgSibTrans2D1" presStyleIdx="1" presStyleCnt="3"/>
      <dgm:spPr/>
      <dgm:t>
        <a:bodyPr/>
        <a:lstStyle/>
        <a:p>
          <a:endParaRPr lang="es-MX"/>
        </a:p>
      </dgm:t>
    </dgm:pt>
    <dgm:pt modelId="{1E577FA7-D43E-4414-AA1E-45DE1A1F960C}" type="pres">
      <dgm:prSet presAssocID="{96D1C45F-29B4-4BCD-8B84-38812B3FB141}" presName="node" presStyleLbl="node1" presStyleIdx="1" presStyleCnt="3">
        <dgm:presLayoutVars>
          <dgm:bulletEnabled val="1"/>
        </dgm:presLayoutVars>
      </dgm:prSet>
      <dgm:spPr/>
      <dgm:t>
        <a:bodyPr/>
        <a:lstStyle/>
        <a:p>
          <a:endParaRPr lang="es-ES"/>
        </a:p>
      </dgm:t>
    </dgm:pt>
    <dgm:pt modelId="{244AD1A8-5FC8-4F77-A6C0-18CB2CB40907}" type="pres">
      <dgm:prSet presAssocID="{8DE76A55-428A-46DC-A13C-1FE023CE3361}" presName="parTrans" presStyleLbl="bgSibTrans2D1" presStyleIdx="2" presStyleCnt="3"/>
      <dgm:spPr/>
      <dgm:t>
        <a:bodyPr/>
        <a:lstStyle/>
        <a:p>
          <a:endParaRPr lang="es-MX"/>
        </a:p>
      </dgm:t>
    </dgm:pt>
    <dgm:pt modelId="{EE1761BD-FA46-467C-B321-FCE90D3D2043}" type="pres">
      <dgm:prSet presAssocID="{429FBDD4-1DA3-410B-B81A-031C3D533105}" presName="node" presStyleLbl="node1" presStyleIdx="2" presStyleCnt="3">
        <dgm:presLayoutVars>
          <dgm:bulletEnabled val="1"/>
        </dgm:presLayoutVars>
      </dgm:prSet>
      <dgm:spPr/>
      <dgm:t>
        <a:bodyPr/>
        <a:lstStyle/>
        <a:p>
          <a:endParaRPr lang="es-ES"/>
        </a:p>
      </dgm:t>
    </dgm:pt>
  </dgm:ptLst>
  <dgm:cxnLst>
    <dgm:cxn modelId="{BC17727B-6C2E-4157-8E11-97D91B4EE5E0}" type="presOf" srcId="{18C6CB35-551F-43D2-8ABF-7C5C7DAAB5A4}" destId="{B73DDDB2-59B1-4271-A5D0-791CE6016813}" srcOrd="0" destOrd="0" presId="urn:microsoft.com/office/officeart/2005/8/layout/radial4"/>
    <dgm:cxn modelId="{03F8103A-CC69-43FA-B03F-F2A51A56B2B5}" srcId="{C1C80D6D-F20B-4A47-B1AB-15C30F0F3348}" destId="{96D1C45F-29B4-4BCD-8B84-38812B3FB141}" srcOrd="1" destOrd="0" parTransId="{274E843D-1846-4381-8061-CA32EDAB5F68}" sibTransId="{C406B668-D43A-4EA3-AF0A-DFCE5AF61DF8}"/>
    <dgm:cxn modelId="{3EAEED98-C769-4A0F-B5DC-D1E53E9D06F1}" srcId="{18C6CB35-551F-43D2-8ABF-7C5C7DAAB5A4}" destId="{C1C80D6D-F20B-4A47-B1AB-15C30F0F3348}" srcOrd="0" destOrd="0" parTransId="{A08DA7F8-7013-4EAE-BCE8-6C74EC65ED04}" sibTransId="{0866BE16-8031-4A33-B7B4-D4C4252C12CF}"/>
    <dgm:cxn modelId="{AB6DD330-4C86-46D3-B4AD-34D3FB988FF0}" srcId="{C1C80D6D-F20B-4A47-B1AB-15C30F0F3348}" destId="{429FBDD4-1DA3-410B-B81A-031C3D533105}" srcOrd="2" destOrd="0" parTransId="{8DE76A55-428A-46DC-A13C-1FE023CE3361}" sibTransId="{EF7C0C7B-7EC3-4213-A48C-0DE0691D4472}"/>
    <dgm:cxn modelId="{A5C799B5-1F75-42CE-96C6-974A9CB46E4C}" type="presOf" srcId="{A83F0AE4-F995-48DD-BF83-DA1BD1EFC5C0}" destId="{95F39164-7CA3-4505-9AF3-48FBB7280C73}" srcOrd="0" destOrd="0" presId="urn:microsoft.com/office/officeart/2005/8/layout/radial4"/>
    <dgm:cxn modelId="{D1F4EBD8-125D-4DB2-BFE2-41C96DBACABE}" type="presOf" srcId="{B06794DA-5F66-46CE-AA58-B04B66344725}" destId="{1D4D2FA8-40B5-46D3-A1E6-E721BD9E0E79}" srcOrd="0" destOrd="0" presId="urn:microsoft.com/office/officeart/2005/8/layout/radial4"/>
    <dgm:cxn modelId="{63EEAD56-7B3D-4E8D-BD1E-6BB59EFAF3EE}" type="presOf" srcId="{96D1C45F-29B4-4BCD-8B84-38812B3FB141}" destId="{1E577FA7-D43E-4414-AA1E-45DE1A1F960C}" srcOrd="0" destOrd="0" presId="urn:microsoft.com/office/officeart/2005/8/layout/radial4"/>
    <dgm:cxn modelId="{7DD35335-6A83-42EA-96F4-EB33EB45B548}" type="presOf" srcId="{274E843D-1846-4381-8061-CA32EDAB5F68}" destId="{61AF0A94-3127-4539-9FC7-E7B3D7DBF913}" srcOrd="0" destOrd="0" presId="urn:microsoft.com/office/officeart/2005/8/layout/radial4"/>
    <dgm:cxn modelId="{EACCE570-61ED-4CE6-A769-BEC4C595FAFE}" type="presOf" srcId="{429FBDD4-1DA3-410B-B81A-031C3D533105}" destId="{EE1761BD-FA46-467C-B321-FCE90D3D2043}" srcOrd="0" destOrd="0" presId="urn:microsoft.com/office/officeart/2005/8/layout/radial4"/>
    <dgm:cxn modelId="{30C3E8F9-49DB-45F1-813E-5B22398A90A5}" type="presOf" srcId="{8DE76A55-428A-46DC-A13C-1FE023CE3361}" destId="{244AD1A8-5FC8-4F77-A6C0-18CB2CB40907}" srcOrd="0" destOrd="0" presId="urn:microsoft.com/office/officeart/2005/8/layout/radial4"/>
    <dgm:cxn modelId="{5B20A8D9-FBC0-4CB4-8805-49D44C5F117C}" srcId="{C1C80D6D-F20B-4A47-B1AB-15C30F0F3348}" destId="{B06794DA-5F66-46CE-AA58-B04B66344725}" srcOrd="0" destOrd="0" parTransId="{A83F0AE4-F995-48DD-BF83-DA1BD1EFC5C0}" sibTransId="{A8C34A2B-3266-4C44-BAEF-C42AF8FBD613}"/>
    <dgm:cxn modelId="{D75E078C-9DE2-42FD-A629-D04D9BC12785}" type="presOf" srcId="{C1C80D6D-F20B-4A47-B1AB-15C30F0F3348}" destId="{4CD7E1D5-FBF5-49FC-B908-1199159BC5D6}" srcOrd="0" destOrd="0" presId="urn:microsoft.com/office/officeart/2005/8/layout/radial4"/>
    <dgm:cxn modelId="{28033379-DC09-4A60-ACB3-EB25094A965D}" type="presParOf" srcId="{B73DDDB2-59B1-4271-A5D0-791CE6016813}" destId="{4CD7E1D5-FBF5-49FC-B908-1199159BC5D6}" srcOrd="0" destOrd="0" presId="urn:microsoft.com/office/officeart/2005/8/layout/radial4"/>
    <dgm:cxn modelId="{48132FD6-1FF4-46D4-A09A-6551DFF375BD}" type="presParOf" srcId="{B73DDDB2-59B1-4271-A5D0-791CE6016813}" destId="{95F39164-7CA3-4505-9AF3-48FBB7280C73}" srcOrd="1" destOrd="0" presId="urn:microsoft.com/office/officeart/2005/8/layout/radial4"/>
    <dgm:cxn modelId="{DB693C3C-33D8-4F77-B698-85E72E330489}" type="presParOf" srcId="{B73DDDB2-59B1-4271-A5D0-791CE6016813}" destId="{1D4D2FA8-40B5-46D3-A1E6-E721BD9E0E79}" srcOrd="2" destOrd="0" presId="urn:microsoft.com/office/officeart/2005/8/layout/radial4"/>
    <dgm:cxn modelId="{4C91F7D4-7A2D-4F20-BCA3-6C0A8C954D72}" type="presParOf" srcId="{B73DDDB2-59B1-4271-A5D0-791CE6016813}" destId="{61AF0A94-3127-4539-9FC7-E7B3D7DBF913}" srcOrd="3" destOrd="0" presId="urn:microsoft.com/office/officeart/2005/8/layout/radial4"/>
    <dgm:cxn modelId="{A0CEEC3D-F093-463E-9108-CC0C25F2EF61}" type="presParOf" srcId="{B73DDDB2-59B1-4271-A5D0-791CE6016813}" destId="{1E577FA7-D43E-4414-AA1E-45DE1A1F960C}" srcOrd="4" destOrd="0" presId="urn:microsoft.com/office/officeart/2005/8/layout/radial4"/>
    <dgm:cxn modelId="{9E139F20-3B4D-4D31-9221-A7642E14880A}" type="presParOf" srcId="{B73DDDB2-59B1-4271-A5D0-791CE6016813}" destId="{244AD1A8-5FC8-4F77-A6C0-18CB2CB40907}" srcOrd="5" destOrd="0" presId="urn:microsoft.com/office/officeart/2005/8/layout/radial4"/>
    <dgm:cxn modelId="{F1205862-0A54-4926-810A-A9A5D8E53D94}" type="presParOf" srcId="{B73DDDB2-59B1-4271-A5D0-791CE6016813}" destId="{EE1761BD-FA46-467C-B321-FCE90D3D204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C6CB35-551F-43D2-8ABF-7C5C7DAAB5A4}" type="doc">
      <dgm:prSet loTypeId="urn:microsoft.com/office/officeart/2005/8/layout/radial4" loCatId="relationship" qsTypeId="urn:microsoft.com/office/officeart/2005/8/quickstyle/simple1" qsCatId="simple" csTypeId="urn:microsoft.com/office/officeart/2005/8/colors/accent1_2" csCatId="accent1" phldr="1"/>
      <dgm:spPr/>
    </dgm:pt>
    <dgm:pt modelId="{C1C80D6D-F20B-4A47-B1AB-15C30F0F3348}">
      <dgm:prSet phldrT="[Texto]" custT="1"/>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600" b="1" dirty="0" smtClean="0">
              <a:latin typeface="Calibri" pitchFamily="34" charset="0"/>
            </a:rPr>
            <a:t>Título Cuarto: </a:t>
          </a:r>
          <a:br>
            <a:rPr lang="es-MX" sz="1600" b="1" dirty="0" smtClean="0">
              <a:latin typeface="Calibri" pitchFamily="34" charset="0"/>
            </a:rPr>
          </a:br>
          <a:r>
            <a:rPr lang="es-MX" sz="1600" dirty="0" smtClean="0">
              <a:latin typeface="Calibri" pitchFamily="34" charset="0"/>
            </a:rPr>
            <a:t>De la Información Financiera Gubernamental y la Cuenta Pública</a:t>
          </a:r>
          <a:endParaRPr lang="es-ES" sz="1600" dirty="0">
            <a:latin typeface="Calibri" pitchFamily="34" charset="0"/>
          </a:endParaRPr>
        </a:p>
      </dgm:t>
    </dgm:pt>
    <dgm:pt modelId="{A08DA7F8-7013-4EAE-BCE8-6C74EC65ED04}" type="parTrans" cxnId="{3EAEED98-C769-4A0F-B5DC-D1E53E9D06F1}">
      <dgm:prSet/>
      <dgm:spPr/>
      <dgm:t>
        <a:bodyPr/>
        <a:lstStyle/>
        <a:p>
          <a:endParaRPr lang="es-ES"/>
        </a:p>
      </dgm:t>
    </dgm:pt>
    <dgm:pt modelId="{0866BE16-8031-4A33-B7B4-D4C4252C12CF}" type="sibTrans" cxnId="{3EAEED98-C769-4A0F-B5DC-D1E53E9D06F1}">
      <dgm:prSet/>
      <dgm:spPr/>
      <dgm:t>
        <a:bodyPr/>
        <a:lstStyle/>
        <a:p>
          <a:endParaRPr lang="es-ES"/>
        </a:p>
      </dgm:t>
    </dgm:pt>
    <dgm:pt modelId="{96D1C45F-29B4-4BCD-8B84-38812B3FB141}">
      <dgm:prSet custT="1"/>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600" b="1" dirty="0" smtClean="0">
              <a:latin typeface="Calibri" pitchFamily="34" charset="0"/>
            </a:rPr>
            <a:t>Capítulo II: </a:t>
          </a:r>
          <a:br>
            <a:rPr lang="es-MX" sz="1600" b="1" dirty="0" smtClean="0">
              <a:latin typeface="Calibri" pitchFamily="34" charset="0"/>
            </a:rPr>
          </a:br>
          <a:r>
            <a:rPr lang="es-MX" sz="1600" dirty="0" smtClean="0">
              <a:latin typeface="Calibri" pitchFamily="34" charset="0"/>
            </a:rPr>
            <a:t>Del Contenido de la Cuenta Pública</a:t>
          </a:r>
          <a:endParaRPr lang="es-ES" sz="1600" dirty="0">
            <a:latin typeface="Calibri" pitchFamily="34" charset="0"/>
          </a:endParaRPr>
        </a:p>
      </dgm:t>
    </dgm:pt>
    <dgm:pt modelId="{274E843D-1846-4381-8061-CA32EDAB5F68}" type="parTrans" cxnId="{03F8103A-CC69-43FA-B03F-F2A51A56B2B5}">
      <dgm:prSet/>
      <dgm:spPr>
        <a:solidFill>
          <a:srgbClr val="666633"/>
        </a:solidFill>
      </dgm:spPr>
      <dgm:t>
        <a:bodyPr/>
        <a:lstStyle/>
        <a:p>
          <a:endParaRPr lang="es-ES"/>
        </a:p>
      </dgm:t>
    </dgm:pt>
    <dgm:pt modelId="{C406B668-D43A-4EA3-AF0A-DFCE5AF61DF8}" type="sibTrans" cxnId="{03F8103A-CC69-43FA-B03F-F2A51A56B2B5}">
      <dgm:prSet/>
      <dgm:spPr/>
      <dgm:t>
        <a:bodyPr/>
        <a:lstStyle/>
        <a:p>
          <a:endParaRPr lang="es-ES"/>
        </a:p>
      </dgm:t>
    </dgm:pt>
    <dgm:pt modelId="{B06794DA-5F66-46CE-AA58-B04B66344725}">
      <dgm:prSet custT="1"/>
      <dgm:spPr>
        <a:solidFill>
          <a:srgbClr val="663300"/>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600" b="1" dirty="0" smtClean="0">
              <a:latin typeface="Calibri" pitchFamily="34" charset="0"/>
            </a:rPr>
            <a:t>Capítulo I:</a:t>
          </a:r>
          <a:r>
            <a:rPr lang="es-MX" sz="1600" dirty="0" smtClean="0">
              <a:latin typeface="Calibri" pitchFamily="34" charset="0"/>
            </a:rPr>
            <a:t> </a:t>
          </a:r>
          <a:br>
            <a:rPr lang="es-MX" sz="1600" dirty="0" smtClean="0">
              <a:latin typeface="Calibri" pitchFamily="34" charset="0"/>
            </a:rPr>
          </a:br>
          <a:r>
            <a:rPr lang="es-MX" sz="1600" dirty="0" smtClean="0">
              <a:latin typeface="Calibri" pitchFamily="34" charset="0"/>
            </a:rPr>
            <a:t>De la Información Financiera Gubernamental</a:t>
          </a:r>
          <a:endParaRPr lang="es-ES" sz="1600" dirty="0">
            <a:latin typeface="Calibri" pitchFamily="34" charset="0"/>
          </a:endParaRPr>
        </a:p>
      </dgm:t>
    </dgm:pt>
    <dgm:pt modelId="{A83F0AE4-F995-48DD-BF83-DA1BD1EFC5C0}" type="parTrans" cxnId="{5B20A8D9-FBC0-4CB4-8805-49D44C5F117C}">
      <dgm:prSet/>
      <dgm:spPr>
        <a:solidFill>
          <a:srgbClr val="666633"/>
        </a:solidFill>
      </dgm:spPr>
      <dgm:t>
        <a:bodyPr/>
        <a:lstStyle/>
        <a:p>
          <a:endParaRPr lang="es-ES"/>
        </a:p>
      </dgm:t>
    </dgm:pt>
    <dgm:pt modelId="{A8C34A2B-3266-4C44-BAEF-C42AF8FBD613}" type="sibTrans" cxnId="{5B20A8D9-FBC0-4CB4-8805-49D44C5F117C}">
      <dgm:prSet/>
      <dgm:spPr/>
      <dgm:t>
        <a:bodyPr/>
        <a:lstStyle/>
        <a:p>
          <a:endParaRPr lang="es-ES"/>
        </a:p>
      </dgm:t>
    </dgm:pt>
    <dgm:pt modelId="{B73DDDB2-59B1-4271-A5D0-791CE6016813}" type="pres">
      <dgm:prSet presAssocID="{18C6CB35-551F-43D2-8ABF-7C5C7DAAB5A4}" presName="cycle" presStyleCnt="0">
        <dgm:presLayoutVars>
          <dgm:chMax val="1"/>
          <dgm:dir/>
          <dgm:animLvl val="ctr"/>
          <dgm:resizeHandles val="exact"/>
        </dgm:presLayoutVars>
      </dgm:prSet>
      <dgm:spPr/>
    </dgm:pt>
    <dgm:pt modelId="{4CD7E1D5-FBF5-49FC-B908-1199159BC5D6}" type="pres">
      <dgm:prSet presAssocID="{C1C80D6D-F20B-4A47-B1AB-15C30F0F3348}" presName="centerShape" presStyleLbl="node0" presStyleIdx="0" presStyleCnt="1" custScaleX="113865"/>
      <dgm:spPr/>
      <dgm:t>
        <a:bodyPr/>
        <a:lstStyle/>
        <a:p>
          <a:endParaRPr lang="es-ES"/>
        </a:p>
      </dgm:t>
    </dgm:pt>
    <dgm:pt modelId="{95F39164-7CA3-4505-9AF3-48FBB7280C73}" type="pres">
      <dgm:prSet presAssocID="{A83F0AE4-F995-48DD-BF83-DA1BD1EFC5C0}" presName="parTrans" presStyleLbl="bgSibTrans2D1" presStyleIdx="0" presStyleCnt="2"/>
      <dgm:spPr/>
      <dgm:t>
        <a:bodyPr/>
        <a:lstStyle/>
        <a:p>
          <a:endParaRPr lang="es-MX"/>
        </a:p>
      </dgm:t>
    </dgm:pt>
    <dgm:pt modelId="{1D4D2FA8-40B5-46D3-A1E6-E721BD9E0E79}" type="pres">
      <dgm:prSet presAssocID="{B06794DA-5F66-46CE-AA58-B04B66344725}" presName="node" presStyleLbl="node1" presStyleIdx="0" presStyleCnt="2">
        <dgm:presLayoutVars>
          <dgm:bulletEnabled val="1"/>
        </dgm:presLayoutVars>
      </dgm:prSet>
      <dgm:spPr/>
      <dgm:t>
        <a:bodyPr/>
        <a:lstStyle/>
        <a:p>
          <a:endParaRPr lang="es-ES"/>
        </a:p>
      </dgm:t>
    </dgm:pt>
    <dgm:pt modelId="{61AF0A94-3127-4539-9FC7-E7B3D7DBF913}" type="pres">
      <dgm:prSet presAssocID="{274E843D-1846-4381-8061-CA32EDAB5F68}" presName="parTrans" presStyleLbl="bgSibTrans2D1" presStyleIdx="1" presStyleCnt="2"/>
      <dgm:spPr/>
      <dgm:t>
        <a:bodyPr/>
        <a:lstStyle/>
        <a:p>
          <a:endParaRPr lang="es-MX"/>
        </a:p>
      </dgm:t>
    </dgm:pt>
    <dgm:pt modelId="{1E577FA7-D43E-4414-AA1E-45DE1A1F960C}" type="pres">
      <dgm:prSet presAssocID="{96D1C45F-29B4-4BCD-8B84-38812B3FB141}" presName="node" presStyleLbl="node1" presStyleIdx="1" presStyleCnt="2">
        <dgm:presLayoutVars>
          <dgm:bulletEnabled val="1"/>
        </dgm:presLayoutVars>
      </dgm:prSet>
      <dgm:spPr/>
      <dgm:t>
        <a:bodyPr/>
        <a:lstStyle/>
        <a:p>
          <a:endParaRPr lang="es-ES"/>
        </a:p>
      </dgm:t>
    </dgm:pt>
  </dgm:ptLst>
  <dgm:cxnLst>
    <dgm:cxn modelId="{83B030B5-C9F4-4B7A-9872-4873CF575C3C}" type="presOf" srcId="{C1C80D6D-F20B-4A47-B1AB-15C30F0F3348}" destId="{4CD7E1D5-FBF5-49FC-B908-1199159BC5D6}" srcOrd="0" destOrd="0" presId="urn:microsoft.com/office/officeart/2005/8/layout/radial4"/>
    <dgm:cxn modelId="{03F8103A-CC69-43FA-B03F-F2A51A56B2B5}" srcId="{C1C80D6D-F20B-4A47-B1AB-15C30F0F3348}" destId="{96D1C45F-29B4-4BCD-8B84-38812B3FB141}" srcOrd="1" destOrd="0" parTransId="{274E843D-1846-4381-8061-CA32EDAB5F68}" sibTransId="{C406B668-D43A-4EA3-AF0A-DFCE5AF61DF8}"/>
    <dgm:cxn modelId="{3EAEED98-C769-4A0F-B5DC-D1E53E9D06F1}" srcId="{18C6CB35-551F-43D2-8ABF-7C5C7DAAB5A4}" destId="{C1C80D6D-F20B-4A47-B1AB-15C30F0F3348}" srcOrd="0" destOrd="0" parTransId="{A08DA7F8-7013-4EAE-BCE8-6C74EC65ED04}" sibTransId="{0866BE16-8031-4A33-B7B4-D4C4252C12CF}"/>
    <dgm:cxn modelId="{CA596829-766C-442C-9663-4437DB2B1047}" type="presOf" srcId="{B06794DA-5F66-46CE-AA58-B04B66344725}" destId="{1D4D2FA8-40B5-46D3-A1E6-E721BD9E0E79}" srcOrd="0" destOrd="0" presId="urn:microsoft.com/office/officeart/2005/8/layout/radial4"/>
    <dgm:cxn modelId="{31745529-AFAF-4B32-B103-4A8ADAA0B3DF}" type="presOf" srcId="{18C6CB35-551F-43D2-8ABF-7C5C7DAAB5A4}" destId="{B73DDDB2-59B1-4271-A5D0-791CE6016813}" srcOrd="0" destOrd="0" presId="urn:microsoft.com/office/officeart/2005/8/layout/radial4"/>
    <dgm:cxn modelId="{A36A0489-9DAE-45A1-B83C-189CFF34948E}" type="presOf" srcId="{A83F0AE4-F995-48DD-BF83-DA1BD1EFC5C0}" destId="{95F39164-7CA3-4505-9AF3-48FBB7280C73}" srcOrd="0" destOrd="0" presId="urn:microsoft.com/office/officeart/2005/8/layout/radial4"/>
    <dgm:cxn modelId="{5B20A8D9-FBC0-4CB4-8805-49D44C5F117C}" srcId="{C1C80D6D-F20B-4A47-B1AB-15C30F0F3348}" destId="{B06794DA-5F66-46CE-AA58-B04B66344725}" srcOrd="0" destOrd="0" parTransId="{A83F0AE4-F995-48DD-BF83-DA1BD1EFC5C0}" sibTransId="{A8C34A2B-3266-4C44-BAEF-C42AF8FBD613}"/>
    <dgm:cxn modelId="{34AD82D3-8E12-4255-B19F-1447717B6F59}" type="presOf" srcId="{274E843D-1846-4381-8061-CA32EDAB5F68}" destId="{61AF0A94-3127-4539-9FC7-E7B3D7DBF913}" srcOrd="0" destOrd="0" presId="urn:microsoft.com/office/officeart/2005/8/layout/radial4"/>
    <dgm:cxn modelId="{2179FDBB-68D9-4AD7-A872-C6208A6F8BCB}" type="presOf" srcId="{96D1C45F-29B4-4BCD-8B84-38812B3FB141}" destId="{1E577FA7-D43E-4414-AA1E-45DE1A1F960C}" srcOrd="0" destOrd="0" presId="urn:microsoft.com/office/officeart/2005/8/layout/radial4"/>
    <dgm:cxn modelId="{B39A1590-94AC-4E08-963D-580262CF05FE}" type="presParOf" srcId="{B73DDDB2-59B1-4271-A5D0-791CE6016813}" destId="{4CD7E1D5-FBF5-49FC-B908-1199159BC5D6}" srcOrd="0" destOrd="0" presId="urn:microsoft.com/office/officeart/2005/8/layout/radial4"/>
    <dgm:cxn modelId="{12CE23C1-5BCF-4A73-9329-07A322A3B4AB}" type="presParOf" srcId="{B73DDDB2-59B1-4271-A5D0-791CE6016813}" destId="{95F39164-7CA3-4505-9AF3-48FBB7280C73}" srcOrd="1" destOrd="0" presId="urn:microsoft.com/office/officeart/2005/8/layout/radial4"/>
    <dgm:cxn modelId="{934367E9-8A28-462C-AB57-E8D333E51B26}" type="presParOf" srcId="{B73DDDB2-59B1-4271-A5D0-791CE6016813}" destId="{1D4D2FA8-40B5-46D3-A1E6-E721BD9E0E79}" srcOrd="2" destOrd="0" presId="urn:microsoft.com/office/officeart/2005/8/layout/radial4"/>
    <dgm:cxn modelId="{6CDA67EB-4ACD-4F7E-BB6A-67C21394565A}" type="presParOf" srcId="{B73DDDB2-59B1-4271-A5D0-791CE6016813}" destId="{61AF0A94-3127-4539-9FC7-E7B3D7DBF913}" srcOrd="3" destOrd="0" presId="urn:microsoft.com/office/officeart/2005/8/layout/radial4"/>
    <dgm:cxn modelId="{4E97BE08-AC21-4426-A3D2-E68244755939}" type="presParOf" srcId="{B73DDDB2-59B1-4271-A5D0-791CE6016813}" destId="{1E577FA7-D43E-4414-AA1E-45DE1A1F960C}"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D748EE0-40EC-4611-8E6A-7CB77252AD0B}"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es-ES"/>
        </a:p>
      </dgm:t>
    </dgm:pt>
    <dgm:pt modelId="{C22E72FC-45E4-4FB3-8127-049C31F6F3BA}">
      <dgm:prSet phldrT="[Texto]" custT="1"/>
      <dgm:spPr/>
      <dgm:t>
        <a:bodyPr/>
        <a:lstStyle/>
        <a:p>
          <a:r>
            <a:rPr lang="es-MX" sz="1800" b="1" dirty="0" smtClean="0">
              <a:latin typeface="Arial" pitchFamily="34" charset="0"/>
              <a:cs typeface="Arial" pitchFamily="34" charset="0"/>
            </a:rPr>
            <a:t>Título Primero: </a:t>
          </a:r>
          <a:r>
            <a:rPr lang="es-MX" sz="1800" dirty="0" smtClean="0">
              <a:latin typeface="Arial" pitchFamily="34" charset="0"/>
              <a:cs typeface="Arial" pitchFamily="34" charset="0"/>
            </a:rPr>
            <a:t>Objeto y definiciones de la Ley</a:t>
          </a:r>
          <a:endParaRPr lang="es-ES" sz="1800" dirty="0">
            <a:latin typeface="Arial" pitchFamily="34" charset="0"/>
            <a:cs typeface="Arial" pitchFamily="34" charset="0"/>
          </a:endParaRPr>
        </a:p>
      </dgm:t>
    </dgm:pt>
    <dgm:pt modelId="{699F0798-6D98-441B-A010-7DE2C8A7DB26}" type="parTrans" cxnId="{C953D927-4538-4E08-906A-2C005F726625}">
      <dgm:prSet/>
      <dgm:spPr/>
      <dgm:t>
        <a:bodyPr/>
        <a:lstStyle/>
        <a:p>
          <a:endParaRPr lang="es-ES">
            <a:latin typeface="Arial" pitchFamily="34" charset="0"/>
            <a:cs typeface="Arial" pitchFamily="34" charset="0"/>
          </a:endParaRPr>
        </a:p>
      </dgm:t>
    </dgm:pt>
    <dgm:pt modelId="{F5509BC4-6FF1-4C83-B629-42C9481EBFB2}" type="sibTrans" cxnId="{C953D927-4538-4E08-906A-2C005F726625}">
      <dgm:prSet/>
      <dgm:spPr/>
      <dgm:t>
        <a:bodyPr/>
        <a:lstStyle/>
        <a:p>
          <a:endParaRPr lang="es-ES">
            <a:latin typeface="Arial" pitchFamily="34" charset="0"/>
            <a:cs typeface="Arial" pitchFamily="34" charset="0"/>
          </a:endParaRPr>
        </a:p>
      </dgm:t>
    </dgm:pt>
    <dgm:pt modelId="{F2E8DE17-CFD5-42C5-B6EA-1E96EAC2F4F3}">
      <dgm:prSet phldrT="[Texto]"/>
      <dgm:spPr/>
      <dgm:t>
        <a:bodyPr/>
        <a:lstStyle/>
        <a:p>
          <a:r>
            <a:rPr lang="es-MX" b="1" dirty="0" smtClean="0">
              <a:latin typeface="Arial" pitchFamily="34" charset="0"/>
              <a:cs typeface="Arial" pitchFamily="34" charset="0"/>
            </a:rPr>
            <a:t>Capítulo único</a:t>
          </a:r>
          <a:r>
            <a:rPr lang="es-MX" dirty="0" smtClean="0">
              <a:latin typeface="Arial" pitchFamily="34" charset="0"/>
              <a:cs typeface="Arial" pitchFamily="34" charset="0"/>
            </a:rPr>
            <a:t>: Disposiciones Generales</a:t>
          </a:r>
          <a:endParaRPr lang="es-ES" dirty="0">
            <a:latin typeface="Arial" pitchFamily="34" charset="0"/>
            <a:cs typeface="Arial" pitchFamily="34" charset="0"/>
          </a:endParaRPr>
        </a:p>
      </dgm:t>
    </dgm:pt>
    <dgm:pt modelId="{363F8BB2-5298-454C-A869-18AA31463B27}" type="parTrans" cxnId="{93E67378-0266-41ED-9E9A-78E4552234BE}">
      <dgm:prSet/>
      <dgm:spPr/>
      <dgm:t>
        <a:bodyPr/>
        <a:lstStyle/>
        <a:p>
          <a:endParaRPr lang="es-ES">
            <a:latin typeface="Arial" pitchFamily="34" charset="0"/>
            <a:cs typeface="Arial" pitchFamily="34" charset="0"/>
          </a:endParaRPr>
        </a:p>
      </dgm:t>
    </dgm:pt>
    <dgm:pt modelId="{BC543F26-DB04-4A5F-8147-90E2CB373C3E}" type="sibTrans" cxnId="{93E67378-0266-41ED-9E9A-78E4552234BE}">
      <dgm:prSet/>
      <dgm:spPr/>
      <dgm:t>
        <a:bodyPr/>
        <a:lstStyle/>
        <a:p>
          <a:endParaRPr lang="es-ES">
            <a:latin typeface="Arial" pitchFamily="34" charset="0"/>
            <a:cs typeface="Arial" pitchFamily="34" charset="0"/>
          </a:endParaRPr>
        </a:p>
      </dgm:t>
    </dgm:pt>
    <dgm:pt modelId="{415D2301-A558-4D58-B537-A645A201AD14}">
      <dgm:prSet phldrT="[Texto]" custT="1"/>
      <dgm:spPr/>
      <dgm:t>
        <a:bodyPr/>
        <a:lstStyle/>
        <a:p>
          <a:r>
            <a:rPr lang="es-MX" sz="1800" b="1" dirty="0" smtClean="0">
              <a:latin typeface="Arial" pitchFamily="34" charset="0"/>
              <a:cs typeface="Arial" pitchFamily="34" charset="0"/>
            </a:rPr>
            <a:t>Título Segundo: </a:t>
          </a:r>
          <a:r>
            <a:rPr lang="es-MX" sz="1800" dirty="0" smtClean="0">
              <a:latin typeface="Arial" pitchFamily="34" charset="0"/>
              <a:cs typeface="Arial" pitchFamily="34" charset="0"/>
            </a:rPr>
            <a:t>De la Rectoría de la armonización contable</a:t>
          </a:r>
          <a:endParaRPr lang="es-ES" sz="1800" dirty="0">
            <a:latin typeface="Arial" pitchFamily="34" charset="0"/>
            <a:cs typeface="Arial" pitchFamily="34" charset="0"/>
          </a:endParaRPr>
        </a:p>
      </dgm:t>
    </dgm:pt>
    <dgm:pt modelId="{C99810A2-A750-48D3-962F-91BA701AC57B}" type="parTrans" cxnId="{662BEF65-1068-4AF0-85DA-55451C67F16A}">
      <dgm:prSet/>
      <dgm:spPr/>
      <dgm:t>
        <a:bodyPr/>
        <a:lstStyle/>
        <a:p>
          <a:endParaRPr lang="es-ES">
            <a:latin typeface="Arial" pitchFamily="34" charset="0"/>
            <a:cs typeface="Arial" pitchFamily="34" charset="0"/>
          </a:endParaRPr>
        </a:p>
      </dgm:t>
    </dgm:pt>
    <dgm:pt modelId="{5A627B22-FAE8-4F27-8834-8678AAA1235B}" type="sibTrans" cxnId="{662BEF65-1068-4AF0-85DA-55451C67F16A}">
      <dgm:prSet/>
      <dgm:spPr/>
      <dgm:t>
        <a:bodyPr/>
        <a:lstStyle/>
        <a:p>
          <a:endParaRPr lang="es-ES">
            <a:latin typeface="Arial" pitchFamily="34" charset="0"/>
            <a:cs typeface="Arial" pitchFamily="34" charset="0"/>
          </a:endParaRPr>
        </a:p>
      </dgm:t>
    </dgm:pt>
    <dgm:pt modelId="{17AEBBE5-AB25-41C0-910A-04B32DF76521}">
      <dgm:prSet phldrT="[Texto]"/>
      <dgm:spPr/>
      <dgm:t>
        <a:bodyPr/>
        <a:lstStyle/>
        <a:p>
          <a:r>
            <a:rPr lang="es-MX" b="1" dirty="0" smtClean="0">
              <a:latin typeface="Arial" pitchFamily="34" charset="0"/>
              <a:cs typeface="Arial" pitchFamily="34" charset="0"/>
            </a:rPr>
            <a:t>Capítulo  I</a:t>
          </a:r>
          <a:r>
            <a:rPr lang="es-MX" dirty="0" smtClean="0">
              <a:latin typeface="Arial" pitchFamily="34" charset="0"/>
              <a:cs typeface="Arial" pitchFamily="34" charset="0"/>
            </a:rPr>
            <a:t>: Del Consejo Nacional de Armonización Contable</a:t>
          </a:r>
          <a:endParaRPr lang="es-ES" dirty="0">
            <a:latin typeface="Arial" pitchFamily="34" charset="0"/>
            <a:cs typeface="Arial" pitchFamily="34" charset="0"/>
          </a:endParaRPr>
        </a:p>
      </dgm:t>
    </dgm:pt>
    <dgm:pt modelId="{410B5178-FFD2-4445-8BE2-7CF65DD5122F}" type="parTrans" cxnId="{C7FA57FE-6E91-454D-AC45-1F263B145CDA}">
      <dgm:prSet/>
      <dgm:spPr/>
      <dgm:t>
        <a:bodyPr/>
        <a:lstStyle/>
        <a:p>
          <a:endParaRPr lang="es-ES">
            <a:latin typeface="Arial" pitchFamily="34" charset="0"/>
            <a:cs typeface="Arial" pitchFamily="34" charset="0"/>
          </a:endParaRPr>
        </a:p>
      </dgm:t>
    </dgm:pt>
    <dgm:pt modelId="{5F11B0DE-E932-4F38-9551-31BFB5771415}" type="sibTrans" cxnId="{C7FA57FE-6E91-454D-AC45-1F263B145CDA}">
      <dgm:prSet/>
      <dgm:spPr/>
      <dgm:t>
        <a:bodyPr/>
        <a:lstStyle/>
        <a:p>
          <a:endParaRPr lang="es-ES">
            <a:latin typeface="Arial" pitchFamily="34" charset="0"/>
            <a:cs typeface="Arial" pitchFamily="34" charset="0"/>
          </a:endParaRPr>
        </a:p>
      </dgm:t>
    </dgm:pt>
    <dgm:pt modelId="{6AE534E9-07AF-4B46-A57C-3CF9D2FB8D16}">
      <dgm:prSet phldrT="[Texto]"/>
      <dgm:spPr/>
      <dgm:t>
        <a:bodyPr/>
        <a:lstStyle/>
        <a:p>
          <a:r>
            <a:rPr lang="es-MX" b="1" dirty="0" smtClean="0">
              <a:latin typeface="Arial" pitchFamily="34" charset="0"/>
              <a:cs typeface="Arial" pitchFamily="34" charset="0"/>
            </a:rPr>
            <a:t>Capítulo II</a:t>
          </a:r>
          <a:r>
            <a:rPr lang="es-MX" dirty="0" smtClean="0">
              <a:latin typeface="Arial" pitchFamily="34" charset="0"/>
              <a:cs typeface="Arial" pitchFamily="34" charset="0"/>
            </a:rPr>
            <a:t>: Del Secretario Técnico</a:t>
          </a:r>
          <a:endParaRPr lang="es-ES" dirty="0">
            <a:latin typeface="Arial" pitchFamily="34" charset="0"/>
            <a:cs typeface="Arial" pitchFamily="34" charset="0"/>
          </a:endParaRPr>
        </a:p>
      </dgm:t>
    </dgm:pt>
    <dgm:pt modelId="{7A3012E0-9A41-4F4F-89D7-A370B96065D9}" type="parTrans" cxnId="{E2971BBD-752B-46CB-AC0A-63CDE14BB9F8}">
      <dgm:prSet/>
      <dgm:spPr/>
      <dgm:t>
        <a:bodyPr/>
        <a:lstStyle/>
        <a:p>
          <a:endParaRPr lang="es-ES">
            <a:latin typeface="Arial" pitchFamily="34" charset="0"/>
            <a:cs typeface="Arial" pitchFamily="34" charset="0"/>
          </a:endParaRPr>
        </a:p>
      </dgm:t>
    </dgm:pt>
    <dgm:pt modelId="{24FBAA39-2621-4B6F-BC39-71B43238B18D}" type="sibTrans" cxnId="{E2971BBD-752B-46CB-AC0A-63CDE14BB9F8}">
      <dgm:prSet/>
      <dgm:spPr/>
      <dgm:t>
        <a:bodyPr/>
        <a:lstStyle/>
        <a:p>
          <a:endParaRPr lang="es-ES">
            <a:latin typeface="Arial" pitchFamily="34" charset="0"/>
            <a:cs typeface="Arial" pitchFamily="34" charset="0"/>
          </a:endParaRPr>
        </a:p>
      </dgm:t>
    </dgm:pt>
    <dgm:pt modelId="{89CA1BE2-12D9-42E7-8DB0-8B2B43D9D127}">
      <dgm:prSet phldrT="[Texto]" custT="1"/>
      <dgm:spPr/>
      <dgm:t>
        <a:bodyPr/>
        <a:lstStyle/>
        <a:p>
          <a:r>
            <a:rPr lang="es-MX" sz="1800" b="1" dirty="0" smtClean="0">
              <a:latin typeface="Arial" pitchFamily="34" charset="0"/>
              <a:cs typeface="Arial" pitchFamily="34" charset="0"/>
            </a:rPr>
            <a:t>Título Tercero: </a:t>
          </a:r>
          <a:r>
            <a:rPr lang="es-MX" sz="1800" dirty="0" smtClean="0">
              <a:latin typeface="Arial" pitchFamily="34" charset="0"/>
              <a:cs typeface="Arial" pitchFamily="34" charset="0"/>
            </a:rPr>
            <a:t>De la Contabilidad Gubernamental</a:t>
          </a:r>
          <a:endParaRPr lang="es-ES" sz="1800" dirty="0">
            <a:latin typeface="Arial" pitchFamily="34" charset="0"/>
            <a:cs typeface="Arial" pitchFamily="34" charset="0"/>
          </a:endParaRPr>
        </a:p>
      </dgm:t>
    </dgm:pt>
    <dgm:pt modelId="{DD221AFC-1918-4726-9E7B-9CF855804C6F}" type="parTrans" cxnId="{6F7FA108-A553-447A-B8D1-F5BCC3B13837}">
      <dgm:prSet/>
      <dgm:spPr/>
      <dgm:t>
        <a:bodyPr/>
        <a:lstStyle/>
        <a:p>
          <a:endParaRPr lang="es-ES">
            <a:latin typeface="Arial" pitchFamily="34" charset="0"/>
            <a:cs typeface="Arial" pitchFamily="34" charset="0"/>
          </a:endParaRPr>
        </a:p>
      </dgm:t>
    </dgm:pt>
    <dgm:pt modelId="{01F987D3-4923-4823-826C-69A98191B622}" type="sibTrans" cxnId="{6F7FA108-A553-447A-B8D1-F5BCC3B13837}">
      <dgm:prSet/>
      <dgm:spPr/>
      <dgm:t>
        <a:bodyPr/>
        <a:lstStyle/>
        <a:p>
          <a:endParaRPr lang="es-ES">
            <a:latin typeface="Arial" pitchFamily="34" charset="0"/>
            <a:cs typeface="Arial" pitchFamily="34" charset="0"/>
          </a:endParaRPr>
        </a:p>
      </dgm:t>
    </dgm:pt>
    <dgm:pt modelId="{6A3016BF-62A9-408A-9D64-79DBD9991010}">
      <dgm:prSet phldrT="[Texto]"/>
      <dgm:spPr/>
      <dgm:t>
        <a:bodyPr/>
        <a:lstStyle/>
        <a:p>
          <a:r>
            <a:rPr lang="es-MX" b="1" dirty="0" smtClean="0">
              <a:latin typeface="Arial" pitchFamily="34" charset="0"/>
              <a:cs typeface="Arial" pitchFamily="34" charset="0"/>
            </a:rPr>
            <a:t>Capítulo I</a:t>
          </a:r>
          <a:r>
            <a:rPr lang="es-MX" dirty="0" smtClean="0">
              <a:latin typeface="Arial" pitchFamily="34" charset="0"/>
              <a:cs typeface="Arial" pitchFamily="34" charset="0"/>
            </a:rPr>
            <a:t>: Del sistema de Contabilidad Gubernamental</a:t>
          </a:r>
          <a:endParaRPr lang="es-ES" dirty="0">
            <a:latin typeface="Arial" pitchFamily="34" charset="0"/>
            <a:cs typeface="Arial" pitchFamily="34" charset="0"/>
          </a:endParaRPr>
        </a:p>
      </dgm:t>
    </dgm:pt>
    <dgm:pt modelId="{E4924E19-ACD4-49E3-BB45-E43B569C7F5E}" type="parTrans" cxnId="{6DAD5A6D-E447-4536-8603-A33D3CF44EE0}">
      <dgm:prSet/>
      <dgm:spPr/>
      <dgm:t>
        <a:bodyPr/>
        <a:lstStyle/>
        <a:p>
          <a:endParaRPr lang="es-ES">
            <a:latin typeface="Arial" pitchFamily="34" charset="0"/>
            <a:cs typeface="Arial" pitchFamily="34" charset="0"/>
          </a:endParaRPr>
        </a:p>
      </dgm:t>
    </dgm:pt>
    <dgm:pt modelId="{DEB0A976-6E6B-4E88-88EF-00EFEEB40419}" type="sibTrans" cxnId="{6DAD5A6D-E447-4536-8603-A33D3CF44EE0}">
      <dgm:prSet/>
      <dgm:spPr/>
      <dgm:t>
        <a:bodyPr/>
        <a:lstStyle/>
        <a:p>
          <a:endParaRPr lang="es-ES">
            <a:latin typeface="Arial" pitchFamily="34" charset="0"/>
            <a:cs typeface="Arial" pitchFamily="34" charset="0"/>
          </a:endParaRPr>
        </a:p>
      </dgm:t>
    </dgm:pt>
    <dgm:pt modelId="{1B21319F-9C14-45F3-A79C-7AE3979488D9}">
      <dgm:prSet phldrT="[Texto]"/>
      <dgm:spPr/>
      <dgm:t>
        <a:bodyPr/>
        <a:lstStyle/>
        <a:p>
          <a:r>
            <a:rPr lang="es-MX" b="1" dirty="0" smtClean="0">
              <a:latin typeface="Arial" pitchFamily="34" charset="0"/>
              <a:cs typeface="Arial" pitchFamily="34" charset="0"/>
            </a:rPr>
            <a:t>Capítulo III</a:t>
          </a:r>
          <a:r>
            <a:rPr lang="es-MX" dirty="0" smtClean="0">
              <a:latin typeface="Arial" pitchFamily="34" charset="0"/>
              <a:cs typeface="Arial" pitchFamily="34" charset="0"/>
            </a:rPr>
            <a:t>: Del Comité Consultivo</a:t>
          </a:r>
          <a:endParaRPr lang="es-ES" dirty="0">
            <a:latin typeface="Arial" pitchFamily="34" charset="0"/>
            <a:cs typeface="Arial" pitchFamily="34" charset="0"/>
          </a:endParaRPr>
        </a:p>
      </dgm:t>
    </dgm:pt>
    <dgm:pt modelId="{97BFD1F2-6277-4E2D-86F8-FAE4E3A7D454}" type="parTrans" cxnId="{2FC63D52-4305-4163-A848-48EE9FBC34E3}">
      <dgm:prSet/>
      <dgm:spPr/>
      <dgm:t>
        <a:bodyPr/>
        <a:lstStyle/>
        <a:p>
          <a:endParaRPr lang="es-ES">
            <a:latin typeface="Arial" pitchFamily="34" charset="0"/>
            <a:cs typeface="Arial" pitchFamily="34" charset="0"/>
          </a:endParaRPr>
        </a:p>
      </dgm:t>
    </dgm:pt>
    <dgm:pt modelId="{6B82CAE3-3503-4CD6-A8F9-091264C0BD1D}" type="sibTrans" cxnId="{2FC63D52-4305-4163-A848-48EE9FBC34E3}">
      <dgm:prSet/>
      <dgm:spPr/>
      <dgm:t>
        <a:bodyPr/>
        <a:lstStyle/>
        <a:p>
          <a:endParaRPr lang="es-ES">
            <a:latin typeface="Arial" pitchFamily="34" charset="0"/>
            <a:cs typeface="Arial" pitchFamily="34" charset="0"/>
          </a:endParaRPr>
        </a:p>
      </dgm:t>
    </dgm:pt>
    <dgm:pt modelId="{B18ACB82-7012-4FED-AB6C-FBFB6D496DE8}">
      <dgm:prSet phldrT="[Texto]"/>
      <dgm:spPr/>
      <dgm:t>
        <a:bodyPr/>
        <a:lstStyle/>
        <a:p>
          <a:r>
            <a:rPr lang="es-MX" b="1" dirty="0" smtClean="0">
              <a:latin typeface="Arial" pitchFamily="34" charset="0"/>
              <a:cs typeface="Arial" pitchFamily="34" charset="0"/>
            </a:rPr>
            <a:t>Capítulo IV</a:t>
          </a:r>
          <a:r>
            <a:rPr lang="es-MX" dirty="0" smtClean="0">
              <a:latin typeface="Arial" pitchFamily="34" charset="0"/>
              <a:cs typeface="Arial" pitchFamily="34" charset="0"/>
            </a:rPr>
            <a:t>: Del Procedimiento para la emisión de disposiciones y para el Seguimiento de su cumplimiento</a:t>
          </a:r>
          <a:endParaRPr lang="es-ES" dirty="0">
            <a:latin typeface="Arial" pitchFamily="34" charset="0"/>
            <a:cs typeface="Arial" pitchFamily="34" charset="0"/>
          </a:endParaRPr>
        </a:p>
      </dgm:t>
    </dgm:pt>
    <dgm:pt modelId="{2768DD9F-38A2-406A-8521-77EA54C707D2}" type="parTrans" cxnId="{7475C6D1-E4CB-480A-B12F-F3639A1552A4}">
      <dgm:prSet/>
      <dgm:spPr/>
      <dgm:t>
        <a:bodyPr/>
        <a:lstStyle/>
        <a:p>
          <a:endParaRPr lang="es-ES">
            <a:latin typeface="Arial" pitchFamily="34" charset="0"/>
            <a:cs typeface="Arial" pitchFamily="34" charset="0"/>
          </a:endParaRPr>
        </a:p>
      </dgm:t>
    </dgm:pt>
    <dgm:pt modelId="{E2E0E23C-BB96-4382-A3A8-526FA23024CB}" type="sibTrans" cxnId="{7475C6D1-E4CB-480A-B12F-F3639A1552A4}">
      <dgm:prSet/>
      <dgm:spPr/>
      <dgm:t>
        <a:bodyPr/>
        <a:lstStyle/>
        <a:p>
          <a:endParaRPr lang="es-ES">
            <a:latin typeface="Arial" pitchFamily="34" charset="0"/>
            <a:cs typeface="Arial" pitchFamily="34" charset="0"/>
          </a:endParaRPr>
        </a:p>
      </dgm:t>
    </dgm:pt>
    <dgm:pt modelId="{EF966E38-233E-4280-9333-C2D232B5FC0E}">
      <dgm:prSet phldrT="[Texto]"/>
      <dgm:spPr/>
      <dgm:t>
        <a:bodyPr/>
        <a:lstStyle/>
        <a:p>
          <a:r>
            <a:rPr lang="es-MX" b="1" dirty="0" smtClean="0">
              <a:latin typeface="Arial" pitchFamily="34" charset="0"/>
              <a:cs typeface="Arial" pitchFamily="34" charset="0"/>
            </a:rPr>
            <a:t>Capítulo II</a:t>
          </a:r>
          <a:r>
            <a:rPr lang="es-MX" dirty="0" smtClean="0">
              <a:latin typeface="Arial" pitchFamily="34" charset="0"/>
              <a:cs typeface="Arial" pitchFamily="34" charset="0"/>
            </a:rPr>
            <a:t>: Del Registro Patrimonial</a:t>
          </a:r>
          <a:endParaRPr lang="es-ES" dirty="0">
            <a:latin typeface="Arial" pitchFamily="34" charset="0"/>
            <a:cs typeface="Arial" pitchFamily="34" charset="0"/>
          </a:endParaRPr>
        </a:p>
      </dgm:t>
    </dgm:pt>
    <dgm:pt modelId="{CFE9B299-6390-4918-8FCC-8CBB06BFDE93}" type="parTrans" cxnId="{1DE4E30B-B17F-4977-B8C5-1562294D4803}">
      <dgm:prSet/>
      <dgm:spPr/>
      <dgm:t>
        <a:bodyPr/>
        <a:lstStyle/>
        <a:p>
          <a:endParaRPr lang="es-ES">
            <a:latin typeface="Arial" pitchFamily="34" charset="0"/>
            <a:cs typeface="Arial" pitchFamily="34" charset="0"/>
          </a:endParaRPr>
        </a:p>
      </dgm:t>
    </dgm:pt>
    <dgm:pt modelId="{9EA24205-559F-4D73-97D7-92FD965CB118}" type="sibTrans" cxnId="{1DE4E30B-B17F-4977-B8C5-1562294D4803}">
      <dgm:prSet/>
      <dgm:spPr/>
      <dgm:t>
        <a:bodyPr/>
        <a:lstStyle/>
        <a:p>
          <a:endParaRPr lang="es-ES">
            <a:latin typeface="Arial" pitchFamily="34" charset="0"/>
            <a:cs typeface="Arial" pitchFamily="34" charset="0"/>
          </a:endParaRPr>
        </a:p>
      </dgm:t>
    </dgm:pt>
    <dgm:pt modelId="{B0CAC5DD-D9CC-40BD-A43A-062B9BA62863}">
      <dgm:prSet phldrT="[Texto]"/>
      <dgm:spPr/>
      <dgm:t>
        <a:bodyPr/>
        <a:lstStyle/>
        <a:p>
          <a:r>
            <a:rPr lang="es-MX" b="1" dirty="0" smtClean="0">
              <a:latin typeface="Arial" pitchFamily="34" charset="0"/>
              <a:cs typeface="Arial" pitchFamily="34" charset="0"/>
            </a:rPr>
            <a:t>Capítulo III: </a:t>
          </a:r>
          <a:r>
            <a:rPr lang="es-MX" dirty="0" smtClean="0">
              <a:latin typeface="Arial" pitchFamily="34" charset="0"/>
              <a:cs typeface="Arial" pitchFamily="34" charset="0"/>
            </a:rPr>
            <a:t>Del registro contable de las operaciones</a:t>
          </a:r>
          <a:endParaRPr lang="es-ES" dirty="0">
            <a:latin typeface="Arial" pitchFamily="34" charset="0"/>
            <a:cs typeface="Arial" pitchFamily="34" charset="0"/>
          </a:endParaRPr>
        </a:p>
      </dgm:t>
    </dgm:pt>
    <dgm:pt modelId="{AB430016-D066-47F1-ABCD-D7C8B2D94DA0}" type="parTrans" cxnId="{8F28D89F-E462-43E4-A5F5-CEAA6DBDF920}">
      <dgm:prSet/>
      <dgm:spPr/>
      <dgm:t>
        <a:bodyPr/>
        <a:lstStyle/>
        <a:p>
          <a:endParaRPr lang="es-ES">
            <a:latin typeface="Arial" pitchFamily="34" charset="0"/>
            <a:cs typeface="Arial" pitchFamily="34" charset="0"/>
          </a:endParaRPr>
        </a:p>
      </dgm:t>
    </dgm:pt>
    <dgm:pt modelId="{8D02FD13-E5E3-464C-901B-FC06F757300D}" type="sibTrans" cxnId="{8F28D89F-E462-43E4-A5F5-CEAA6DBDF920}">
      <dgm:prSet/>
      <dgm:spPr/>
      <dgm:t>
        <a:bodyPr/>
        <a:lstStyle/>
        <a:p>
          <a:endParaRPr lang="es-ES">
            <a:latin typeface="Arial" pitchFamily="34" charset="0"/>
            <a:cs typeface="Arial" pitchFamily="34" charset="0"/>
          </a:endParaRPr>
        </a:p>
      </dgm:t>
    </dgm:pt>
    <dgm:pt modelId="{6F3E7337-5B57-4B2E-979D-3392CA7C6CED}" type="pres">
      <dgm:prSet presAssocID="{BD748EE0-40EC-4611-8E6A-7CB77252AD0B}" presName="Name0" presStyleCnt="0">
        <dgm:presLayoutVars>
          <dgm:dir/>
          <dgm:animLvl val="lvl"/>
          <dgm:resizeHandles val="exact"/>
        </dgm:presLayoutVars>
      </dgm:prSet>
      <dgm:spPr/>
      <dgm:t>
        <a:bodyPr/>
        <a:lstStyle/>
        <a:p>
          <a:endParaRPr lang="es-ES"/>
        </a:p>
      </dgm:t>
    </dgm:pt>
    <dgm:pt modelId="{C64CC19A-1CC8-4C2A-8AD5-DD4719ED154B}" type="pres">
      <dgm:prSet presAssocID="{C22E72FC-45E4-4FB3-8127-049C31F6F3BA}" presName="linNode" presStyleCnt="0"/>
      <dgm:spPr/>
      <dgm:t>
        <a:bodyPr/>
        <a:lstStyle/>
        <a:p>
          <a:endParaRPr lang="es-MX"/>
        </a:p>
      </dgm:t>
    </dgm:pt>
    <dgm:pt modelId="{A27EFECA-18BC-48F8-B333-B7F380DE3AC1}" type="pres">
      <dgm:prSet presAssocID="{C22E72FC-45E4-4FB3-8127-049C31F6F3BA}" presName="parentText" presStyleLbl="node1" presStyleIdx="0" presStyleCnt="3" custLinFactNeighborY="-10">
        <dgm:presLayoutVars>
          <dgm:chMax val="1"/>
          <dgm:bulletEnabled val="1"/>
        </dgm:presLayoutVars>
      </dgm:prSet>
      <dgm:spPr/>
      <dgm:t>
        <a:bodyPr/>
        <a:lstStyle/>
        <a:p>
          <a:endParaRPr lang="es-ES"/>
        </a:p>
      </dgm:t>
    </dgm:pt>
    <dgm:pt modelId="{367A1F96-3FAB-4554-9847-84C2F0DABAB6}" type="pres">
      <dgm:prSet presAssocID="{C22E72FC-45E4-4FB3-8127-049C31F6F3BA}" presName="descendantText" presStyleLbl="alignAccFollowNode1" presStyleIdx="0" presStyleCnt="3">
        <dgm:presLayoutVars>
          <dgm:bulletEnabled val="1"/>
        </dgm:presLayoutVars>
      </dgm:prSet>
      <dgm:spPr/>
      <dgm:t>
        <a:bodyPr/>
        <a:lstStyle/>
        <a:p>
          <a:endParaRPr lang="es-ES"/>
        </a:p>
      </dgm:t>
    </dgm:pt>
    <dgm:pt modelId="{C65D2B16-7A8A-40FE-8916-20F96000E39D}" type="pres">
      <dgm:prSet presAssocID="{F5509BC4-6FF1-4C83-B629-42C9481EBFB2}" presName="sp" presStyleCnt="0"/>
      <dgm:spPr/>
      <dgm:t>
        <a:bodyPr/>
        <a:lstStyle/>
        <a:p>
          <a:endParaRPr lang="es-MX"/>
        </a:p>
      </dgm:t>
    </dgm:pt>
    <dgm:pt modelId="{ABB6E744-9864-484E-ABD5-0FE4E2FC9E12}" type="pres">
      <dgm:prSet presAssocID="{415D2301-A558-4D58-B537-A645A201AD14}" presName="linNode" presStyleCnt="0"/>
      <dgm:spPr/>
      <dgm:t>
        <a:bodyPr/>
        <a:lstStyle/>
        <a:p>
          <a:endParaRPr lang="es-MX"/>
        </a:p>
      </dgm:t>
    </dgm:pt>
    <dgm:pt modelId="{2AB7D55E-680D-4D9A-B8C1-F0DF91FFC043}" type="pres">
      <dgm:prSet presAssocID="{415D2301-A558-4D58-B537-A645A201AD14}" presName="parentText" presStyleLbl="node1" presStyleIdx="1" presStyleCnt="3">
        <dgm:presLayoutVars>
          <dgm:chMax val="1"/>
          <dgm:bulletEnabled val="1"/>
        </dgm:presLayoutVars>
      </dgm:prSet>
      <dgm:spPr/>
      <dgm:t>
        <a:bodyPr/>
        <a:lstStyle/>
        <a:p>
          <a:endParaRPr lang="es-ES"/>
        </a:p>
      </dgm:t>
    </dgm:pt>
    <dgm:pt modelId="{7C87C732-AD4E-42A5-B5C8-4D092B37D56B}" type="pres">
      <dgm:prSet presAssocID="{415D2301-A558-4D58-B537-A645A201AD14}" presName="descendantText" presStyleLbl="alignAccFollowNode1" presStyleIdx="1" presStyleCnt="3" custScaleY="170640">
        <dgm:presLayoutVars>
          <dgm:bulletEnabled val="1"/>
        </dgm:presLayoutVars>
      </dgm:prSet>
      <dgm:spPr/>
      <dgm:t>
        <a:bodyPr/>
        <a:lstStyle/>
        <a:p>
          <a:endParaRPr lang="es-ES"/>
        </a:p>
      </dgm:t>
    </dgm:pt>
    <dgm:pt modelId="{86438F34-8285-4519-8F86-E299470C5390}" type="pres">
      <dgm:prSet presAssocID="{5A627B22-FAE8-4F27-8834-8678AAA1235B}" presName="sp" presStyleCnt="0"/>
      <dgm:spPr/>
      <dgm:t>
        <a:bodyPr/>
        <a:lstStyle/>
        <a:p>
          <a:endParaRPr lang="es-MX"/>
        </a:p>
      </dgm:t>
    </dgm:pt>
    <dgm:pt modelId="{6A058048-AA79-4D85-8103-3F584069BBBA}" type="pres">
      <dgm:prSet presAssocID="{89CA1BE2-12D9-42E7-8DB0-8B2B43D9D127}" presName="linNode" presStyleCnt="0"/>
      <dgm:spPr/>
      <dgm:t>
        <a:bodyPr/>
        <a:lstStyle/>
        <a:p>
          <a:endParaRPr lang="es-MX"/>
        </a:p>
      </dgm:t>
    </dgm:pt>
    <dgm:pt modelId="{B1478603-946B-496D-A857-664E6F586442}" type="pres">
      <dgm:prSet presAssocID="{89CA1BE2-12D9-42E7-8DB0-8B2B43D9D127}" presName="parentText" presStyleLbl="node1" presStyleIdx="2" presStyleCnt="3">
        <dgm:presLayoutVars>
          <dgm:chMax val="1"/>
          <dgm:bulletEnabled val="1"/>
        </dgm:presLayoutVars>
      </dgm:prSet>
      <dgm:spPr/>
      <dgm:t>
        <a:bodyPr/>
        <a:lstStyle/>
        <a:p>
          <a:endParaRPr lang="es-ES"/>
        </a:p>
      </dgm:t>
    </dgm:pt>
    <dgm:pt modelId="{0738275C-C558-4100-BCEA-2781BB595CD9}" type="pres">
      <dgm:prSet presAssocID="{89CA1BE2-12D9-42E7-8DB0-8B2B43D9D127}" presName="descendantText" presStyleLbl="alignAccFollowNode1" presStyleIdx="2" presStyleCnt="3">
        <dgm:presLayoutVars>
          <dgm:bulletEnabled val="1"/>
        </dgm:presLayoutVars>
      </dgm:prSet>
      <dgm:spPr/>
      <dgm:t>
        <a:bodyPr/>
        <a:lstStyle/>
        <a:p>
          <a:endParaRPr lang="es-ES"/>
        </a:p>
      </dgm:t>
    </dgm:pt>
  </dgm:ptLst>
  <dgm:cxnLst>
    <dgm:cxn modelId="{7758DCC4-490B-46AD-AAA1-0F35B7E6E954}" type="presOf" srcId="{F2E8DE17-CFD5-42C5-B6EA-1E96EAC2F4F3}" destId="{367A1F96-3FAB-4554-9847-84C2F0DABAB6}" srcOrd="0" destOrd="0" presId="urn:microsoft.com/office/officeart/2005/8/layout/vList5"/>
    <dgm:cxn modelId="{C953D927-4538-4E08-906A-2C005F726625}" srcId="{BD748EE0-40EC-4611-8E6A-7CB77252AD0B}" destId="{C22E72FC-45E4-4FB3-8127-049C31F6F3BA}" srcOrd="0" destOrd="0" parTransId="{699F0798-6D98-441B-A010-7DE2C8A7DB26}" sibTransId="{F5509BC4-6FF1-4C83-B629-42C9481EBFB2}"/>
    <dgm:cxn modelId="{662BEF65-1068-4AF0-85DA-55451C67F16A}" srcId="{BD748EE0-40EC-4611-8E6A-7CB77252AD0B}" destId="{415D2301-A558-4D58-B537-A645A201AD14}" srcOrd="1" destOrd="0" parTransId="{C99810A2-A750-48D3-962F-91BA701AC57B}" sibTransId="{5A627B22-FAE8-4F27-8834-8678AAA1235B}"/>
    <dgm:cxn modelId="{9B36347D-A0C2-453C-96C2-3E3866C61E65}" type="presOf" srcId="{6A3016BF-62A9-408A-9D64-79DBD9991010}" destId="{0738275C-C558-4100-BCEA-2781BB595CD9}" srcOrd="0" destOrd="0" presId="urn:microsoft.com/office/officeart/2005/8/layout/vList5"/>
    <dgm:cxn modelId="{6F7FA108-A553-447A-B8D1-F5BCC3B13837}" srcId="{BD748EE0-40EC-4611-8E6A-7CB77252AD0B}" destId="{89CA1BE2-12D9-42E7-8DB0-8B2B43D9D127}" srcOrd="2" destOrd="0" parTransId="{DD221AFC-1918-4726-9E7B-9CF855804C6F}" sibTransId="{01F987D3-4923-4823-826C-69A98191B622}"/>
    <dgm:cxn modelId="{E2971BBD-752B-46CB-AC0A-63CDE14BB9F8}" srcId="{415D2301-A558-4D58-B537-A645A201AD14}" destId="{6AE534E9-07AF-4B46-A57C-3CF9D2FB8D16}" srcOrd="1" destOrd="0" parTransId="{7A3012E0-9A41-4F4F-89D7-A370B96065D9}" sibTransId="{24FBAA39-2621-4B6F-BC39-71B43238B18D}"/>
    <dgm:cxn modelId="{1B4F4027-964C-4150-95D7-84BFBED01438}" type="presOf" srcId="{C22E72FC-45E4-4FB3-8127-049C31F6F3BA}" destId="{A27EFECA-18BC-48F8-B333-B7F380DE3AC1}" srcOrd="0" destOrd="0" presId="urn:microsoft.com/office/officeart/2005/8/layout/vList5"/>
    <dgm:cxn modelId="{1DE4E30B-B17F-4977-B8C5-1562294D4803}" srcId="{89CA1BE2-12D9-42E7-8DB0-8B2B43D9D127}" destId="{EF966E38-233E-4280-9333-C2D232B5FC0E}" srcOrd="1" destOrd="0" parTransId="{CFE9B299-6390-4918-8FCC-8CBB06BFDE93}" sibTransId="{9EA24205-559F-4D73-97D7-92FD965CB118}"/>
    <dgm:cxn modelId="{BD94199F-DB98-4E8F-AF3A-FA9BC71768B2}" type="presOf" srcId="{6AE534E9-07AF-4B46-A57C-3CF9D2FB8D16}" destId="{7C87C732-AD4E-42A5-B5C8-4D092B37D56B}" srcOrd="0" destOrd="1" presId="urn:microsoft.com/office/officeart/2005/8/layout/vList5"/>
    <dgm:cxn modelId="{93E67378-0266-41ED-9E9A-78E4552234BE}" srcId="{C22E72FC-45E4-4FB3-8127-049C31F6F3BA}" destId="{F2E8DE17-CFD5-42C5-B6EA-1E96EAC2F4F3}" srcOrd="0" destOrd="0" parTransId="{363F8BB2-5298-454C-A869-18AA31463B27}" sibTransId="{BC543F26-DB04-4A5F-8147-90E2CB373C3E}"/>
    <dgm:cxn modelId="{2FC63D52-4305-4163-A848-48EE9FBC34E3}" srcId="{415D2301-A558-4D58-B537-A645A201AD14}" destId="{1B21319F-9C14-45F3-A79C-7AE3979488D9}" srcOrd="2" destOrd="0" parTransId="{97BFD1F2-6277-4E2D-86F8-FAE4E3A7D454}" sibTransId="{6B82CAE3-3503-4CD6-A8F9-091264C0BD1D}"/>
    <dgm:cxn modelId="{C72831C8-8505-4440-9FF6-527690AEC567}" type="presOf" srcId="{BD748EE0-40EC-4611-8E6A-7CB77252AD0B}" destId="{6F3E7337-5B57-4B2E-979D-3392CA7C6CED}" srcOrd="0" destOrd="0" presId="urn:microsoft.com/office/officeart/2005/8/layout/vList5"/>
    <dgm:cxn modelId="{AD95654A-3C76-4B97-BE14-826F42F152FF}" type="presOf" srcId="{415D2301-A558-4D58-B537-A645A201AD14}" destId="{2AB7D55E-680D-4D9A-B8C1-F0DF91FFC043}" srcOrd="0" destOrd="0" presId="urn:microsoft.com/office/officeart/2005/8/layout/vList5"/>
    <dgm:cxn modelId="{C12D7119-7D00-408A-8D7E-39720605FA8F}" type="presOf" srcId="{B18ACB82-7012-4FED-AB6C-FBFB6D496DE8}" destId="{7C87C732-AD4E-42A5-B5C8-4D092B37D56B}" srcOrd="0" destOrd="3" presId="urn:microsoft.com/office/officeart/2005/8/layout/vList5"/>
    <dgm:cxn modelId="{35E837AB-94C1-42C7-BD0D-7735FA49746F}" type="presOf" srcId="{EF966E38-233E-4280-9333-C2D232B5FC0E}" destId="{0738275C-C558-4100-BCEA-2781BB595CD9}" srcOrd="0" destOrd="1" presId="urn:microsoft.com/office/officeart/2005/8/layout/vList5"/>
    <dgm:cxn modelId="{8F28D89F-E462-43E4-A5F5-CEAA6DBDF920}" srcId="{89CA1BE2-12D9-42E7-8DB0-8B2B43D9D127}" destId="{B0CAC5DD-D9CC-40BD-A43A-062B9BA62863}" srcOrd="2" destOrd="0" parTransId="{AB430016-D066-47F1-ABCD-D7C8B2D94DA0}" sibTransId="{8D02FD13-E5E3-464C-901B-FC06F757300D}"/>
    <dgm:cxn modelId="{7475C6D1-E4CB-480A-B12F-F3639A1552A4}" srcId="{415D2301-A558-4D58-B537-A645A201AD14}" destId="{B18ACB82-7012-4FED-AB6C-FBFB6D496DE8}" srcOrd="3" destOrd="0" parTransId="{2768DD9F-38A2-406A-8521-77EA54C707D2}" sibTransId="{E2E0E23C-BB96-4382-A3A8-526FA23024CB}"/>
    <dgm:cxn modelId="{0B03EC4C-FD9A-4A1C-B3A1-C492F2887AC2}" type="presOf" srcId="{17AEBBE5-AB25-41C0-910A-04B32DF76521}" destId="{7C87C732-AD4E-42A5-B5C8-4D092B37D56B}" srcOrd="0" destOrd="0" presId="urn:microsoft.com/office/officeart/2005/8/layout/vList5"/>
    <dgm:cxn modelId="{B629EE2B-D89C-491A-99E0-3425C5CEA801}" type="presOf" srcId="{1B21319F-9C14-45F3-A79C-7AE3979488D9}" destId="{7C87C732-AD4E-42A5-B5C8-4D092B37D56B}" srcOrd="0" destOrd="2" presId="urn:microsoft.com/office/officeart/2005/8/layout/vList5"/>
    <dgm:cxn modelId="{5082BC12-8B5D-46ED-9A06-3DB9E03DFACD}" type="presOf" srcId="{B0CAC5DD-D9CC-40BD-A43A-062B9BA62863}" destId="{0738275C-C558-4100-BCEA-2781BB595CD9}" srcOrd="0" destOrd="2" presId="urn:microsoft.com/office/officeart/2005/8/layout/vList5"/>
    <dgm:cxn modelId="{946BBC33-2E67-4CC9-A5BC-CBC9180B5B0B}" type="presOf" srcId="{89CA1BE2-12D9-42E7-8DB0-8B2B43D9D127}" destId="{B1478603-946B-496D-A857-664E6F586442}" srcOrd="0" destOrd="0" presId="urn:microsoft.com/office/officeart/2005/8/layout/vList5"/>
    <dgm:cxn modelId="{C7FA57FE-6E91-454D-AC45-1F263B145CDA}" srcId="{415D2301-A558-4D58-B537-A645A201AD14}" destId="{17AEBBE5-AB25-41C0-910A-04B32DF76521}" srcOrd="0" destOrd="0" parTransId="{410B5178-FFD2-4445-8BE2-7CF65DD5122F}" sibTransId="{5F11B0DE-E932-4F38-9551-31BFB5771415}"/>
    <dgm:cxn modelId="{6DAD5A6D-E447-4536-8603-A33D3CF44EE0}" srcId="{89CA1BE2-12D9-42E7-8DB0-8B2B43D9D127}" destId="{6A3016BF-62A9-408A-9D64-79DBD9991010}" srcOrd="0" destOrd="0" parTransId="{E4924E19-ACD4-49E3-BB45-E43B569C7F5E}" sibTransId="{DEB0A976-6E6B-4E88-88EF-00EFEEB40419}"/>
    <dgm:cxn modelId="{DADE34BA-17A4-407D-8D4B-17A07F100283}" type="presParOf" srcId="{6F3E7337-5B57-4B2E-979D-3392CA7C6CED}" destId="{C64CC19A-1CC8-4C2A-8AD5-DD4719ED154B}" srcOrd="0" destOrd="0" presId="urn:microsoft.com/office/officeart/2005/8/layout/vList5"/>
    <dgm:cxn modelId="{24CF4DA8-0419-45D2-957F-69A94370AB94}" type="presParOf" srcId="{C64CC19A-1CC8-4C2A-8AD5-DD4719ED154B}" destId="{A27EFECA-18BC-48F8-B333-B7F380DE3AC1}" srcOrd="0" destOrd="0" presId="urn:microsoft.com/office/officeart/2005/8/layout/vList5"/>
    <dgm:cxn modelId="{929DF23A-3B54-4B56-95D9-4FBE69C0B08F}" type="presParOf" srcId="{C64CC19A-1CC8-4C2A-8AD5-DD4719ED154B}" destId="{367A1F96-3FAB-4554-9847-84C2F0DABAB6}" srcOrd="1" destOrd="0" presId="urn:microsoft.com/office/officeart/2005/8/layout/vList5"/>
    <dgm:cxn modelId="{FC064EF1-3634-4A37-B675-BF176273DED2}" type="presParOf" srcId="{6F3E7337-5B57-4B2E-979D-3392CA7C6CED}" destId="{C65D2B16-7A8A-40FE-8916-20F96000E39D}" srcOrd="1" destOrd="0" presId="urn:microsoft.com/office/officeart/2005/8/layout/vList5"/>
    <dgm:cxn modelId="{E267ED5D-1819-41EF-B1C3-B6DAD313F2E5}" type="presParOf" srcId="{6F3E7337-5B57-4B2E-979D-3392CA7C6CED}" destId="{ABB6E744-9864-484E-ABD5-0FE4E2FC9E12}" srcOrd="2" destOrd="0" presId="urn:microsoft.com/office/officeart/2005/8/layout/vList5"/>
    <dgm:cxn modelId="{886AD9BB-8E80-4AE4-98D3-3D8B670D273C}" type="presParOf" srcId="{ABB6E744-9864-484E-ABD5-0FE4E2FC9E12}" destId="{2AB7D55E-680D-4D9A-B8C1-F0DF91FFC043}" srcOrd="0" destOrd="0" presId="urn:microsoft.com/office/officeart/2005/8/layout/vList5"/>
    <dgm:cxn modelId="{09772A0E-AEE0-4E83-A792-87530CACA348}" type="presParOf" srcId="{ABB6E744-9864-484E-ABD5-0FE4E2FC9E12}" destId="{7C87C732-AD4E-42A5-B5C8-4D092B37D56B}" srcOrd="1" destOrd="0" presId="urn:microsoft.com/office/officeart/2005/8/layout/vList5"/>
    <dgm:cxn modelId="{2C901022-FA05-4B0E-B844-8BE7BB532A9B}" type="presParOf" srcId="{6F3E7337-5B57-4B2E-979D-3392CA7C6CED}" destId="{86438F34-8285-4519-8F86-E299470C5390}" srcOrd="3" destOrd="0" presId="urn:microsoft.com/office/officeart/2005/8/layout/vList5"/>
    <dgm:cxn modelId="{581FE0BF-D43F-4197-AEC9-DCC73FC6EA94}" type="presParOf" srcId="{6F3E7337-5B57-4B2E-979D-3392CA7C6CED}" destId="{6A058048-AA79-4D85-8103-3F584069BBBA}" srcOrd="4" destOrd="0" presId="urn:microsoft.com/office/officeart/2005/8/layout/vList5"/>
    <dgm:cxn modelId="{1774EC88-38DF-4298-8A63-1F079EEE29A2}" type="presParOf" srcId="{6A058048-AA79-4D85-8103-3F584069BBBA}" destId="{B1478603-946B-496D-A857-664E6F586442}" srcOrd="0" destOrd="0" presId="urn:microsoft.com/office/officeart/2005/8/layout/vList5"/>
    <dgm:cxn modelId="{2C75A6F2-4304-4C36-B58C-0C76FD44FBE1}" type="presParOf" srcId="{6A058048-AA79-4D85-8103-3F584069BBBA}" destId="{0738275C-C558-4100-BCEA-2781BB595C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D748EE0-40EC-4611-8E6A-7CB77252AD0B}" type="doc">
      <dgm:prSet loTypeId="urn:microsoft.com/office/officeart/2005/8/layout/vList5" loCatId="list" qsTypeId="urn:microsoft.com/office/officeart/2005/8/quickstyle/3d2" qsCatId="3D" csTypeId="urn:microsoft.com/office/officeart/2005/8/colors/colorful1#2" csCatId="colorful" phldr="1"/>
      <dgm:spPr/>
      <dgm:t>
        <a:bodyPr/>
        <a:lstStyle/>
        <a:p>
          <a:endParaRPr lang="es-ES"/>
        </a:p>
      </dgm:t>
    </dgm:pt>
    <dgm:pt modelId="{C22E72FC-45E4-4FB3-8127-049C31F6F3BA}">
      <dgm:prSet phldrT="[Texto]" custT="1"/>
      <dgm:spPr/>
      <dgm:t>
        <a:bodyPr/>
        <a:lstStyle/>
        <a:p>
          <a:r>
            <a:rPr lang="es-MX" sz="1400" b="1" dirty="0" smtClean="0">
              <a:latin typeface="Arial" pitchFamily="34" charset="0"/>
              <a:cs typeface="Arial" pitchFamily="34" charset="0"/>
            </a:rPr>
            <a:t>Título Cuarto: </a:t>
          </a:r>
          <a:r>
            <a:rPr lang="es-MX" sz="1400" dirty="0" smtClean="0">
              <a:latin typeface="Arial" pitchFamily="34" charset="0"/>
              <a:cs typeface="Arial" pitchFamily="34" charset="0"/>
            </a:rPr>
            <a:t>De la información Financiera Gubernamental y la Cuenta Pública</a:t>
          </a:r>
          <a:endParaRPr lang="es-ES" sz="1400" dirty="0">
            <a:latin typeface="Arial" pitchFamily="34" charset="0"/>
            <a:cs typeface="Arial" pitchFamily="34" charset="0"/>
          </a:endParaRPr>
        </a:p>
      </dgm:t>
    </dgm:pt>
    <dgm:pt modelId="{699F0798-6D98-441B-A010-7DE2C8A7DB26}" type="parTrans" cxnId="{C953D927-4538-4E08-906A-2C005F726625}">
      <dgm:prSet/>
      <dgm:spPr/>
      <dgm:t>
        <a:bodyPr/>
        <a:lstStyle/>
        <a:p>
          <a:endParaRPr lang="es-ES">
            <a:latin typeface="Arial" pitchFamily="34" charset="0"/>
            <a:cs typeface="Arial" pitchFamily="34" charset="0"/>
          </a:endParaRPr>
        </a:p>
      </dgm:t>
    </dgm:pt>
    <dgm:pt modelId="{F5509BC4-6FF1-4C83-B629-42C9481EBFB2}" type="sibTrans" cxnId="{C953D927-4538-4E08-906A-2C005F726625}">
      <dgm:prSet/>
      <dgm:spPr/>
      <dgm:t>
        <a:bodyPr/>
        <a:lstStyle/>
        <a:p>
          <a:endParaRPr lang="es-ES">
            <a:latin typeface="Arial" pitchFamily="34" charset="0"/>
            <a:cs typeface="Arial" pitchFamily="34" charset="0"/>
          </a:endParaRPr>
        </a:p>
      </dgm:t>
    </dgm:pt>
    <dgm:pt modelId="{F2E8DE17-CFD5-42C5-B6EA-1E96EAC2F4F3}">
      <dgm:prSet phldrT="[Texto]" custT="1"/>
      <dgm:spPr/>
      <dgm:t>
        <a:bodyPr/>
        <a:lstStyle/>
        <a:p>
          <a:r>
            <a:rPr lang="es-MX" sz="1400" b="1" dirty="0" smtClean="0">
              <a:latin typeface="Arial" pitchFamily="34" charset="0"/>
              <a:cs typeface="Arial" pitchFamily="34" charset="0"/>
            </a:rPr>
            <a:t>Capítulo I:</a:t>
          </a:r>
          <a:r>
            <a:rPr lang="es-MX" sz="1400" dirty="0" smtClean="0">
              <a:latin typeface="Arial" pitchFamily="34" charset="0"/>
              <a:cs typeface="Arial" pitchFamily="34" charset="0"/>
            </a:rPr>
            <a:t> De la información Financiera Gubernamental</a:t>
          </a:r>
          <a:endParaRPr lang="es-ES" sz="1400" dirty="0">
            <a:latin typeface="Arial" pitchFamily="34" charset="0"/>
            <a:cs typeface="Arial" pitchFamily="34" charset="0"/>
          </a:endParaRPr>
        </a:p>
      </dgm:t>
    </dgm:pt>
    <dgm:pt modelId="{363F8BB2-5298-454C-A869-18AA31463B27}" type="parTrans" cxnId="{93E67378-0266-41ED-9E9A-78E4552234BE}">
      <dgm:prSet/>
      <dgm:spPr/>
      <dgm:t>
        <a:bodyPr/>
        <a:lstStyle/>
        <a:p>
          <a:endParaRPr lang="es-ES">
            <a:latin typeface="Arial" pitchFamily="34" charset="0"/>
            <a:cs typeface="Arial" pitchFamily="34" charset="0"/>
          </a:endParaRPr>
        </a:p>
      </dgm:t>
    </dgm:pt>
    <dgm:pt modelId="{BC543F26-DB04-4A5F-8147-90E2CB373C3E}" type="sibTrans" cxnId="{93E67378-0266-41ED-9E9A-78E4552234BE}">
      <dgm:prSet/>
      <dgm:spPr/>
      <dgm:t>
        <a:bodyPr/>
        <a:lstStyle/>
        <a:p>
          <a:endParaRPr lang="es-ES">
            <a:latin typeface="Arial" pitchFamily="34" charset="0"/>
            <a:cs typeface="Arial" pitchFamily="34" charset="0"/>
          </a:endParaRPr>
        </a:p>
      </dgm:t>
    </dgm:pt>
    <dgm:pt modelId="{415D2301-A558-4D58-B537-A645A201AD14}">
      <dgm:prSet phldrT="[Texto]" custT="1"/>
      <dgm:spPr/>
      <dgm:t>
        <a:bodyPr/>
        <a:lstStyle/>
        <a:p>
          <a:r>
            <a:rPr lang="es-MX" sz="1400" b="1" dirty="0" smtClean="0">
              <a:latin typeface="Arial" pitchFamily="34" charset="0"/>
              <a:cs typeface="Arial" pitchFamily="34" charset="0"/>
            </a:rPr>
            <a:t>Título Sexto: </a:t>
          </a:r>
          <a:r>
            <a:rPr lang="es-MX" sz="1400" dirty="0" smtClean="0">
              <a:latin typeface="Arial" pitchFamily="34" charset="0"/>
              <a:cs typeface="Arial" pitchFamily="34" charset="0"/>
            </a:rPr>
            <a:t>De las Sanciones</a:t>
          </a:r>
          <a:endParaRPr lang="es-ES" sz="1400" dirty="0">
            <a:latin typeface="Arial" pitchFamily="34" charset="0"/>
            <a:cs typeface="Arial" pitchFamily="34" charset="0"/>
          </a:endParaRPr>
        </a:p>
      </dgm:t>
    </dgm:pt>
    <dgm:pt modelId="{C99810A2-A750-48D3-962F-91BA701AC57B}" type="parTrans" cxnId="{662BEF65-1068-4AF0-85DA-55451C67F16A}">
      <dgm:prSet/>
      <dgm:spPr/>
      <dgm:t>
        <a:bodyPr/>
        <a:lstStyle/>
        <a:p>
          <a:endParaRPr lang="es-ES">
            <a:latin typeface="Arial" pitchFamily="34" charset="0"/>
            <a:cs typeface="Arial" pitchFamily="34" charset="0"/>
          </a:endParaRPr>
        </a:p>
      </dgm:t>
    </dgm:pt>
    <dgm:pt modelId="{5A627B22-FAE8-4F27-8834-8678AAA1235B}" type="sibTrans" cxnId="{662BEF65-1068-4AF0-85DA-55451C67F16A}">
      <dgm:prSet/>
      <dgm:spPr/>
      <dgm:t>
        <a:bodyPr/>
        <a:lstStyle/>
        <a:p>
          <a:endParaRPr lang="es-ES">
            <a:latin typeface="Arial" pitchFamily="34" charset="0"/>
            <a:cs typeface="Arial" pitchFamily="34" charset="0"/>
          </a:endParaRPr>
        </a:p>
      </dgm:t>
    </dgm:pt>
    <dgm:pt modelId="{17AEBBE5-AB25-41C0-910A-04B32DF76521}">
      <dgm:prSet phldrT="[Texto]" custT="1"/>
      <dgm:spPr/>
      <dgm:t>
        <a:bodyPr/>
        <a:lstStyle/>
        <a:p>
          <a:pPr algn="just"/>
          <a:r>
            <a:rPr lang="es-MX" sz="1400" b="0" dirty="0" smtClean="0">
              <a:latin typeface="Arial" pitchFamily="34" charset="0"/>
              <a:cs typeface="Arial" pitchFamily="34" charset="0"/>
            </a:rPr>
            <a:t>Estipula los preceptos establecidos en la LGCG de conformidad con la Ley Federal de Responsabilidades Administrativa de los Servidores Públicos</a:t>
          </a:r>
          <a:endParaRPr lang="es-ES" sz="1400" b="0" dirty="0">
            <a:latin typeface="Arial" pitchFamily="34" charset="0"/>
            <a:cs typeface="Arial" pitchFamily="34" charset="0"/>
          </a:endParaRPr>
        </a:p>
      </dgm:t>
    </dgm:pt>
    <dgm:pt modelId="{410B5178-FFD2-4445-8BE2-7CF65DD5122F}" type="parTrans" cxnId="{C7FA57FE-6E91-454D-AC45-1F263B145CDA}">
      <dgm:prSet/>
      <dgm:spPr/>
      <dgm:t>
        <a:bodyPr/>
        <a:lstStyle/>
        <a:p>
          <a:endParaRPr lang="es-ES">
            <a:latin typeface="Arial" pitchFamily="34" charset="0"/>
            <a:cs typeface="Arial" pitchFamily="34" charset="0"/>
          </a:endParaRPr>
        </a:p>
      </dgm:t>
    </dgm:pt>
    <dgm:pt modelId="{5F11B0DE-E932-4F38-9551-31BFB5771415}" type="sibTrans" cxnId="{C7FA57FE-6E91-454D-AC45-1F263B145CDA}">
      <dgm:prSet/>
      <dgm:spPr/>
      <dgm:t>
        <a:bodyPr/>
        <a:lstStyle/>
        <a:p>
          <a:endParaRPr lang="es-ES">
            <a:latin typeface="Arial" pitchFamily="34" charset="0"/>
            <a:cs typeface="Arial" pitchFamily="34" charset="0"/>
          </a:endParaRPr>
        </a:p>
      </dgm:t>
    </dgm:pt>
    <dgm:pt modelId="{AE7C9B73-9999-4245-B7C8-C713FD6D2F70}">
      <dgm:prSet phldrT="[Texto]" custT="1"/>
      <dgm:spPr/>
      <dgm:t>
        <a:bodyPr/>
        <a:lstStyle/>
        <a:p>
          <a:r>
            <a:rPr lang="es-MX" sz="1400" b="1" dirty="0" smtClean="0">
              <a:latin typeface="Arial" pitchFamily="34" charset="0"/>
              <a:cs typeface="Arial" pitchFamily="34" charset="0"/>
            </a:rPr>
            <a:t>Capítulo II: </a:t>
          </a:r>
          <a:r>
            <a:rPr lang="es-MX" sz="1400" dirty="0" smtClean="0">
              <a:latin typeface="Arial" pitchFamily="34" charset="0"/>
              <a:cs typeface="Arial" pitchFamily="34" charset="0"/>
            </a:rPr>
            <a:t>Del contenido de la Cuenta Pública</a:t>
          </a:r>
          <a:endParaRPr lang="es-ES" sz="1400" dirty="0">
            <a:latin typeface="Arial" pitchFamily="34" charset="0"/>
            <a:cs typeface="Arial" pitchFamily="34" charset="0"/>
          </a:endParaRPr>
        </a:p>
      </dgm:t>
    </dgm:pt>
    <dgm:pt modelId="{BFE58AFC-94A9-4EA5-9F2C-9E5943FE2AD4}" type="parTrans" cxnId="{19566658-3342-4706-8670-12760CA4B24F}">
      <dgm:prSet/>
      <dgm:spPr/>
      <dgm:t>
        <a:bodyPr/>
        <a:lstStyle/>
        <a:p>
          <a:endParaRPr lang="es-ES">
            <a:latin typeface="Arial" pitchFamily="34" charset="0"/>
            <a:cs typeface="Arial" pitchFamily="34" charset="0"/>
          </a:endParaRPr>
        </a:p>
      </dgm:t>
    </dgm:pt>
    <dgm:pt modelId="{3F439F0D-5656-4368-A0F7-EFBAA89AF1A9}" type="sibTrans" cxnId="{19566658-3342-4706-8670-12760CA4B24F}">
      <dgm:prSet/>
      <dgm:spPr/>
      <dgm:t>
        <a:bodyPr/>
        <a:lstStyle/>
        <a:p>
          <a:endParaRPr lang="es-ES">
            <a:latin typeface="Arial" pitchFamily="34" charset="0"/>
            <a:cs typeface="Arial" pitchFamily="34" charset="0"/>
          </a:endParaRPr>
        </a:p>
      </dgm:t>
    </dgm:pt>
    <dgm:pt modelId="{29BF8D64-ED89-42B7-9B1B-5EFB3746359A}">
      <dgm:prSet phldrT="[Texto]" custT="1"/>
      <dgm:spPr/>
      <dgm:t>
        <a:bodyPr/>
        <a:lstStyle/>
        <a:p>
          <a:pPr rtl="0"/>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Título Quinto: De la Transparencia y Difusión de la Información Financiera</a:t>
          </a:r>
          <a:endParaRPr lang="es-ES" sz="1400" dirty="0">
            <a:latin typeface="Arial" pitchFamily="34" charset="0"/>
            <a:cs typeface="Arial" pitchFamily="34" charset="0"/>
          </a:endParaRPr>
        </a:p>
      </dgm:t>
    </dgm:pt>
    <dgm:pt modelId="{B4B4B916-F09C-4C15-939E-64FFE35BC8C6}" type="parTrans" cxnId="{C1DE51CC-7956-4148-9E85-F967C169512B}">
      <dgm:prSet/>
      <dgm:spPr/>
      <dgm:t>
        <a:bodyPr/>
        <a:lstStyle/>
        <a:p>
          <a:endParaRPr lang="es-MX"/>
        </a:p>
      </dgm:t>
    </dgm:pt>
    <dgm:pt modelId="{46C8ACA7-A480-4F80-88A9-278B0C2ABF48}" type="sibTrans" cxnId="{C1DE51CC-7956-4148-9E85-F967C169512B}">
      <dgm:prSet/>
      <dgm:spPr/>
      <dgm:t>
        <a:bodyPr/>
        <a:lstStyle/>
        <a:p>
          <a:endParaRPr lang="es-MX"/>
        </a:p>
      </dgm:t>
    </dgm:pt>
    <dgm:pt modelId="{554D23A1-A7EB-4A5A-81A4-2ED823561F70}">
      <dgm:prSet phldrT="[Texto]"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Disposiciones Generales</a:t>
          </a:r>
          <a:endParaRPr lang="es-ES" sz="1300" b="0" dirty="0">
            <a:latin typeface="Arial" pitchFamily="34" charset="0"/>
            <a:cs typeface="Arial" pitchFamily="34" charset="0"/>
          </a:endParaRPr>
        </a:p>
      </dgm:t>
    </dgm:pt>
    <dgm:pt modelId="{2B925815-5AC4-461B-BF93-0465EED7D176}" type="parTrans" cxnId="{BEA9B236-B72C-4369-9EA5-2ED727E230AB}">
      <dgm:prSet/>
      <dgm:spPr/>
      <dgm:t>
        <a:bodyPr/>
        <a:lstStyle/>
        <a:p>
          <a:endParaRPr lang="es-MX"/>
        </a:p>
      </dgm:t>
    </dgm:pt>
    <dgm:pt modelId="{C89DE5F9-A7D3-4072-B16D-416E93A32F2F}" type="sibTrans" cxnId="{BEA9B236-B72C-4369-9EA5-2ED727E230AB}">
      <dgm:prSet/>
      <dgm:spPr/>
      <dgm:t>
        <a:bodyPr/>
        <a:lstStyle/>
        <a:p>
          <a:endParaRPr lang="es-MX"/>
        </a:p>
      </dgm:t>
    </dgm:pt>
    <dgm:pt modelId="{58E6FDDC-18CB-4857-9655-0A76B8C79684}">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Elaboración de las Iniciativas de Ley de Ingresos y los Proyectos de Presupuesto de Egresos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065C272F-916A-4ACD-88B1-88E8DE4C06BF}" type="parTrans" cxnId="{CADF20B5-8DC4-4D52-B6B6-3087E58002D4}">
      <dgm:prSet/>
      <dgm:spPr/>
      <dgm:t>
        <a:bodyPr/>
        <a:lstStyle/>
        <a:p>
          <a:endParaRPr lang="es-MX"/>
        </a:p>
      </dgm:t>
    </dgm:pt>
    <dgm:pt modelId="{DF05263D-FDB7-41B4-B548-83564914A62D}" type="sibTrans" cxnId="{CADF20B5-8DC4-4D52-B6B6-3087E58002D4}">
      <dgm:prSet/>
      <dgm:spPr/>
      <dgm:t>
        <a:bodyPr/>
        <a:lstStyle/>
        <a:p>
          <a:endParaRPr lang="es-MX"/>
        </a:p>
      </dgm:t>
    </dgm:pt>
    <dgm:pt modelId="{D61E9814-889D-4CA9-A352-284986667A26}">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III: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Aprobación de las Leyes de Ingresos y de los Presupuestos de Egresos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34FD5F11-A145-4A2F-934C-287CFFF44D6D}" type="parTrans" cxnId="{EB19DAC0-17C2-4B9D-94C2-02BE431A89DA}">
      <dgm:prSet/>
      <dgm:spPr/>
      <dgm:t>
        <a:bodyPr/>
        <a:lstStyle/>
        <a:p>
          <a:endParaRPr lang="es-MX"/>
        </a:p>
      </dgm:t>
    </dgm:pt>
    <dgm:pt modelId="{95A0906B-0ABE-4757-B2D4-88C0D4DE2D1D}" type="sibTrans" cxnId="{EB19DAC0-17C2-4B9D-94C2-02BE431A89DA}">
      <dgm:prSet/>
      <dgm:spPr/>
      <dgm:t>
        <a:bodyPr/>
        <a:lstStyle/>
        <a:p>
          <a:endParaRPr lang="es-MX"/>
        </a:p>
      </dgm:t>
    </dgm:pt>
    <dgm:pt modelId="{85930EE4-66CE-47B0-8F23-2AACF28FB4FF}">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IV</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la Información Relativa al Ejercicio Presupuestario</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72576F42-C5D8-459A-B520-A503924ED0FE}" type="parTrans" cxnId="{1B15EE6C-1DA4-4116-8F95-D3E20EE00121}">
      <dgm:prSet/>
      <dgm:spPr/>
      <dgm:t>
        <a:bodyPr/>
        <a:lstStyle/>
        <a:p>
          <a:endParaRPr lang="es-MX"/>
        </a:p>
      </dgm:t>
    </dgm:pt>
    <dgm:pt modelId="{36C0D87B-AE6D-4435-BB6C-3A16A4EEA68E}" type="sibTrans" cxnId="{1B15EE6C-1DA4-4116-8F95-D3E20EE00121}">
      <dgm:prSet/>
      <dgm:spPr/>
      <dgm:t>
        <a:bodyPr/>
        <a:lstStyle/>
        <a:p>
          <a:endParaRPr lang="es-MX"/>
        </a:p>
      </dgm:t>
    </dgm:pt>
    <dgm:pt modelId="{D1B60718-A60F-4480-AF71-8B22E338760D}">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V: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Evaluación y Rendición de Cuentas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5F17A3AF-8B96-48FB-95D9-0AB86AB0B839}" type="parTrans" cxnId="{B6B4AA3F-D212-4763-9343-F06370340EF4}">
      <dgm:prSet/>
      <dgm:spPr/>
      <dgm:t>
        <a:bodyPr/>
        <a:lstStyle/>
        <a:p>
          <a:endParaRPr lang="es-MX"/>
        </a:p>
      </dgm:t>
    </dgm:pt>
    <dgm:pt modelId="{E93B8209-AE5D-434D-855C-5009D92A1C64}" type="sibTrans" cxnId="{B6B4AA3F-D212-4763-9343-F06370340EF4}">
      <dgm:prSet/>
      <dgm:spPr/>
      <dgm:t>
        <a:bodyPr/>
        <a:lstStyle/>
        <a:p>
          <a:endParaRPr lang="es-MX"/>
        </a:p>
      </dgm:t>
    </dgm:pt>
    <dgm:pt modelId="{6F3E7337-5B57-4B2E-979D-3392CA7C6CED}" type="pres">
      <dgm:prSet presAssocID="{BD748EE0-40EC-4611-8E6A-7CB77252AD0B}" presName="Name0" presStyleCnt="0">
        <dgm:presLayoutVars>
          <dgm:dir/>
          <dgm:animLvl val="lvl"/>
          <dgm:resizeHandles val="exact"/>
        </dgm:presLayoutVars>
      </dgm:prSet>
      <dgm:spPr/>
      <dgm:t>
        <a:bodyPr/>
        <a:lstStyle/>
        <a:p>
          <a:endParaRPr lang="es-ES"/>
        </a:p>
      </dgm:t>
    </dgm:pt>
    <dgm:pt modelId="{C64CC19A-1CC8-4C2A-8AD5-DD4719ED154B}" type="pres">
      <dgm:prSet presAssocID="{C22E72FC-45E4-4FB3-8127-049C31F6F3BA}" presName="linNode" presStyleCnt="0"/>
      <dgm:spPr/>
      <dgm:t>
        <a:bodyPr/>
        <a:lstStyle/>
        <a:p>
          <a:endParaRPr lang="es-MX"/>
        </a:p>
      </dgm:t>
    </dgm:pt>
    <dgm:pt modelId="{A27EFECA-18BC-48F8-B333-B7F380DE3AC1}" type="pres">
      <dgm:prSet presAssocID="{C22E72FC-45E4-4FB3-8127-049C31F6F3BA}" presName="parentText" presStyleLbl="node1" presStyleIdx="0" presStyleCnt="3">
        <dgm:presLayoutVars>
          <dgm:chMax val="1"/>
          <dgm:bulletEnabled val="1"/>
        </dgm:presLayoutVars>
      </dgm:prSet>
      <dgm:spPr/>
      <dgm:t>
        <a:bodyPr/>
        <a:lstStyle/>
        <a:p>
          <a:endParaRPr lang="es-ES"/>
        </a:p>
      </dgm:t>
    </dgm:pt>
    <dgm:pt modelId="{367A1F96-3FAB-4554-9847-84C2F0DABAB6}" type="pres">
      <dgm:prSet presAssocID="{C22E72FC-45E4-4FB3-8127-049C31F6F3BA}" presName="descendantText" presStyleLbl="alignAccFollowNode1" presStyleIdx="0" presStyleCnt="3" custLinFactNeighborY="-3800">
        <dgm:presLayoutVars>
          <dgm:bulletEnabled val="1"/>
        </dgm:presLayoutVars>
      </dgm:prSet>
      <dgm:spPr/>
      <dgm:t>
        <a:bodyPr/>
        <a:lstStyle/>
        <a:p>
          <a:endParaRPr lang="es-ES"/>
        </a:p>
      </dgm:t>
    </dgm:pt>
    <dgm:pt modelId="{C65D2B16-7A8A-40FE-8916-20F96000E39D}" type="pres">
      <dgm:prSet presAssocID="{F5509BC4-6FF1-4C83-B629-42C9481EBFB2}" presName="sp" presStyleCnt="0"/>
      <dgm:spPr/>
      <dgm:t>
        <a:bodyPr/>
        <a:lstStyle/>
        <a:p>
          <a:endParaRPr lang="es-MX"/>
        </a:p>
      </dgm:t>
    </dgm:pt>
    <dgm:pt modelId="{86752EBC-E92E-4051-8A41-C7204DF27D4D}" type="pres">
      <dgm:prSet presAssocID="{29BF8D64-ED89-42B7-9B1B-5EFB3746359A}" presName="linNode" presStyleCnt="0"/>
      <dgm:spPr/>
    </dgm:pt>
    <dgm:pt modelId="{0AA1BFE7-1D9B-483E-BF1C-670F7FC26BB2}" type="pres">
      <dgm:prSet presAssocID="{29BF8D64-ED89-42B7-9B1B-5EFB3746359A}" presName="parentText" presStyleLbl="node1" presStyleIdx="1" presStyleCnt="3">
        <dgm:presLayoutVars>
          <dgm:chMax val="1"/>
          <dgm:bulletEnabled val="1"/>
        </dgm:presLayoutVars>
      </dgm:prSet>
      <dgm:spPr/>
      <dgm:t>
        <a:bodyPr/>
        <a:lstStyle/>
        <a:p>
          <a:endParaRPr lang="es-MX"/>
        </a:p>
      </dgm:t>
    </dgm:pt>
    <dgm:pt modelId="{34C77A8E-EDBE-4939-9052-F2C9679993EB}" type="pres">
      <dgm:prSet presAssocID="{29BF8D64-ED89-42B7-9B1B-5EFB3746359A}" presName="descendantText" presStyleLbl="alignAccFollowNode1" presStyleIdx="1" presStyleCnt="3" custScaleY="337933">
        <dgm:presLayoutVars>
          <dgm:bulletEnabled val="1"/>
        </dgm:presLayoutVars>
      </dgm:prSet>
      <dgm:spPr/>
      <dgm:t>
        <a:bodyPr/>
        <a:lstStyle/>
        <a:p>
          <a:endParaRPr lang="es-MX"/>
        </a:p>
      </dgm:t>
    </dgm:pt>
    <dgm:pt modelId="{FEA5EAF1-1714-46A4-BF6D-B6DB6719CA57}" type="pres">
      <dgm:prSet presAssocID="{46C8ACA7-A480-4F80-88A9-278B0C2ABF48}" presName="sp" presStyleCnt="0"/>
      <dgm:spPr/>
    </dgm:pt>
    <dgm:pt modelId="{ABB6E744-9864-484E-ABD5-0FE4E2FC9E12}" type="pres">
      <dgm:prSet presAssocID="{415D2301-A558-4D58-B537-A645A201AD14}" presName="linNode" presStyleCnt="0"/>
      <dgm:spPr/>
      <dgm:t>
        <a:bodyPr/>
        <a:lstStyle/>
        <a:p>
          <a:endParaRPr lang="es-MX"/>
        </a:p>
      </dgm:t>
    </dgm:pt>
    <dgm:pt modelId="{2AB7D55E-680D-4D9A-B8C1-F0DF91FFC043}" type="pres">
      <dgm:prSet presAssocID="{415D2301-A558-4D58-B537-A645A201AD14}" presName="parentText" presStyleLbl="node1" presStyleIdx="2" presStyleCnt="3" custScaleY="56705">
        <dgm:presLayoutVars>
          <dgm:chMax val="1"/>
          <dgm:bulletEnabled val="1"/>
        </dgm:presLayoutVars>
      </dgm:prSet>
      <dgm:spPr/>
      <dgm:t>
        <a:bodyPr/>
        <a:lstStyle/>
        <a:p>
          <a:endParaRPr lang="es-ES"/>
        </a:p>
      </dgm:t>
    </dgm:pt>
    <dgm:pt modelId="{7C87C732-AD4E-42A5-B5C8-4D092B37D56B}" type="pres">
      <dgm:prSet presAssocID="{415D2301-A558-4D58-B537-A645A201AD14}" presName="descendantText" presStyleLbl="alignAccFollowNode1" presStyleIdx="2" presStyleCnt="3" custScaleY="117539" custLinFactNeighborX="-1093" custLinFactNeighborY="5175">
        <dgm:presLayoutVars>
          <dgm:bulletEnabled val="1"/>
        </dgm:presLayoutVars>
      </dgm:prSet>
      <dgm:spPr/>
      <dgm:t>
        <a:bodyPr/>
        <a:lstStyle/>
        <a:p>
          <a:endParaRPr lang="es-ES"/>
        </a:p>
      </dgm:t>
    </dgm:pt>
  </dgm:ptLst>
  <dgm:cxnLst>
    <dgm:cxn modelId="{C7FA57FE-6E91-454D-AC45-1F263B145CDA}" srcId="{415D2301-A558-4D58-B537-A645A201AD14}" destId="{17AEBBE5-AB25-41C0-910A-04B32DF76521}" srcOrd="0" destOrd="0" parTransId="{410B5178-FFD2-4445-8BE2-7CF65DD5122F}" sibTransId="{5F11B0DE-E932-4F38-9551-31BFB5771415}"/>
    <dgm:cxn modelId="{C953D927-4538-4E08-906A-2C005F726625}" srcId="{BD748EE0-40EC-4611-8E6A-7CB77252AD0B}" destId="{C22E72FC-45E4-4FB3-8127-049C31F6F3BA}" srcOrd="0" destOrd="0" parTransId="{699F0798-6D98-441B-A010-7DE2C8A7DB26}" sibTransId="{F5509BC4-6FF1-4C83-B629-42C9481EBFB2}"/>
    <dgm:cxn modelId="{63F823DC-B8A6-4D72-9F83-F5D131ADE4B2}" type="presOf" srcId="{554D23A1-A7EB-4A5A-81A4-2ED823561F70}" destId="{34C77A8E-EDBE-4939-9052-F2C9679993EB}" srcOrd="0" destOrd="0" presId="urn:microsoft.com/office/officeart/2005/8/layout/vList5"/>
    <dgm:cxn modelId="{9CCAC8CD-7061-4100-B350-3A873305EF9C}" type="presOf" srcId="{D1B60718-A60F-4480-AF71-8B22E338760D}" destId="{34C77A8E-EDBE-4939-9052-F2C9679993EB}" srcOrd="0" destOrd="4" presId="urn:microsoft.com/office/officeart/2005/8/layout/vList5"/>
    <dgm:cxn modelId="{662BEF65-1068-4AF0-85DA-55451C67F16A}" srcId="{BD748EE0-40EC-4611-8E6A-7CB77252AD0B}" destId="{415D2301-A558-4D58-B537-A645A201AD14}" srcOrd="2" destOrd="0" parTransId="{C99810A2-A750-48D3-962F-91BA701AC57B}" sibTransId="{5A627B22-FAE8-4F27-8834-8678AAA1235B}"/>
    <dgm:cxn modelId="{304311CC-81B8-4C04-9B2D-5F8935DF5602}" type="presOf" srcId="{58E6FDDC-18CB-4857-9655-0A76B8C79684}" destId="{34C77A8E-EDBE-4939-9052-F2C9679993EB}" srcOrd="0" destOrd="1" presId="urn:microsoft.com/office/officeart/2005/8/layout/vList5"/>
    <dgm:cxn modelId="{BEA9B236-B72C-4369-9EA5-2ED727E230AB}" srcId="{29BF8D64-ED89-42B7-9B1B-5EFB3746359A}" destId="{554D23A1-A7EB-4A5A-81A4-2ED823561F70}" srcOrd="0" destOrd="0" parTransId="{2B925815-5AC4-461B-BF93-0465EED7D176}" sibTransId="{C89DE5F9-A7D3-4072-B16D-416E93A32F2F}"/>
    <dgm:cxn modelId="{1B15EE6C-1DA4-4116-8F95-D3E20EE00121}" srcId="{29BF8D64-ED89-42B7-9B1B-5EFB3746359A}" destId="{85930EE4-66CE-47B0-8F23-2AACF28FB4FF}" srcOrd="3" destOrd="0" parTransId="{72576F42-C5D8-459A-B520-A503924ED0FE}" sibTransId="{36C0D87B-AE6D-4435-BB6C-3A16A4EEA68E}"/>
    <dgm:cxn modelId="{DC91D49E-042F-460C-92B0-E76DBCEFE87A}" type="presOf" srcId="{BD748EE0-40EC-4611-8E6A-7CB77252AD0B}" destId="{6F3E7337-5B57-4B2E-979D-3392CA7C6CED}" srcOrd="0" destOrd="0" presId="urn:microsoft.com/office/officeart/2005/8/layout/vList5"/>
    <dgm:cxn modelId="{B6B4AA3F-D212-4763-9343-F06370340EF4}" srcId="{29BF8D64-ED89-42B7-9B1B-5EFB3746359A}" destId="{D1B60718-A60F-4480-AF71-8B22E338760D}" srcOrd="4" destOrd="0" parTransId="{5F17A3AF-8B96-48FB-95D9-0AB86AB0B839}" sibTransId="{E93B8209-AE5D-434D-855C-5009D92A1C64}"/>
    <dgm:cxn modelId="{93E67378-0266-41ED-9E9A-78E4552234BE}" srcId="{C22E72FC-45E4-4FB3-8127-049C31F6F3BA}" destId="{F2E8DE17-CFD5-42C5-B6EA-1E96EAC2F4F3}" srcOrd="0" destOrd="0" parTransId="{363F8BB2-5298-454C-A869-18AA31463B27}" sibTransId="{BC543F26-DB04-4A5F-8147-90E2CB373C3E}"/>
    <dgm:cxn modelId="{7D29A141-A7C2-41E4-9AAA-5CB56B04E71D}" type="presOf" srcId="{AE7C9B73-9999-4245-B7C8-C713FD6D2F70}" destId="{367A1F96-3FAB-4554-9847-84C2F0DABAB6}" srcOrd="0" destOrd="1" presId="urn:microsoft.com/office/officeart/2005/8/layout/vList5"/>
    <dgm:cxn modelId="{F77F9549-AA4D-49CB-80E2-21B271F398FA}" type="presOf" srcId="{C22E72FC-45E4-4FB3-8127-049C31F6F3BA}" destId="{A27EFECA-18BC-48F8-B333-B7F380DE3AC1}" srcOrd="0" destOrd="0" presId="urn:microsoft.com/office/officeart/2005/8/layout/vList5"/>
    <dgm:cxn modelId="{A724D5E3-155E-405D-B75F-1738FDA72011}" type="presOf" srcId="{415D2301-A558-4D58-B537-A645A201AD14}" destId="{2AB7D55E-680D-4D9A-B8C1-F0DF91FFC043}" srcOrd="0" destOrd="0" presId="urn:microsoft.com/office/officeart/2005/8/layout/vList5"/>
    <dgm:cxn modelId="{19566658-3342-4706-8670-12760CA4B24F}" srcId="{C22E72FC-45E4-4FB3-8127-049C31F6F3BA}" destId="{AE7C9B73-9999-4245-B7C8-C713FD6D2F70}" srcOrd="1" destOrd="0" parTransId="{BFE58AFC-94A9-4EA5-9F2C-9E5943FE2AD4}" sibTransId="{3F439F0D-5656-4368-A0F7-EFBAA89AF1A9}"/>
    <dgm:cxn modelId="{C1DE51CC-7956-4148-9E85-F967C169512B}" srcId="{BD748EE0-40EC-4611-8E6A-7CB77252AD0B}" destId="{29BF8D64-ED89-42B7-9B1B-5EFB3746359A}" srcOrd="1" destOrd="0" parTransId="{B4B4B916-F09C-4C15-939E-64FFE35BC8C6}" sibTransId="{46C8ACA7-A480-4F80-88A9-278B0C2ABF48}"/>
    <dgm:cxn modelId="{EDB7A10E-812C-47F4-95B7-A12EF75E9773}" type="presOf" srcId="{F2E8DE17-CFD5-42C5-B6EA-1E96EAC2F4F3}" destId="{367A1F96-3FAB-4554-9847-84C2F0DABAB6}" srcOrd="0" destOrd="0" presId="urn:microsoft.com/office/officeart/2005/8/layout/vList5"/>
    <dgm:cxn modelId="{8A431259-FB9D-4AC7-A4ED-2FC7CEF2C211}" type="presOf" srcId="{29BF8D64-ED89-42B7-9B1B-5EFB3746359A}" destId="{0AA1BFE7-1D9B-483E-BF1C-670F7FC26BB2}" srcOrd="0" destOrd="0" presId="urn:microsoft.com/office/officeart/2005/8/layout/vList5"/>
    <dgm:cxn modelId="{A2CD66C6-E8A3-425E-80DF-BCD9FECB912C}" type="presOf" srcId="{17AEBBE5-AB25-41C0-910A-04B32DF76521}" destId="{7C87C732-AD4E-42A5-B5C8-4D092B37D56B}" srcOrd="0" destOrd="0" presId="urn:microsoft.com/office/officeart/2005/8/layout/vList5"/>
    <dgm:cxn modelId="{532CA424-6B3C-4D97-A38F-143BFA9E684F}" type="presOf" srcId="{D61E9814-889D-4CA9-A352-284986667A26}" destId="{34C77A8E-EDBE-4939-9052-F2C9679993EB}" srcOrd="0" destOrd="2" presId="urn:microsoft.com/office/officeart/2005/8/layout/vList5"/>
    <dgm:cxn modelId="{CADF20B5-8DC4-4D52-B6B6-3087E58002D4}" srcId="{29BF8D64-ED89-42B7-9B1B-5EFB3746359A}" destId="{58E6FDDC-18CB-4857-9655-0A76B8C79684}" srcOrd="1" destOrd="0" parTransId="{065C272F-916A-4ACD-88B1-88E8DE4C06BF}" sibTransId="{DF05263D-FDB7-41B4-B548-83564914A62D}"/>
    <dgm:cxn modelId="{EB19DAC0-17C2-4B9D-94C2-02BE431A89DA}" srcId="{29BF8D64-ED89-42B7-9B1B-5EFB3746359A}" destId="{D61E9814-889D-4CA9-A352-284986667A26}" srcOrd="2" destOrd="0" parTransId="{34FD5F11-A145-4A2F-934C-287CFFF44D6D}" sibTransId="{95A0906B-0ABE-4757-B2D4-88C0D4DE2D1D}"/>
    <dgm:cxn modelId="{E01F7BEA-33DA-42D9-863D-76C4F43F305B}" type="presOf" srcId="{85930EE4-66CE-47B0-8F23-2AACF28FB4FF}" destId="{34C77A8E-EDBE-4939-9052-F2C9679993EB}" srcOrd="0" destOrd="3" presId="urn:microsoft.com/office/officeart/2005/8/layout/vList5"/>
    <dgm:cxn modelId="{B5426360-D463-4173-9D0F-A781BD00CC74}" type="presParOf" srcId="{6F3E7337-5B57-4B2E-979D-3392CA7C6CED}" destId="{C64CC19A-1CC8-4C2A-8AD5-DD4719ED154B}" srcOrd="0" destOrd="0" presId="urn:microsoft.com/office/officeart/2005/8/layout/vList5"/>
    <dgm:cxn modelId="{6A2E57F9-42EE-49A2-97EB-C9397EBE89A9}" type="presParOf" srcId="{C64CC19A-1CC8-4C2A-8AD5-DD4719ED154B}" destId="{A27EFECA-18BC-48F8-B333-B7F380DE3AC1}" srcOrd="0" destOrd="0" presId="urn:microsoft.com/office/officeart/2005/8/layout/vList5"/>
    <dgm:cxn modelId="{415815C1-79B1-44D6-B47C-3E35C4626007}" type="presParOf" srcId="{C64CC19A-1CC8-4C2A-8AD5-DD4719ED154B}" destId="{367A1F96-3FAB-4554-9847-84C2F0DABAB6}" srcOrd="1" destOrd="0" presId="urn:microsoft.com/office/officeart/2005/8/layout/vList5"/>
    <dgm:cxn modelId="{D45D00B9-8541-4460-BF6F-6A1A331336AB}" type="presParOf" srcId="{6F3E7337-5B57-4B2E-979D-3392CA7C6CED}" destId="{C65D2B16-7A8A-40FE-8916-20F96000E39D}" srcOrd="1" destOrd="0" presId="urn:microsoft.com/office/officeart/2005/8/layout/vList5"/>
    <dgm:cxn modelId="{C1D19337-38E8-4686-8246-AF71094EB09D}" type="presParOf" srcId="{6F3E7337-5B57-4B2E-979D-3392CA7C6CED}" destId="{86752EBC-E92E-4051-8A41-C7204DF27D4D}" srcOrd="2" destOrd="0" presId="urn:microsoft.com/office/officeart/2005/8/layout/vList5"/>
    <dgm:cxn modelId="{726BCA81-901B-42EB-94D3-D285F3EAA1CD}" type="presParOf" srcId="{86752EBC-E92E-4051-8A41-C7204DF27D4D}" destId="{0AA1BFE7-1D9B-483E-BF1C-670F7FC26BB2}" srcOrd="0" destOrd="0" presId="urn:microsoft.com/office/officeart/2005/8/layout/vList5"/>
    <dgm:cxn modelId="{6B10BF20-101A-4EAC-BFF1-78BACC73BEA1}" type="presParOf" srcId="{86752EBC-E92E-4051-8A41-C7204DF27D4D}" destId="{34C77A8E-EDBE-4939-9052-F2C9679993EB}" srcOrd="1" destOrd="0" presId="urn:microsoft.com/office/officeart/2005/8/layout/vList5"/>
    <dgm:cxn modelId="{616EBCE4-ED15-46C6-8AB0-3E143699D2EF}" type="presParOf" srcId="{6F3E7337-5B57-4B2E-979D-3392CA7C6CED}" destId="{FEA5EAF1-1714-46A4-BF6D-B6DB6719CA57}" srcOrd="3" destOrd="0" presId="urn:microsoft.com/office/officeart/2005/8/layout/vList5"/>
    <dgm:cxn modelId="{FD2D7B9D-AD10-4C35-B71D-EC4C719ED089}" type="presParOf" srcId="{6F3E7337-5B57-4B2E-979D-3392CA7C6CED}" destId="{ABB6E744-9864-484E-ABD5-0FE4E2FC9E12}" srcOrd="4" destOrd="0" presId="urn:microsoft.com/office/officeart/2005/8/layout/vList5"/>
    <dgm:cxn modelId="{8042E98A-6D6F-439F-B790-F1A272DD0A67}" type="presParOf" srcId="{ABB6E744-9864-484E-ABD5-0FE4E2FC9E12}" destId="{2AB7D55E-680D-4D9A-B8C1-F0DF91FFC043}" srcOrd="0" destOrd="0" presId="urn:microsoft.com/office/officeart/2005/8/layout/vList5"/>
    <dgm:cxn modelId="{9168E407-B5AE-41BA-B962-0E0B5FDDF29E}" type="presParOf" srcId="{ABB6E744-9864-484E-ABD5-0FE4E2FC9E12}" destId="{7C87C732-AD4E-42A5-B5C8-4D092B37D56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44930D-8400-4D10-BD43-A479F12AA8CB}"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s-MX"/>
        </a:p>
      </dgm:t>
    </dgm:pt>
    <dgm:pt modelId="{FA72BE7E-D33B-4106-8E52-202620319917}">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Rubros de Ingresos </a:t>
          </a:r>
          <a:endParaRPr lang="es-MX" sz="1800" b="0" dirty="0">
            <a:latin typeface="Arial" panose="020B0604020202020204" pitchFamily="34" charset="0"/>
            <a:cs typeface="Arial" panose="020B0604020202020204" pitchFamily="34" charset="0"/>
          </a:endParaRPr>
        </a:p>
      </dgm:t>
    </dgm:pt>
    <dgm:pt modelId="{1647DEA3-FC0E-4AE1-9E52-1998B4F95847}" type="parTrans" cxnId="{FAF1B5FA-5541-4A78-A989-84138849A958}">
      <dgm:prSet/>
      <dgm:spPr/>
      <dgm:t>
        <a:bodyPr/>
        <a:lstStyle/>
        <a:p>
          <a:endParaRPr lang="es-MX" sz="2800">
            <a:latin typeface="Arial" panose="020B0604020202020204" pitchFamily="34" charset="0"/>
            <a:cs typeface="Arial" panose="020B0604020202020204" pitchFamily="34" charset="0"/>
          </a:endParaRPr>
        </a:p>
      </dgm:t>
    </dgm:pt>
    <dgm:pt modelId="{DDE80BA3-6CD1-44B5-8B34-5086B93A0856}" type="sibTrans" cxnId="{FAF1B5FA-5541-4A78-A989-84138849A958}">
      <dgm:prSet/>
      <dgm:spPr/>
      <dgm:t>
        <a:bodyPr/>
        <a:lstStyle/>
        <a:p>
          <a:endParaRPr lang="es-MX" sz="2800">
            <a:latin typeface="Arial" panose="020B0604020202020204" pitchFamily="34" charset="0"/>
            <a:cs typeface="Arial" panose="020B0604020202020204" pitchFamily="34" charset="0"/>
          </a:endParaRPr>
        </a:p>
      </dgm:t>
    </dgm:pt>
    <dgm:pt modelId="{80878AF3-DA4A-46EF-A491-7964174860A7}">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Objeto del Gasto </a:t>
          </a:r>
          <a:endParaRPr lang="es-MX" sz="1800" b="0" dirty="0">
            <a:latin typeface="Arial" panose="020B0604020202020204" pitchFamily="34" charset="0"/>
            <a:cs typeface="Arial" panose="020B0604020202020204" pitchFamily="34" charset="0"/>
          </a:endParaRPr>
        </a:p>
      </dgm:t>
    </dgm:pt>
    <dgm:pt modelId="{D5790FD5-3050-44DD-ACE1-12187759A3A2}" type="parTrans" cxnId="{93B64F85-B8BF-43F0-B265-EA58770A3297}">
      <dgm:prSet/>
      <dgm:spPr/>
      <dgm:t>
        <a:bodyPr/>
        <a:lstStyle/>
        <a:p>
          <a:endParaRPr lang="es-MX" sz="2800">
            <a:latin typeface="Arial" panose="020B0604020202020204" pitchFamily="34" charset="0"/>
            <a:cs typeface="Arial" panose="020B0604020202020204" pitchFamily="34" charset="0"/>
          </a:endParaRPr>
        </a:p>
      </dgm:t>
    </dgm:pt>
    <dgm:pt modelId="{DC8CE2D0-F74F-48CA-A8F7-6BF0C7891A0A}" type="sibTrans" cxnId="{93B64F85-B8BF-43F0-B265-EA58770A3297}">
      <dgm:prSet/>
      <dgm:spPr/>
      <dgm:t>
        <a:bodyPr/>
        <a:lstStyle/>
        <a:p>
          <a:endParaRPr lang="es-MX" sz="2800">
            <a:latin typeface="Arial" panose="020B0604020202020204" pitchFamily="34" charset="0"/>
            <a:cs typeface="Arial" panose="020B0604020202020204" pitchFamily="34" charset="0"/>
          </a:endParaRPr>
        </a:p>
      </dgm:t>
    </dgm:pt>
    <dgm:pt modelId="{9497B28D-961A-4F7A-9B83-BA407AF5F9CB}">
      <dgm:prSet phldrT="[Texto]" custT="1"/>
      <dgm:spPr/>
      <dgm:t>
        <a:bodyPr/>
        <a:lstStyle/>
        <a:p>
          <a:r>
            <a:rPr lang="es-MX" sz="1800" b="0" dirty="0" smtClean="0">
              <a:latin typeface="Arial" panose="020B0604020202020204" pitchFamily="34" charset="0"/>
              <a:ea typeface="Times New Roman" panose="02020603050405020304" pitchFamily="18" charset="0"/>
              <a:cs typeface="Arial" panose="020B0604020202020204" pitchFamily="34" charset="0"/>
            </a:rPr>
            <a:t>Clasificador por Tipo de Gasto/Económica</a:t>
          </a:r>
          <a:endParaRPr lang="es-MX" sz="1800" b="0" dirty="0">
            <a:latin typeface="Arial" panose="020B0604020202020204" pitchFamily="34" charset="0"/>
            <a:cs typeface="Arial" panose="020B0604020202020204" pitchFamily="34" charset="0"/>
          </a:endParaRPr>
        </a:p>
      </dgm:t>
    </dgm:pt>
    <dgm:pt modelId="{03E65D2E-5707-4B7B-AC85-C6BEB713A8DC}" type="parTrans" cxnId="{3AEE7397-96D9-4044-9A17-388BF7F0316C}">
      <dgm:prSet/>
      <dgm:spPr/>
      <dgm:t>
        <a:bodyPr/>
        <a:lstStyle/>
        <a:p>
          <a:endParaRPr lang="es-MX" sz="2800">
            <a:latin typeface="Arial" panose="020B0604020202020204" pitchFamily="34" charset="0"/>
            <a:cs typeface="Arial" panose="020B0604020202020204" pitchFamily="34" charset="0"/>
          </a:endParaRPr>
        </a:p>
      </dgm:t>
    </dgm:pt>
    <dgm:pt modelId="{BDA994DF-90AB-476F-B179-B9CE8FBE9D2D}" type="sibTrans" cxnId="{3AEE7397-96D9-4044-9A17-388BF7F0316C}">
      <dgm:prSet/>
      <dgm:spPr/>
      <dgm:t>
        <a:bodyPr/>
        <a:lstStyle/>
        <a:p>
          <a:endParaRPr lang="es-MX" sz="2800">
            <a:latin typeface="Arial" panose="020B0604020202020204" pitchFamily="34" charset="0"/>
            <a:cs typeface="Arial" panose="020B0604020202020204" pitchFamily="34" charset="0"/>
          </a:endParaRPr>
        </a:p>
      </dgm:t>
    </dgm:pt>
    <dgm:pt modelId="{A0AA1290-6530-48D7-9B35-C63923A4AE91}">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qué se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E589C0E-B5C4-4626-9BED-C85D94624382}" type="parTrans" cxnId="{E2B68686-E132-4352-82D0-9BA24720AF1D}">
      <dgm:prSet/>
      <dgm:spPr/>
      <dgm:t>
        <a:bodyPr/>
        <a:lstStyle/>
        <a:p>
          <a:endParaRPr lang="es-MX" sz="2800">
            <a:latin typeface="Arial" panose="020B0604020202020204" pitchFamily="34" charset="0"/>
            <a:cs typeface="Arial" panose="020B0604020202020204" pitchFamily="34" charset="0"/>
          </a:endParaRPr>
        </a:p>
      </dgm:t>
    </dgm:pt>
    <dgm:pt modelId="{82217F65-D369-42D9-8946-9BE2D446A8FF}" type="sibTrans" cxnId="{E2B68686-E132-4352-82D0-9BA24720AF1D}">
      <dgm:prSet/>
      <dgm:spPr/>
      <dgm:t>
        <a:bodyPr/>
        <a:lstStyle/>
        <a:p>
          <a:endParaRPr lang="es-MX" sz="2800">
            <a:latin typeface="Arial" panose="020B0604020202020204" pitchFamily="34" charset="0"/>
            <a:cs typeface="Arial" panose="020B0604020202020204" pitchFamily="34" charset="0"/>
          </a:endParaRPr>
        </a:p>
      </dgm:t>
    </dgm:pt>
    <dgm:pt modelId="{A4F806B4-B45C-467D-A157-F80626050203}">
      <dgm:prSet phldrT="[Texto]" custT="1"/>
      <dgm:spPr/>
      <dgm:t>
        <a:bodyPr/>
        <a:lstStyle/>
        <a:p>
          <a:r>
            <a:rPr lang="es-MX" sz="1800" b="0" dirty="0" smtClean="0">
              <a:latin typeface="Arial" panose="020B0604020202020204" pitchFamily="34" charset="0"/>
              <a:cs typeface="Arial" panose="020B0604020202020204" pitchFamily="34" charset="0"/>
            </a:rPr>
            <a:t>Clasificador Funcional de Gasto/Programática</a:t>
          </a:r>
          <a:endParaRPr lang="es-MX" sz="1800" b="0" dirty="0">
            <a:latin typeface="Arial" panose="020B0604020202020204" pitchFamily="34" charset="0"/>
            <a:cs typeface="Arial" panose="020B0604020202020204" pitchFamily="34" charset="0"/>
          </a:endParaRPr>
        </a:p>
      </dgm:t>
    </dgm:pt>
    <dgm:pt modelId="{506248BA-8FF7-4E35-99BE-E60DEA874CB1}" type="parTrans" cxnId="{5551C062-12A4-4149-B2D2-4DC991048C78}">
      <dgm:prSet/>
      <dgm:spPr/>
      <dgm:t>
        <a:bodyPr/>
        <a:lstStyle/>
        <a:p>
          <a:endParaRPr lang="es-MX" sz="2800">
            <a:latin typeface="Arial" panose="020B0604020202020204" pitchFamily="34" charset="0"/>
            <a:cs typeface="Arial" panose="020B0604020202020204" pitchFamily="34" charset="0"/>
          </a:endParaRPr>
        </a:p>
      </dgm:t>
    </dgm:pt>
    <dgm:pt modelId="{E86C462E-CD67-46E7-B038-5727FBA88901}" type="sibTrans" cxnId="{5551C062-12A4-4149-B2D2-4DC991048C78}">
      <dgm:prSet/>
      <dgm:spPr/>
      <dgm:t>
        <a:bodyPr/>
        <a:lstStyle/>
        <a:p>
          <a:endParaRPr lang="es-MX" sz="2800">
            <a:latin typeface="Arial" panose="020B0604020202020204" pitchFamily="34" charset="0"/>
            <a:cs typeface="Arial" panose="020B0604020202020204" pitchFamily="34" charset="0"/>
          </a:endParaRPr>
        </a:p>
      </dgm:t>
    </dgm:pt>
    <dgm:pt modelId="{244D7166-7053-4825-86A1-FF4F6590B7E4}">
      <dgm:prSet phldrT="[Texto]" custT="1"/>
      <dgm:spPr/>
      <dgm:t>
        <a:bodyPr/>
        <a:lstStyle/>
        <a:p>
          <a:r>
            <a:rPr lang="es-MX" sz="1800" b="0" dirty="0" smtClean="0">
              <a:latin typeface="Arial" panose="020B0604020202020204" pitchFamily="34" charset="0"/>
              <a:cs typeface="Arial" panose="020B0604020202020204" pitchFamily="34" charset="0"/>
            </a:rPr>
            <a:t>Clasificación Administrativa</a:t>
          </a:r>
          <a:endParaRPr lang="es-MX" sz="1800" b="0" dirty="0">
            <a:latin typeface="Arial" panose="020B0604020202020204" pitchFamily="34" charset="0"/>
            <a:cs typeface="Arial" panose="020B0604020202020204" pitchFamily="34" charset="0"/>
          </a:endParaRPr>
        </a:p>
      </dgm:t>
    </dgm:pt>
    <dgm:pt modelId="{E1271079-22C0-4DB3-8620-5F658F027932}" type="parTrans" cxnId="{049B2BC0-28CF-4438-BF23-82E94DBAE0CB}">
      <dgm:prSet/>
      <dgm:spPr/>
      <dgm:t>
        <a:bodyPr/>
        <a:lstStyle/>
        <a:p>
          <a:endParaRPr lang="es-MX" sz="2800">
            <a:latin typeface="Arial" panose="020B0604020202020204" pitchFamily="34" charset="0"/>
            <a:cs typeface="Arial" panose="020B0604020202020204" pitchFamily="34" charset="0"/>
          </a:endParaRPr>
        </a:p>
      </dgm:t>
    </dgm:pt>
    <dgm:pt modelId="{A3264B04-1DFB-49D7-871B-20DAFD88B5C4}" type="sibTrans" cxnId="{049B2BC0-28CF-4438-BF23-82E94DBAE0CB}">
      <dgm:prSet/>
      <dgm:spPr/>
      <dgm:t>
        <a:bodyPr/>
        <a:lstStyle/>
        <a:p>
          <a:endParaRPr lang="es-MX" sz="2800">
            <a:latin typeface="Arial" panose="020B0604020202020204" pitchFamily="34" charset="0"/>
            <a:cs typeface="Arial" panose="020B0604020202020204" pitchFamily="34" charset="0"/>
          </a:endParaRPr>
        </a:p>
      </dgm:t>
    </dgm:pt>
    <dgm:pt modelId="{8CE2CEB1-6F62-4798-8D18-51C3A1D008E1}">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conceptos se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874A21B-2579-487E-A2AC-F040F2477DD2}" type="parTrans" cxnId="{35E8630F-0768-4E46-B086-3064D5C627C1}">
      <dgm:prSet/>
      <dgm:spPr/>
      <dgm:t>
        <a:bodyPr/>
        <a:lstStyle/>
        <a:p>
          <a:endParaRPr lang="es-MX" sz="2800">
            <a:latin typeface="Arial" panose="020B0604020202020204" pitchFamily="34" charset="0"/>
            <a:cs typeface="Arial" panose="020B0604020202020204" pitchFamily="34" charset="0"/>
          </a:endParaRPr>
        </a:p>
      </dgm:t>
    </dgm:pt>
    <dgm:pt modelId="{EA91093A-7DA3-49BB-8780-415716603285}" type="sibTrans" cxnId="{35E8630F-0768-4E46-B086-3064D5C627C1}">
      <dgm:prSet/>
      <dgm:spPr/>
      <dgm:t>
        <a:bodyPr/>
        <a:lstStyle/>
        <a:p>
          <a:endParaRPr lang="es-MX" sz="2800">
            <a:latin typeface="Arial" panose="020B0604020202020204" pitchFamily="34" charset="0"/>
            <a:cs typeface="Arial" panose="020B0604020202020204" pitchFamily="34" charset="0"/>
          </a:endParaRPr>
        </a:p>
      </dgm:t>
    </dgm:pt>
    <dgm:pt modelId="{73FE2769-80B1-4B39-B722-F0D0A79EA63A}">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tipo de gasto es</a:t>
          </a:r>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F562BD6-6DF8-4BBE-BCC6-FCB24B682FCC}" type="parTrans" cxnId="{D321FDEA-FDAE-4595-9DB0-843167BDA630}">
      <dgm:prSet/>
      <dgm:spPr/>
      <dgm:t>
        <a:bodyPr/>
        <a:lstStyle/>
        <a:p>
          <a:endParaRPr lang="es-MX" sz="2800">
            <a:latin typeface="Arial" panose="020B0604020202020204" pitchFamily="34" charset="0"/>
            <a:cs typeface="Arial" panose="020B0604020202020204" pitchFamily="34" charset="0"/>
          </a:endParaRPr>
        </a:p>
      </dgm:t>
    </dgm:pt>
    <dgm:pt modelId="{20D9F24A-9D63-470F-8ED5-E79D80CD76B7}" type="sibTrans" cxnId="{D321FDEA-FDAE-4595-9DB0-843167BDA630}">
      <dgm:prSet/>
      <dgm:spPr/>
      <dgm:t>
        <a:bodyPr/>
        <a:lstStyle/>
        <a:p>
          <a:endParaRPr lang="es-MX" sz="2800">
            <a:latin typeface="Arial" panose="020B0604020202020204" pitchFamily="34" charset="0"/>
            <a:cs typeface="Arial" panose="020B0604020202020204" pitchFamily="34" charset="0"/>
          </a:endParaRPr>
        </a:p>
      </dgm:t>
    </dgm:pt>
    <dgm:pt modelId="{71BC3FCC-577C-4C5A-9BE7-FAF337A2DD63}">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programas/actividades?</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F0C6380-DEDC-4E4D-8BFC-31DDC77A16A1}" type="parTrans" cxnId="{26102F2F-AABA-4A6F-A544-B01D5E098EE3}">
      <dgm:prSet/>
      <dgm:spPr/>
      <dgm:t>
        <a:bodyPr/>
        <a:lstStyle/>
        <a:p>
          <a:endParaRPr lang="es-MX" sz="2800">
            <a:latin typeface="Arial" panose="020B0604020202020204" pitchFamily="34" charset="0"/>
            <a:cs typeface="Arial" panose="020B0604020202020204" pitchFamily="34" charset="0"/>
          </a:endParaRPr>
        </a:p>
      </dgm:t>
    </dgm:pt>
    <dgm:pt modelId="{CF1618C1-9FEF-46BE-9757-33923F2045EE}" type="sibTrans" cxnId="{26102F2F-AABA-4A6F-A544-B01D5E098EE3}">
      <dgm:prSet/>
      <dgm:spPr/>
      <dgm:t>
        <a:bodyPr/>
        <a:lstStyle/>
        <a:p>
          <a:endParaRPr lang="es-MX" sz="2800">
            <a:latin typeface="Arial" panose="020B0604020202020204" pitchFamily="34" charset="0"/>
            <a:cs typeface="Arial" panose="020B0604020202020204" pitchFamily="34" charset="0"/>
          </a:endParaRPr>
        </a:p>
      </dgm:t>
    </dgm:pt>
    <dgm:pt modelId="{BA252498-3024-44EA-B49E-8119AB16B558}">
      <dgm:prSet custT="1"/>
      <dgm:spPr/>
      <dgm:t>
        <a:bodyPr/>
        <a:lstStyle/>
        <a:p>
          <a:r>
            <a:rPr lang="es-MX"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¿Quién lo gasta?</a:t>
          </a:r>
          <a:endParaRPr 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3EFCA5-B029-4CA6-89EC-BE03469F965C}" type="parTrans" cxnId="{EA57300E-8D14-418F-8B8A-C1DBE4C75E3B}">
      <dgm:prSet/>
      <dgm:spPr/>
      <dgm:t>
        <a:bodyPr/>
        <a:lstStyle/>
        <a:p>
          <a:endParaRPr lang="es-MX" sz="2800">
            <a:latin typeface="Arial" panose="020B0604020202020204" pitchFamily="34" charset="0"/>
            <a:cs typeface="Arial" panose="020B0604020202020204" pitchFamily="34" charset="0"/>
          </a:endParaRPr>
        </a:p>
      </dgm:t>
    </dgm:pt>
    <dgm:pt modelId="{3D163EB5-AC82-4D98-B9A3-1AA6E4440311}" type="sibTrans" cxnId="{EA57300E-8D14-418F-8B8A-C1DBE4C75E3B}">
      <dgm:prSet/>
      <dgm:spPr/>
      <dgm:t>
        <a:bodyPr/>
        <a:lstStyle/>
        <a:p>
          <a:endParaRPr lang="es-MX" sz="2800">
            <a:latin typeface="Arial" panose="020B0604020202020204" pitchFamily="34" charset="0"/>
            <a:cs typeface="Arial" panose="020B0604020202020204" pitchFamily="34" charset="0"/>
          </a:endParaRPr>
        </a:p>
      </dgm:t>
    </dgm:pt>
    <dgm:pt modelId="{A7DD8F44-767E-4773-8D4B-2BE68988F2A6}" type="pres">
      <dgm:prSet presAssocID="{9344930D-8400-4D10-BD43-A479F12AA8CB}" presName="linear" presStyleCnt="0">
        <dgm:presLayoutVars>
          <dgm:dir/>
          <dgm:animLvl val="lvl"/>
          <dgm:resizeHandles val="exact"/>
        </dgm:presLayoutVars>
      </dgm:prSet>
      <dgm:spPr/>
      <dgm:t>
        <a:bodyPr/>
        <a:lstStyle/>
        <a:p>
          <a:endParaRPr lang="es-MX"/>
        </a:p>
      </dgm:t>
    </dgm:pt>
    <dgm:pt modelId="{7DE05D68-9409-4783-935F-0B1C20E9EE67}" type="pres">
      <dgm:prSet presAssocID="{FA72BE7E-D33B-4106-8E52-202620319917}" presName="parentLin" presStyleCnt="0"/>
      <dgm:spPr/>
      <dgm:t>
        <a:bodyPr/>
        <a:lstStyle/>
        <a:p>
          <a:endParaRPr lang="es-MX"/>
        </a:p>
      </dgm:t>
    </dgm:pt>
    <dgm:pt modelId="{DAFF1F7C-EA15-4E7A-81D7-6DB6037049AB}" type="pres">
      <dgm:prSet presAssocID="{FA72BE7E-D33B-4106-8E52-202620319917}" presName="parentLeftMargin" presStyleLbl="node1" presStyleIdx="0" presStyleCnt="5"/>
      <dgm:spPr/>
      <dgm:t>
        <a:bodyPr/>
        <a:lstStyle/>
        <a:p>
          <a:endParaRPr lang="es-MX"/>
        </a:p>
      </dgm:t>
    </dgm:pt>
    <dgm:pt modelId="{854A631D-40CD-40E7-AE28-2E6CAED0056D}" type="pres">
      <dgm:prSet presAssocID="{FA72BE7E-D33B-4106-8E52-202620319917}" presName="parentText" presStyleLbl="node1" presStyleIdx="0" presStyleCnt="5" custScaleY="31258" custLinFactNeighborX="-4412" custLinFactNeighborY="-706">
        <dgm:presLayoutVars>
          <dgm:chMax val="0"/>
          <dgm:bulletEnabled val="1"/>
        </dgm:presLayoutVars>
      </dgm:prSet>
      <dgm:spPr/>
      <dgm:t>
        <a:bodyPr/>
        <a:lstStyle/>
        <a:p>
          <a:endParaRPr lang="es-MX"/>
        </a:p>
      </dgm:t>
    </dgm:pt>
    <dgm:pt modelId="{469B111B-0804-4FE9-8930-2954B2355FD2}" type="pres">
      <dgm:prSet presAssocID="{FA72BE7E-D33B-4106-8E52-202620319917}" presName="negativeSpace" presStyleCnt="0"/>
      <dgm:spPr/>
      <dgm:t>
        <a:bodyPr/>
        <a:lstStyle/>
        <a:p>
          <a:endParaRPr lang="es-MX"/>
        </a:p>
      </dgm:t>
    </dgm:pt>
    <dgm:pt modelId="{195868F3-AEDD-4A32-A313-B32D34AA3BA6}" type="pres">
      <dgm:prSet presAssocID="{FA72BE7E-D33B-4106-8E52-202620319917}" presName="childText" presStyleLbl="conFgAcc1" presStyleIdx="0" presStyleCnt="5">
        <dgm:presLayoutVars>
          <dgm:bulletEnabled val="1"/>
        </dgm:presLayoutVars>
      </dgm:prSet>
      <dgm:spPr/>
      <dgm:t>
        <a:bodyPr/>
        <a:lstStyle/>
        <a:p>
          <a:endParaRPr lang="es-MX"/>
        </a:p>
      </dgm:t>
    </dgm:pt>
    <dgm:pt modelId="{67FE4A03-33A0-4F9B-A9D6-97CCE1E113F1}" type="pres">
      <dgm:prSet presAssocID="{DDE80BA3-6CD1-44B5-8B34-5086B93A0856}" presName="spaceBetweenRectangles" presStyleCnt="0"/>
      <dgm:spPr/>
      <dgm:t>
        <a:bodyPr/>
        <a:lstStyle/>
        <a:p>
          <a:endParaRPr lang="es-MX"/>
        </a:p>
      </dgm:t>
    </dgm:pt>
    <dgm:pt modelId="{903D21F6-CFD2-41D5-84AA-04437BFD7871}" type="pres">
      <dgm:prSet presAssocID="{80878AF3-DA4A-46EF-A491-7964174860A7}" presName="parentLin" presStyleCnt="0"/>
      <dgm:spPr/>
      <dgm:t>
        <a:bodyPr/>
        <a:lstStyle/>
        <a:p>
          <a:endParaRPr lang="es-MX"/>
        </a:p>
      </dgm:t>
    </dgm:pt>
    <dgm:pt modelId="{E4E30A86-E7EF-4594-99BD-7A9DF5321F89}" type="pres">
      <dgm:prSet presAssocID="{80878AF3-DA4A-46EF-A491-7964174860A7}" presName="parentLeftMargin" presStyleLbl="node1" presStyleIdx="0" presStyleCnt="5"/>
      <dgm:spPr/>
      <dgm:t>
        <a:bodyPr/>
        <a:lstStyle/>
        <a:p>
          <a:endParaRPr lang="es-MX"/>
        </a:p>
      </dgm:t>
    </dgm:pt>
    <dgm:pt modelId="{485186F0-8267-4E45-8568-353E41673EEB}" type="pres">
      <dgm:prSet presAssocID="{80878AF3-DA4A-46EF-A491-7964174860A7}" presName="parentText" presStyleLbl="node1" presStyleIdx="1" presStyleCnt="5" custScaleY="57398">
        <dgm:presLayoutVars>
          <dgm:chMax val="0"/>
          <dgm:bulletEnabled val="1"/>
        </dgm:presLayoutVars>
      </dgm:prSet>
      <dgm:spPr/>
      <dgm:t>
        <a:bodyPr/>
        <a:lstStyle/>
        <a:p>
          <a:endParaRPr lang="es-MX"/>
        </a:p>
      </dgm:t>
    </dgm:pt>
    <dgm:pt modelId="{2A6859A6-01B7-44A4-829F-FB227ED78116}" type="pres">
      <dgm:prSet presAssocID="{80878AF3-DA4A-46EF-A491-7964174860A7}" presName="negativeSpace" presStyleCnt="0"/>
      <dgm:spPr/>
      <dgm:t>
        <a:bodyPr/>
        <a:lstStyle/>
        <a:p>
          <a:endParaRPr lang="es-MX"/>
        </a:p>
      </dgm:t>
    </dgm:pt>
    <dgm:pt modelId="{5462E13C-F365-4E86-839B-350903556AC2}" type="pres">
      <dgm:prSet presAssocID="{80878AF3-DA4A-46EF-A491-7964174860A7}" presName="childText" presStyleLbl="conFgAcc1" presStyleIdx="1" presStyleCnt="5">
        <dgm:presLayoutVars>
          <dgm:bulletEnabled val="1"/>
        </dgm:presLayoutVars>
      </dgm:prSet>
      <dgm:spPr/>
      <dgm:t>
        <a:bodyPr/>
        <a:lstStyle/>
        <a:p>
          <a:endParaRPr lang="es-MX"/>
        </a:p>
      </dgm:t>
    </dgm:pt>
    <dgm:pt modelId="{BC7322FB-186B-40C0-889A-09D3B59A86C6}" type="pres">
      <dgm:prSet presAssocID="{DC8CE2D0-F74F-48CA-A8F7-6BF0C7891A0A}" presName="spaceBetweenRectangles" presStyleCnt="0"/>
      <dgm:spPr/>
      <dgm:t>
        <a:bodyPr/>
        <a:lstStyle/>
        <a:p>
          <a:endParaRPr lang="es-MX"/>
        </a:p>
      </dgm:t>
    </dgm:pt>
    <dgm:pt modelId="{4882D3DA-9A01-4FAF-81DE-8931904F5EED}" type="pres">
      <dgm:prSet presAssocID="{9497B28D-961A-4F7A-9B83-BA407AF5F9CB}" presName="parentLin" presStyleCnt="0"/>
      <dgm:spPr/>
      <dgm:t>
        <a:bodyPr/>
        <a:lstStyle/>
        <a:p>
          <a:endParaRPr lang="es-MX"/>
        </a:p>
      </dgm:t>
    </dgm:pt>
    <dgm:pt modelId="{29513A4C-D455-4B9B-89E5-838443D94490}" type="pres">
      <dgm:prSet presAssocID="{9497B28D-961A-4F7A-9B83-BA407AF5F9CB}" presName="parentLeftMargin" presStyleLbl="node1" presStyleIdx="1" presStyleCnt="5"/>
      <dgm:spPr/>
      <dgm:t>
        <a:bodyPr/>
        <a:lstStyle/>
        <a:p>
          <a:endParaRPr lang="es-MX"/>
        </a:p>
      </dgm:t>
    </dgm:pt>
    <dgm:pt modelId="{6B154578-571B-4248-8C6B-5EE6E80A2398}" type="pres">
      <dgm:prSet presAssocID="{9497B28D-961A-4F7A-9B83-BA407AF5F9CB}" presName="parentText" presStyleLbl="node1" presStyleIdx="2" presStyleCnt="5" custScaleX="111037" custScaleY="56636">
        <dgm:presLayoutVars>
          <dgm:chMax val="0"/>
          <dgm:bulletEnabled val="1"/>
        </dgm:presLayoutVars>
      </dgm:prSet>
      <dgm:spPr/>
      <dgm:t>
        <a:bodyPr/>
        <a:lstStyle/>
        <a:p>
          <a:endParaRPr lang="es-MX"/>
        </a:p>
      </dgm:t>
    </dgm:pt>
    <dgm:pt modelId="{9D65A9B0-0E45-4F70-AB97-E0E9A705CD3F}" type="pres">
      <dgm:prSet presAssocID="{9497B28D-961A-4F7A-9B83-BA407AF5F9CB}" presName="negativeSpace" presStyleCnt="0"/>
      <dgm:spPr/>
      <dgm:t>
        <a:bodyPr/>
        <a:lstStyle/>
        <a:p>
          <a:endParaRPr lang="es-MX"/>
        </a:p>
      </dgm:t>
    </dgm:pt>
    <dgm:pt modelId="{9E11E72C-0652-4030-A8C3-1C8CB21C67DA}" type="pres">
      <dgm:prSet presAssocID="{9497B28D-961A-4F7A-9B83-BA407AF5F9CB}" presName="childText" presStyleLbl="conFgAcc1" presStyleIdx="2" presStyleCnt="5">
        <dgm:presLayoutVars>
          <dgm:bulletEnabled val="1"/>
        </dgm:presLayoutVars>
      </dgm:prSet>
      <dgm:spPr/>
      <dgm:t>
        <a:bodyPr/>
        <a:lstStyle/>
        <a:p>
          <a:endParaRPr lang="es-MX"/>
        </a:p>
      </dgm:t>
    </dgm:pt>
    <dgm:pt modelId="{37A742E6-DC55-4D53-B400-9EB8882E0AB5}" type="pres">
      <dgm:prSet presAssocID="{BDA994DF-90AB-476F-B179-B9CE8FBE9D2D}" presName="spaceBetweenRectangles" presStyleCnt="0"/>
      <dgm:spPr/>
      <dgm:t>
        <a:bodyPr/>
        <a:lstStyle/>
        <a:p>
          <a:endParaRPr lang="es-MX"/>
        </a:p>
      </dgm:t>
    </dgm:pt>
    <dgm:pt modelId="{75108892-9737-4D1B-A96B-0AFE8DB96327}" type="pres">
      <dgm:prSet presAssocID="{A4F806B4-B45C-467D-A157-F80626050203}" presName="parentLin" presStyleCnt="0"/>
      <dgm:spPr/>
      <dgm:t>
        <a:bodyPr/>
        <a:lstStyle/>
        <a:p>
          <a:endParaRPr lang="es-MX"/>
        </a:p>
      </dgm:t>
    </dgm:pt>
    <dgm:pt modelId="{847CD180-3D54-48EE-93BC-B3D3E8B00CF2}" type="pres">
      <dgm:prSet presAssocID="{A4F806B4-B45C-467D-A157-F80626050203}" presName="parentLeftMargin" presStyleLbl="node1" presStyleIdx="2" presStyleCnt="5"/>
      <dgm:spPr/>
      <dgm:t>
        <a:bodyPr/>
        <a:lstStyle/>
        <a:p>
          <a:endParaRPr lang="es-MX"/>
        </a:p>
      </dgm:t>
    </dgm:pt>
    <dgm:pt modelId="{39682E28-13B6-496B-8D1A-397A7E1480DB}" type="pres">
      <dgm:prSet presAssocID="{A4F806B4-B45C-467D-A157-F80626050203}" presName="parentText" presStyleLbl="node1" presStyleIdx="3" presStyleCnt="5" custScaleX="114250" custScaleY="56567">
        <dgm:presLayoutVars>
          <dgm:chMax val="0"/>
          <dgm:bulletEnabled val="1"/>
        </dgm:presLayoutVars>
      </dgm:prSet>
      <dgm:spPr/>
      <dgm:t>
        <a:bodyPr/>
        <a:lstStyle/>
        <a:p>
          <a:endParaRPr lang="es-MX"/>
        </a:p>
      </dgm:t>
    </dgm:pt>
    <dgm:pt modelId="{B5D076AA-5337-4F1F-9894-B09A0605FEE6}" type="pres">
      <dgm:prSet presAssocID="{A4F806B4-B45C-467D-A157-F80626050203}" presName="negativeSpace" presStyleCnt="0"/>
      <dgm:spPr/>
      <dgm:t>
        <a:bodyPr/>
        <a:lstStyle/>
        <a:p>
          <a:endParaRPr lang="es-MX"/>
        </a:p>
      </dgm:t>
    </dgm:pt>
    <dgm:pt modelId="{4942D22F-4CB8-4252-A155-CDB825A152D4}" type="pres">
      <dgm:prSet presAssocID="{A4F806B4-B45C-467D-A157-F80626050203}" presName="childText" presStyleLbl="conFgAcc1" presStyleIdx="3" presStyleCnt="5">
        <dgm:presLayoutVars>
          <dgm:bulletEnabled val="1"/>
        </dgm:presLayoutVars>
      </dgm:prSet>
      <dgm:spPr/>
      <dgm:t>
        <a:bodyPr/>
        <a:lstStyle/>
        <a:p>
          <a:endParaRPr lang="es-MX"/>
        </a:p>
      </dgm:t>
    </dgm:pt>
    <dgm:pt modelId="{DAAF3FD6-1963-4D77-907E-FEF44B6F8046}" type="pres">
      <dgm:prSet presAssocID="{E86C462E-CD67-46E7-B038-5727FBA88901}" presName="spaceBetweenRectangles" presStyleCnt="0"/>
      <dgm:spPr/>
      <dgm:t>
        <a:bodyPr/>
        <a:lstStyle/>
        <a:p>
          <a:endParaRPr lang="es-MX"/>
        </a:p>
      </dgm:t>
    </dgm:pt>
    <dgm:pt modelId="{120461EB-8B02-4207-B9E6-DEE55E5A0815}" type="pres">
      <dgm:prSet presAssocID="{244D7166-7053-4825-86A1-FF4F6590B7E4}" presName="parentLin" presStyleCnt="0"/>
      <dgm:spPr/>
      <dgm:t>
        <a:bodyPr/>
        <a:lstStyle/>
        <a:p>
          <a:endParaRPr lang="es-MX"/>
        </a:p>
      </dgm:t>
    </dgm:pt>
    <dgm:pt modelId="{80948A37-A970-422D-AD77-6C7FC3C408DB}" type="pres">
      <dgm:prSet presAssocID="{244D7166-7053-4825-86A1-FF4F6590B7E4}" presName="parentLeftMargin" presStyleLbl="node1" presStyleIdx="3" presStyleCnt="5"/>
      <dgm:spPr/>
      <dgm:t>
        <a:bodyPr/>
        <a:lstStyle/>
        <a:p>
          <a:endParaRPr lang="es-MX"/>
        </a:p>
      </dgm:t>
    </dgm:pt>
    <dgm:pt modelId="{7561BB33-EC09-4A0B-9DE2-7808A2E1F909}" type="pres">
      <dgm:prSet presAssocID="{244D7166-7053-4825-86A1-FF4F6590B7E4}" presName="parentText" presStyleLbl="node1" presStyleIdx="4" presStyleCnt="5" custScaleY="58847">
        <dgm:presLayoutVars>
          <dgm:chMax val="0"/>
          <dgm:bulletEnabled val="1"/>
        </dgm:presLayoutVars>
      </dgm:prSet>
      <dgm:spPr/>
      <dgm:t>
        <a:bodyPr/>
        <a:lstStyle/>
        <a:p>
          <a:endParaRPr lang="es-MX"/>
        </a:p>
      </dgm:t>
    </dgm:pt>
    <dgm:pt modelId="{A5719CAF-876E-474D-9056-0324A7492E85}" type="pres">
      <dgm:prSet presAssocID="{244D7166-7053-4825-86A1-FF4F6590B7E4}" presName="negativeSpace" presStyleCnt="0"/>
      <dgm:spPr/>
      <dgm:t>
        <a:bodyPr/>
        <a:lstStyle/>
        <a:p>
          <a:endParaRPr lang="es-MX"/>
        </a:p>
      </dgm:t>
    </dgm:pt>
    <dgm:pt modelId="{6CD80A8B-9737-437B-AA62-D5F9657DFC06}" type="pres">
      <dgm:prSet presAssocID="{244D7166-7053-4825-86A1-FF4F6590B7E4}" presName="childText" presStyleLbl="conFgAcc1" presStyleIdx="4" presStyleCnt="5">
        <dgm:presLayoutVars>
          <dgm:bulletEnabled val="1"/>
        </dgm:presLayoutVars>
      </dgm:prSet>
      <dgm:spPr/>
      <dgm:t>
        <a:bodyPr/>
        <a:lstStyle/>
        <a:p>
          <a:endParaRPr lang="es-MX"/>
        </a:p>
      </dgm:t>
    </dgm:pt>
  </dgm:ptLst>
  <dgm:cxnLst>
    <dgm:cxn modelId="{21ACAA81-6701-4F57-B17D-AED59BEBABAE}" type="presOf" srcId="{A4F806B4-B45C-467D-A157-F80626050203}" destId="{39682E28-13B6-496B-8D1A-397A7E1480DB}" srcOrd="1" destOrd="0" presId="urn:microsoft.com/office/officeart/2005/8/layout/list1"/>
    <dgm:cxn modelId="{41DF561E-F5DA-4EF2-8DDE-C3D1F1B4266A}" type="presOf" srcId="{80878AF3-DA4A-46EF-A491-7964174860A7}" destId="{E4E30A86-E7EF-4594-99BD-7A9DF5321F89}" srcOrd="0" destOrd="0" presId="urn:microsoft.com/office/officeart/2005/8/layout/list1"/>
    <dgm:cxn modelId="{EA57300E-8D14-418F-8B8A-C1DBE4C75E3B}" srcId="{244D7166-7053-4825-86A1-FF4F6590B7E4}" destId="{BA252498-3024-44EA-B49E-8119AB16B558}" srcOrd="0" destOrd="0" parTransId="{DC3EFCA5-B029-4CA6-89EC-BE03469F965C}" sibTransId="{3D163EB5-AC82-4D98-B9A3-1AA6E4440311}"/>
    <dgm:cxn modelId="{C511CBFA-FF64-4F1B-A428-9C14F9A222F1}" type="presOf" srcId="{BA252498-3024-44EA-B49E-8119AB16B558}" destId="{6CD80A8B-9737-437B-AA62-D5F9657DFC06}" srcOrd="0" destOrd="0" presId="urn:microsoft.com/office/officeart/2005/8/layout/list1"/>
    <dgm:cxn modelId="{ED566B06-FB33-4FFF-B828-128CA9333902}" type="presOf" srcId="{A4F806B4-B45C-467D-A157-F80626050203}" destId="{847CD180-3D54-48EE-93BC-B3D3E8B00CF2}" srcOrd="0" destOrd="0" presId="urn:microsoft.com/office/officeart/2005/8/layout/list1"/>
    <dgm:cxn modelId="{21FCB616-5792-4396-8F78-C0CE72982334}" type="presOf" srcId="{9344930D-8400-4D10-BD43-A479F12AA8CB}" destId="{A7DD8F44-767E-4773-8D4B-2BE68988F2A6}" srcOrd="0" destOrd="0" presId="urn:microsoft.com/office/officeart/2005/8/layout/list1"/>
    <dgm:cxn modelId="{2DD30FF1-5947-48B6-9EE1-413D2B3082B3}" type="presOf" srcId="{FA72BE7E-D33B-4106-8E52-202620319917}" destId="{854A631D-40CD-40E7-AE28-2E6CAED0056D}" srcOrd="1" destOrd="0" presId="urn:microsoft.com/office/officeart/2005/8/layout/list1"/>
    <dgm:cxn modelId="{CFCB2F03-5690-4A32-A913-062B798B2A88}" type="presOf" srcId="{9497B28D-961A-4F7A-9B83-BA407AF5F9CB}" destId="{29513A4C-D455-4B9B-89E5-838443D94490}" srcOrd="0" destOrd="0" presId="urn:microsoft.com/office/officeart/2005/8/layout/list1"/>
    <dgm:cxn modelId="{3AEE7397-96D9-4044-9A17-388BF7F0316C}" srcId="{9344930D-8400-4D10-BD43-A479F12AA8CB}" destId="{9497B28D-961A-4F7A-9B83-BA407AF5F9CB}" srcOrd="2" destOrd="0" parTransId="{03E65D2E-5707-4B7B-AC85-C6BEB713A8DC}" sibTransId="{BDA994DF-90AB-476F-B179-B9CE8FBE9D2D}"/>
    <dgm:cxn modelId="{35E8630F-0768-4E46-B086-3064D5C627C1}" srcId="{80878AF3-DA4A-46EF-A491-7964174860A7}" destId="{8CE2CEB1-6F62-4798-8D18-51C3A1D008E1}" srcOrd="0" destOrd="0" parTransId="{A874A21B-2579-487E-A2AC-F040F2477DD2}" sibTransId="{EA91093A-7DA3-49BB-8780-415716603285}"/>
    <dgm:cxn modelId="{D321FDEA-FDAE-4595-9DB0-843167BDA630}" srcId="{9497B28D-961A-4F7A-9B83-BA407AF5F9CB}" destId="{73FE2769-80B1-4B39-B722-F0D0A79EA63A}" srcOrd="0" destOrd="0" parTransId="{9F562BD6-6DF8-4BBE-BCC6-FCB24B682FCC}" sibTransId="{20D9F24A-9D63-470F-8ED5-E79D80CD76B7}"/>
    <dgm:cxn modelId="{CA4C95CD-7F34-4B59-AA28-0B79C5EA022C}" type="presOf" srcId="{8CE2CEB1-6F62-4798-8D18-51C3A1D008E1}" destId="{5462E13C-F365-4E86-839B-350903556AC2}" srcOrd="0" destOrd="0" presId="urn:microsoft.com/office/officeart/2005/8/layout/list1"/>
    <dgm:cxn modelId="{E2B68686-E132-4352-82D0-9BA24720AF1D}" srcId="{FA72BE7E-D33B-4106-8E52-202620319917}" destId="{A0AA1290-6530-48D7-9B35-C63923A4AE91}" srcOrd="0" destOrd="0" parTransId="{FE589C0E-B5C4-4626-9BED-C85D94624382}" sibTransId="{82217F65-D369-42D9-8946-9BE2D446A8FF}"/>
    <dgm:cxn modelId="{3C9A902C-6609-41E7-8E2A-04F0F5DF99D9}" type="presOf" srcId="{244D7166-7053-4825-86A1-FF4F6590B7E4}" destId="{80948A37-A970-422D-AD77-6C7FC3C408DB}" srcOrd="0" destOrd="0" presId="urn:microsoft.com/office/officeart/2005/8/layout/list1"/>
    <dgm:cxn modelId="{C0841982-6594-4165-AC3F-718F6D7B7AFB}" type="presOf" srcId="{FA72BE7E-D33B-4106-8E52-202620319917}" destId="{DAFF1F7C-EA15-4E7A-81D7-6DB6037049AB}" srcOrd="0" destOrd="0" presId="urn:microsoft.com/office/officeart/2005/8/layout/list1"/>
    <dgm:cxn modelId="{93B64F85-B8BF-43F0-B265-EA58770A3297}" srcId="{9344930D-8400-4D10-BD43-A479F12AA8CB}" destId="{80878AF3-DA4A-46EF-A491-7964174860A7}" srcOrd="1" destOrd="0" parTransId="{D5790FD5-3050-44DD-ACE1-12187759A3A2}" sibTransId="{DC8CE2D0-F74F-48CA-A8F7-6BF0C7891A0A}"/>
    <dgm:cxn modelId="{5551C062-12A4-4149-B2D2-4DC991048C78}" srcId="{9344930D-8400-4D10-BD43-A479F12AA8CB}" destId="{A4F806B4-B45C-467D-A157-F80626050203}" srcOrd="3" destOrd="0" parTransId="{506248BA-8FF7-4E35-99BE-E60DEA874CB1}" sibTransId="{E86C462E-CD67-46E7-B038-5727FBA88901}"/>
    <dgm:cxn modelId="{FAF1B5FA-5541-4A78-A989-84138849A958}" srcId="{9344930D-8400-4D10-BD43-A479F12AA8CB}" destId="{FA72BE7E-D33B-4106-8E52-202620319917}" srcOrd="0" destOrd="0" parTransId="{1647DEA3-FC0E-4AE1-9E52-1998B4F95847}" sibTransId="{DDE80BA3-6CD1-44B5-8B34-5086B93A0856}"/>
    <dgm:cxn modelId="{049B2BC0-28CF-4438-BF23-82E94DBAE0CB}" srcId="{9344930D-8400-4D10-BD43-A479F12AA8CB}" destId="{244D7166-7053-4825-86A1-FF4F6590B7E4}" srcOrd="4" destOrd="0" parTransId="{E1271079-22C0-4DB3-8620-5F658F027932}" sibTransId="{A3264B04-1DFB-49D7-871B-20DAFD88B5C4}"/>
    <dgm:cxn modelId="{17D41AE4-0ADF-4406-96A2-424DFA510123}" type="presOf" srcId="{244D7166-7053-4825-86A1-FF4F6590B7E4}" destId="{7561BB33-EC09-4A0B-9DE2-7808A2E1F909}" srcOrd="1" destOrd="0" presId="urn:microsoft.com/office/officeart/2005/8/layout/list1"/>
    <dgm:cxn modelId="{BA07407E-FE99-40AF-AE84-BA0319AFC721}" type="presOf" srcId="{A0AA1290-6530-48D7-9B35-C63923A4AE91}" destId="{195868F3-AEDD-4A32-A313-B32D34AA3BA6}" srcOrd="0" destOrd="0" presId="urn:microsoft.com/office/officeart/2005/8/layout/list1"/>
    <dgm:cxn modelId="{487A69E6-D2EA-4B74-BE8B-55FECDF07DA0}" type="presOf" srcId="{9497B28D-961A-4F7A-9B83-BA407AF5F9CB}" destId="{6B154578-571B-4248-8C6B-5EE6E80A2398}" srcOrd="1" destOrd="0" presId="urn:microsoft.com/office/officeart/2005/8/layout/list1"/>
    <dgm:cxn modelId="{26102F2F-AABA-4A6F-A544-B01D5E098EE3}" srcId="{A4F806B4-B45C-467D-A157-F80626050203}" destId="{71BC3FCC-577C-4C5A-9BE7-FAF337A2DD63}" srcOrd="0" destOrd="0" parTransId="{AF0C6380-DEDC-4E4D-8BFC-31DDC77A16A1}" sibTransId="{CF1618C1-9FEF-46BE-9757-33923F2045EE}"/>
    <dgm:cxn modelId="{1DD6E25B-6792-4108-A015-1E9D8B0468FE}" type="presOf" srcId="{80878AF3-DA4A-46EF-A491-7964174860A7}" destId="{485186F0-8267-4E45-8568-353E41673EEB}" srcOrd="1" destOrd="0" presId="urn:microsoft.com/office/officeart/2005/8/layout/list1"/>
    <dgm:cxn modelId="{3735DEA2-0D6A-4EB5-9AEA-9082439489F1}" type="presOf" srcId="{71BC3FCC-577C-4C5A-9BE7-FAF337A2DD63}" destId="{4942D22F-4CB8-4252-A155-CDB825A152D4}" srcOrd="0" destOrd="0" presId="urn:microsoft.com/office/officeart/2005/8/layout/list1"/>
    <dgm:cxn modelId="{35E04AEF-9E38-4961-AABC-076E5524D863}" type="presOf" srcId="{73FE2769-80B1-4B39-B722-F0D0A79EA63A}" destId="{9E11E72C-0652-4030-A8C3-1C8CB21C67DA}" srcOrd="0" destOrd="0" presId="urn:microsoft.com/office/officeart/2005/8/layout/list1"/>
    <dgm:cxn modelId="{93C9193C-0C86-4995-998B-78B4EDCE915D}" type="presParOf" srcId="{A7DD8F44-767E-4773-8D4B-2BE68988F2A6}" destId="{7DE05D68-9409-4783-935F-0B1C20E9EE67}" srcOrd="0" destOrd="0" presId="urn:microsoft.com/office/officeart/2005/8/layout/list1"/>
    <dgm:cxn modelId="{E573CF63-57AE-4357-88C0-5C3E63710D15}" type="presParOf" srcId="{7DE05D68-9409-4783-935F-0B1C20E9EE67}" destId="{DAFF1F7C-EA15-4E7A-81D7-6DB6037049AB}" srcOrd="0" destOrd="0" presId="urn:microsoft.com/office/officeart/2005/8/layout/list1"/>
    <dgm:cxn modelId="{15CE616E-13CB-4BB7-AB64-E8643B3D6953}" type="presParOf" srcId="{7DE05D68-9409-4783-935F-0B1C20E9EE67}" destId="{854A631D-40CD-40E7-AE28-2E6CAED0056D}" srcOrd="1" destOrd="0" presId="urn:microsoft.com/office/officeart/2005/8/layout/list1"/>
    <dgm:cxn modelId="{86D6AE79-BF6A-4252-9C1E-1A733F5C51CD}" type="presParOf" srcId="{A7DD8F44-767E-4773-8D4B-2BE68988F2A6}" destId="{469B111B-0804-4FE9-8930-2954B2355FD2}" srcOrd="1" destOrd="0" presId="urn:microsoft.com/office/officeart/2005/8/layout/list1"/>
    <dgm:cxn modelId="{88E37BAE-AC08-4D99-A569-604FAEE5C89E}" type="presParOf" srcId="{A7DD8F44-767E-4773-8D4B-2BE68988F2A6}" destId="{195868F3-AEDD-4A32-A313-B32D34AA3BA6}" srcOrd="2" destOrd="0" presId="urn:microsoft.com/office/officeart/2005/8/layout/list1"/>
    <dgm:cxn modelId="{95BC1B6B-D9D2-48F1-A708-28D99D3FA4F8}" type="presParOf" srcId="{A7DD8F44-767E-4773-8D4B-2BE68988F2A6}" destId="{67FE4A03-33A0-4F9B-A9D6-97CCE1E113F1}" srcOrd="3" destOrd="0" presId="urn:microsoft.com/office/officeart/2005/8/layout/list1"/>
    <dgm:cxn modelId="{2358BB99-85EF-4DE5-861E-FA13CCD6B4E3}" type="presParOf" srcId="{A7DD8F44-767E-4773-8D4B-2BE68988F2A6}" destId="{903D21F6-CFD2-41D5-84AA-04437BFD7871}" srcOrd="4" destOrd="0" presId="urn:microsoft.com/office/officeart/2005/8/layout/list1"/>
    <dgm:cxn modelId="{5A20C33E-A2E5-44D7-A8DA-D3DD0FEFD148}" type="presParOf" srcId="{903D21F6-CFD2-41D5-84AA-04437BFD7871}" destId="{E4E30A86-E7EF-4594-99BD-7A9DF5321F89}" srcOrd="0" destOrd="0" presId="urn:microsoft.com/office/officeart/2005/8/layout/list1"/>
    <dgm:cxn modelId="{62B0AFE5-E7F1-419E-97BA-63AF8B5771C2}" type="presParOf" srcId="{903D21F6-CFD2-41D5-84AA-04437BFD7871}" destId="{485186F0-8267-4E45-8568-353E41673EEB}" srcOrd="1" destOrd="0" presId="urn:microsoft.com/office/officeart/2005/8/layout/list1"/>
    <dgm:cxn modelId="{1F3A7E3A-207A-406A-A922-5577D74212F3}" type="presParOf" srcId="{A7DD8F44-767E-4773-8D4B-2BE68988F2A6}" destId="{2A6859A6-01B7-44A4-829F-FB227ED78116}" srcOrd="5" destOrd="0" presId="urn:microsoft.com/office/officeart/2005/8/layout/list1"/>
    <dgm:cxn modelId="{7D27EED8-6EC1-4B15-BCDE-1287997885FC}" type="presParOf" srcId="{A7DD8F44-767E-4773-8D4B-2BE68988F2A6}" destId="{5462E13C-F365-4E86-839B-350903556AC2}" srcOrd="6" destOrd="0" presId="urn:microsoft.com/office/officeart/2005/8/layout/list1"/>
    <dgm:cxn modelId="{51AC4436-3B76-47B1-B6CB-5DBECB7ECF27}" type="presParOf" srcId="{A7DD8F44-767E-4773-8D4B-2BE68988F2A6}" destId="{BC7322FB-186B-40C0-889A-09D3B59A86C6}" srcOrd="7" destOrd="0" presId="urn:microsoft.com/office/officeart/2005/8/layout/list1"/>
    <dgm:cxn modelId="{9848FCFD-673A-41D2-ABE4-8B9871D92478}" type="presParOf" srcId="{A7DD8F44-767E-4773-8D4B-2BE68988F2A6}" destId="{4882D3DA-9A01-4FAF-81DE-8931904F5EED}" srcOrd="8" destOrd="0" presId="urn:microsoft.com/office/officeart/2005/8/layout/list1"/>
    <dgm:cxn modelId="{29310E5D-F3AA-4A6E-84C2-538CD0283B2D}" type="presParOf" srcId="{4882D3DA-9A01-4FAF-81DE-8931904F5EED}" destId="{29513A4C-D455-4B9B-89E5-838443D94490}" srcOrd="0" destOrd="0" presId="urn:microsoft.com/office/officeart/2005/8/layout/list1"/>
    <dgm:cxn modelId="{CE72DE93-44D8-43AE-BF02-FDBFC31E532D}" type="presParOf" srcId="{4882D3DA-9A01-4FAF-81DE-8931904F5EED}" destId="{6B154578-571B-4248-8C6B-5EE6E80A2398}" srcOrd="1" destOrd="0" presId="urn:microsoft.com/office/officeart/2005/8/layout/list1"/>
    <dgm:cxn modelId="{663D4860-3D15-41AC-BDAC-832CB1A3F5D7}" type="presParOf" srcId="{A7DD8F44-767E-4773-8D4B-2BE68988F2A6}" destId="{9D65A9B0-0E45-4F70-AB97-E0E9A705CD3F}" srcOrd="9" destOrd="0" presId="urn:microsoft.com/office/officeart/2005/8/layout/list1"/>
    <dgm:cxn modelId="{486385B8-DB9D-47BA-85C6-6A58943B7A38}" type="presParOf" srcId="{A7DD8F44-767E-4773-8D4B-2BE68988F2A6}" destId="{9E11E72C-0652-4030-A8C3-1C8CB21C67DA}" srcOrd="10" destOrd="0" presId="urn:microsoft.com/office/officeart/2005/8/layout/list1"/>
    <dgm:cxn modelId="{D4AE639E-E2A1-4B34-B10B-02C5F16AD37F}" type="presParOf" srcId="{A7DD8F44-767E-4773-8D4B-2BE68988F2A6}" destId="{37A742E6-DC55-4D53-B400-9EB8882E0AB5}" srcOrd="11" destOrd="0" presId="urn:microsoft.com/office/officeart/2005/8/layout/list1"/>
    <dgm:cxn modelId="{3A2BEF0B-2B09-4E83-93DF-73E812034C30}" type="presParOf" srcId="{A7DD8F44-767E-4773-8D4B-2BE68988F2A6}" destId="{75108892-9737-4D1B-A96B-0AFE8DB96327}" srcOrd="12" destOrd="0" presId="urn:microsoft.com/office/officeart/2005/8/layout/list1"/>
    <dgm:cxn modelId="{DE130A71-4DC3-4EBD-A8C6-69A8F17674A1}" type="presParOf" srcId="{75108892-9737-4D1B-A96B-0AFE8DB96327}" destId="{847CD180-3D54-48EE-93BC-B3D3E8B00CF2}" srcOrd="0" destOrd="0" presId="urn:microsoft.com/office/officeart/2005/8/layout/list1"/>
    <dgm:cxn modelId="{B5BAFB12-50CD-4CE3-ADD9-AF816F55E6ED}" type="presParOf" srcId="{75108892-9737-4D1B-A96B-0AFE8DB96327}" destId="{39682E28-13B6-496B-8D1A-397A7E1480DB}" srcOrd="1" destOrd="0" presId="urn:microsoft.com/office/officeart/2005/8/layout/list1"/>
    <dgm:cxn modelId="{722D033D-B0C3-4BC3-885D-B047C0272D99}" type="presParOf" srcId="{A7DD8F44-767E-4773-8D4B-2BE68988F2A6}" destId="{B5D076AA-5337-4F1F-9894-B09A0605FEE6}" srcOrd="13" destOrd="0" presId="urn:microsoft.com/office/officeart/2005/8/layout/list1"/>
    <dgm:cxn modelId="{8F0DEB59-6EBF-4316-86FD-9D2A6B3215B0}" type="presParOf" srcId="{A7DD8F44-767E-4773-8D4B-2BE68988F2A6}" destId="{4942D22F-4CB8-4252-A155-CDB825A152D4}" srcOrd="14" destOrd="0" presId="urn:microsoft.com/office/officeart/2005/8/layout/list1"/>
    <dgm:cxn modelId="{D0D77701-B424-4B41-A942-EAE81B6E13E7}" type="presParOf" srcId="{A7DD8F44-767E-4773-8D4B-2BE68988F2A6}" destId="{DAAF3FD6-1963-4D77-907E-FEF44B6F8046}" srcOrd="15" destOrd="0" presId="urn:microsoft.com/office/officeart/2005/8/layout/list1"/>
    <dgm:cxn modelId="{B0A6FE0D-1EE9-4832-9242-0180BF09E10C}" type="presParOf" srcId="{A7DD8F44-767E-4773-8D4B-2BE68988F2A6}" destId="{120461EB-8B02-4207-B9E6-DEE55E5A0815}" srcOrd="16" destOrd="0" presId="urn:microsoft.com/office/officeart/2005/8/layout/list1"/>
    <dgm:cxn modelId="{36440868-BE61-4C90-B86D-B7CC3D294DE4}" type="presParOf" srcId="{120461EB-8B02-4207-B9E6-DEE55E5A0815}" destId="{80948A37-A970-422D-AD77-6C7FC3C408DB}" srcOrd="0" destOrd="0" presId="urn:microsoft.com/office/officeart/2005/8/layout/list1"/>
    <dgm:cxn modelId="{9CD412A9-A6D7-411B-B751-643721EBAF61}" type="presParOf" srcId="{120461EB-8B02-4207-B9E6-DEE55E5A0815}" destId="{7561BB33-EC09-4A0B-9DE2-7808A2E1F909}" srcOrd="1" destOrd="0" presId="urn:microsoft.com/office/officeart/2005/8/layout/list1"/>
    <dgm:cxn modelId="{9979212C-9F97-4F4C-BB81-9F77E0E5801C}" type="presParOf" srcId="{A7DD8F44-767E-4773-8D4B-2BE68988F2A6}" destId="{A5719CAF-876E-474D-9056-0324A7492E85}" srcOrd="17" destOrd="0" presId="urn:microsoft.com/office/officeart/2005/8/layout/list1"/>
    <dgm:cxn modelId="{9B32B6C6-B43B-4717-A1F9-9684565EBCF7}" type="presParOf" srcId="{A7DD8F44-767E-4773-8D4B-2BE68988F2A6}" destId="{6CD80A8B-9737-437B-AA62-D5F9657DFC0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7D3BB-F8B6-467F-8977-E8D6C42DB05A}" type="doc">
      <dgm:prSet loTypeId="urn:microsoft.com/office/officeart/2005/8/layout/pyramid2" loCatId="pyramid" qsTypeId="urn:microsoft.com/office/officeart/2005/8/quickstyle/simple1" qsCatId="simple" csTypeId="urn:microsoft.com/office/officeart/2005/8/colors/accent3_4" csCatId="accent3" phldr="1"/>
      <dgm:spPr/>
    </dgm:pt>
    <dgm:pt modelId="{0615083C-35B9-4230-AD68-2F73E27887A8}">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Fomentar la contabilidad patrimonial nacional. </a:t>
          </a:r>
          <a:endParaRPr lang="es-MX" dirty="0">
            <a:latin typeface="Arial" pitchFamily="34" charset="0"/>
            <a:cs typeface="Arial" pitchFamily="34" charset="0"/>
          </a:endParaRPr>
        </a:p>
      </dgm:t>
    </dgm:pt>
    <dgm:pt modelId="{98D4E5DC-559D-436D-B27C-813765F9F708}" type="parTrans" cxnId="{AC952668-79B3-4C8F-9721-38B83F6F39F9}">
      <dgm:prSet/>
      <dgm:spPr/>
      <dgm:t>
        <a:bodyPr/>
        <a:lstStyle/>
        <a:p>
          <a:endParaRPr lang="es-MX">
            <a:latin typeface="Arial" pitchFamily="34" charset="0"/>
            <a:cs typeface="Arial" pitchFamily="34" charset="0"/>
          </a:endParaRPr>
        </a:p>
      </dgm:t>
    </dgm:pt>
    <dgm:pt modelId="{34FA703A-788E-4D5E-B229-B6C9EE616CCD}" type="sibTrans" cxnId="{AC952668-79B3-4C8F-9721-38B83F6F39F9}">
      <dgm:prSet/>
      <dgm:spPr/>
      <dgm:t>
        <a:bodyPr/>
        <a:lstStyle/>
        <a:p>
          <a:endParaRPr lang="es-MX">
            <a:latin typeface="Arial" pitchFamily="34" charset="0"/>
            <a:cs typeface="Arial" pitchFamily="34" charset="0"/>
          </a:endParaRPr>
        </a:p>
      </dgm:t>
    </dgm:pt>
    <dgm:pt modelId="{742E88FB-B591-401D-8FB2-0867DE20D2C7}">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Impulsar la rendición de cuentas. </a:t>
          </a:r>
          <a:endParaRPr lang="es-MX" dirty="0">
            <a:latin typeface="Arial" pitchFamily="34" charset="0"/>
            <a:cs typeface="Arial" pitchFamily="34" charset="0"/>
          </a:endParaRPr>
        </a:p>
      </dgm:t>
    </dgm:pt>
    <dgm:pt modelId="{A1E0A32B-B8A7-44D5-A9F8-08B7EE715B06}" type="parTrans" cxnId="{1301A88B-F2C1-4485-9099-5BE89A9001EB}">
      <dgm:prSet/>
      <dgm:spPr/>
      <dgm:t>
        <a:bodyPr/>
        <a:lstStyle/>
        <a:p>
          <a:endParaRPr lang="es-MX">
            <a:latin typeface="Arial" pitchFamily="34" charset="0"/>
            <a:cs typeface="Arial" pitchFamily="34" charset="0"/>
          </a:endParaRPr>
        </a:p>
      </dgm:t>
    </dgm:pt>
    <dgm:pt modelId="{CE4C5414-B8EA-4A19-B105-43B565D02D6A}" type="sibTrans" cxnId="{1301A88B-F2C1-4485-9099-5BE89A9001EB}">
      <dgm:prSet/>
      <dgm:spPr/>
      <dgm:t>
        <a:bodyPr/>
        <a:lstStyle/>
        <a:p>
          <a:endParaRPr lang="es-MX">
            <a:latin typeface="Arial" pitchFamily="34" charset="0"/>
            <a:cs typeface="Arial" pitchFamily="34" charset="0"/>
          </a:endParaRPr>
        </a:p>
      </dgm:t>
    </dgm:pt>
    <dgm:pt modelId="{1AEC4BA8-6CE6-4F7D-BD6B-A7F09D787A7D}">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Incrementar la eficiencia en la gestión administrativa. </a:t>
          </a:r>
          <a:endParaRPr lang="es-MX" dirty="0">
            <a:latin typeface="Arial" pitchFamily="34" charset="0"/>
            <a:cs typeface="Arial" pitchFamily="34" charset="0"/>
          </a:endParaRPr>
        </a:p>
      </dgm:t>
    </dgm:pt>
    <dgm:pt modelId="{B113FA4E-6776-4F98-98B5-6FE215E9CCE1}" type="parTrans" cxnId="{D1075978-8BB8-4E8C-B4BA-941F86DE9683}">
      <dgm:prSet/>
      <dgm:spPr/>
      <dgm:t>
        <a:bodyPr/>
        <a:lstStyle/>
        <a:p>
          <a:endParaRPr lang="es-MX">
            <a:latin typeface="Arial" pitchFamily="34" charset="0"/>
            <a:cs typeface="Arial" pitchFamily="34" charset="0"/>
          </a:endParaRPr>
        </a:p>
      </dgm:t>
    </dgm:pt>
    <dgm:pt modelId="{4E5D7885-BA56-4FC7-8EE3-AF26A3B541E1}" type="sibTrans" cxnId="{D1075978-8BB8-4E8C-B4BA-941F86DE9683}">
      <dgm:prSet/>
      <dgm:spPr/>
      <dgm:t>
        <a:bodyPr/>
        <a:lstStyle/>
        <a:p>
          <a:endParaRPr lang="es-MX">
            <a:latin typeface="Arial" pitchFamily="34" charset="0"/>
            <a:cs typeface="Arial" pitchFamily="34" charset="0"/>
          </a:endParaRPr>
        </a:p>
      </dgm:t>
    </dgm:pt>
    <dgm:pt modelId="{F4103281-B984-4DE1-8695-9FCBD304ED7B}">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Fortalecer la tarea de fiscalización e impulsar la transparencia. </a:t>
          </a:r>
          <a:endParaRPr lang="es-MX" dirty="0">
            <a:latin typeface="Arial" pitchFamily="34" charset="0"/>
            <a:cs typeface="Arial" pitchFamily="34" charset="0"/>
          </a:endParaRPr>
        </a:p>
      </dgm:t>
    </dgm:pt>
    <dgm:pt modelId="{3EE3F635-C199-4407-97AE-E550F7FA95F0}" type="parTrans" cxnId="{31633B58-D3D9-4A3D-ACB6-AFACC1458D31}">
      <dgm:prSet/>
      <dgm:spPr/>
      <dgm:t>
        <a:bodyPr/>
        <a:lstStyle/>
        <a:p>
          <a:endParaRPr lang="es-MX">
            <a:latin typeface="Arial" pitchFamily="34" charset="0"/>
            <a:cs typeface="Arial" pitchFamily="34" charset="0"/>
          </a:endParaRPr>
        </a:p>
      </dgm:t>
    </dgm:pt>
    <dgm:pt modelId="{0DE4DAAE-EF66-4225-B339-B5545DDE50C3}" type="sibTrans" cxnId="{31633B58-D3D9-4A3D-ACB6-AFACC1458D31}">
      <dgm:prSet/>
      <dgm:spPr/>
      <dgm:t>
        <a:bodyPr/>
        <a:lstStyle/>
        <a:p>
          <a:endParaRPr lang="es-MX">
            <a:latin typeface="Arial" pitchFamily="34" charset="0"/>
            <a:cs typeface="Arial" pitchFamily="34" charset="0"/>
          </a:endParaRPr>
        </a:p>
      </dgm:t>
    </dgm:pt>
    <dgm:pt modelId="{EA8E2D63-993F-4E2A-A991-D57313EDB6E9}">
      <dgm:prSet phldrT="[Texto]"/>
      <dgm:spPr/>
      <dgm:t>
        <a:bodyPr/>
        <a:lstStyle/>
        <a:p>
          <a:pPr rtl="0"/>
          <a:r>
            <a:rPr kumimoji="0" lang="es-MX" b="0" i="0" u="none" strike="noStrike" cap="none" normalizeH="0" baseline="0" dirty="0" smtClean="0">
              <a:ln/>
              <a:effectLst/>
              <a:latin typeface="Arial" pitchFamily="34" charset="0"/>
              <a:ea typeface="Times New Roman" pitchFamily="18" charset="0"/>
              <a:cs typeface="Arial" pitchFamily="34" charset="0"/>
            </a:rPr>
            <a:t>Facilitar el acceso a créditos de instituciones financieras</a:t>
          </a:r>
          <a:endParaRPr lang="es-MX" dirty="0">
            <a:latin typeface="Arial" pitchFamily="34" charset="0"/>
            <a:cs typeface="Arial" pitchFamily="34" charset="0"/>
          </a:endParaRPr>
        </a:p>
      </dgm:t>
    </dgm:pt>
    <dgm:pt modelId="{257D3BF5-87B9-467F-997F-16F34D525CF3}" type="parTrans" cxnId="{1F2DB49B-924C-4F0D-BCDA-CAF6AB605253}">
      <dgm:prSet/>
      <dgm:spPr/>
      <dgm:t>
        <a:bodyPr/>
        <a:lstStyle/>
        <a:p>
          <a:endParaRPr lang="es-MX">
            <a:latin typeface="Arial" pitchFamily="34" charset="0"/>
            <a:cs typeface="Arial" pitchFamily="34" charset="0"/>
          </a:endParaRPr>
        </a:p>
      </dgm:t>
    </dgm:pt>
    <dgm:pt modelId="{B468347F-0315-489C-83A4-62EC061D6691}" type="sibTrans" cxnId="{1F2DB49B-924C-4F0D-BCDA-CAF6AB605253}">
      <dgm:prSet/>
      <dgm:spPr/>
      <dgm:t>
        <a:bodyPr/>
        <a:lstStyle/>
        <a:p>
          <a:endParaRPr lang="es-MX">
            <a:latin typeface="Arial" pitchFamily="34" charset="0"/>
            <a:cs typeface="Arial" pitchFamily="34" charset="0"/>
          </a:endParaRPr>
        </a:p>
      </dgm:t>
    </dgm:pt>
    <dgm:pt modelId="{D5E3F0CE-2828-4117-8D09-2500C5901A7A}" type="pres">
      <dgm:prSet presAssocID="{FFB7D3BB-F8B6-467F-8977-E8D6C42DB05A}" presName="compositeShape" presStyleCnt="0">
        <dgm:presLayoutVars>
          <dgm:dir/>
          <dgm:resizeHandles/>
        </dgm:presLayoutVars>
      </dgm:prSet>
      <dgm:spPr/>
    </dgm:pt>
    <dgm:pt modelId="{EF61C907-9627-4441-A4FE-4EDCCCBEC12E}" type="pres">
      <dgm:prSet presAssocID="{FFB7D3BB-F8B6-467F-8977-E8D6C42DB05A}" presName="pyramid" presStyleLbl="node1" presStyleIdx="0" presStyleCnt="1" custScaleX="110719"/>
      <dgm:spPr/>
    </dgm:pt>
    <dgm:pt modelId="{FED8ECFB-C1CA-468E-A266-A1332506310A}" type="pres">
      <dgm:prSet presAssocID="{FFB7D3BB-F8B6-467F-8977-E8D6C42DB05A}" presName="theList" presStyleCnt="0"/>
      <dgm:spPr/>
    </dgm:pt>
    <dgm:pt modelId="{06A14F87-C58E-49E6-91DA-9086A3B1F7FC}" type="pres">
      <dgm:prSet presAssocID="{0615083C-35B9-4230-AD68-2F73E27887A8}" presName="aNode" presStyleLbl="fgAcc1" presStyleIdx="0" presStyleCnt="5">
        <dgm:presLayoutVars>
          <dgm:bulletEnabled val="1"/>
        </dgm:presLayoutVars>
      </dgm:prSet>
      <dgm:spPr/>
      <dgm:t>
        <a:bodyPr/>
        <a:lstStyle/>
        <a:p>
          <a:endParaRPr lang="es-MX"/>
        </a:p>
      </dgm:t>
    </dgm:pt>
    <dgm:pt modelId="{C7E94618-B8EB-437C-BFB2-A305CC4E81F1}" type="pres">
      <dgm:prSet presAssocID="{0615083C-35B9-4230-AD68-2F73E27887A8}" presName="aSpace" presStyleCnt="0"/>
      <dgm:spPr/>
    </dgm:pt>
    <dgm:pt modelId="{B71E9486-53DA-4CF1-A27A-51D7CD7E3AE7}" type="pres">
      <dgm:prSet presAssocID="{742E88FB-B591-401D-8FB2-0867DE20D2C7}" presName="aNode" presStyleLbl="fgAcc1" presStyleIdx="1" presStyleCnt="5">
        <dgm:presLayoutVars>
          <dgm:bulletEnabled val="1"/>
        </dgm:presLayoutVars>
      </dgm:prSet>
      <dgm:spPr/>
      <dgm:t>
        <a:bodyPr/>
        <a:lstStyle/>
        <a:p>
          <a:endParaRPr lang="es-MX"/>
        </a:p>
      </dgm:t>
    </dgm:pt>
    <dgm:pt modelId="{C840EDB9-2382-4C88-B6A4-FC20CBD33FA5}" type="pres">
      <dgm:prSet presAssocID="{742E88FB-B591-401D-8FB2-0867DE20D2C7}" presName="aSpace" presStyleCnt="0"/>
      <dgm:spPr/>
    </dgm:pt>
    <dgm:pt modelId="{4DD2A0CC-E7DF-4ADF-9436-967FBE1F7F47}" type="pres">
      <dgm:prSet presAssocID="{1AEC4BA8-6CE6-4F7D-BD6B-A7F09D787A7D}" presName="aNode" presStyleLbl="fgAcc1" presStyleIdx="2" presStyleCnt="5">
        <dgm:presLayoutVars>
          <dgm:bulletEnabled val="1"/>
        </dgm:presLayoutVars>
      </dgm:prSet>
      <dgm:spPr/>
      <dgm:t>
        <a:bodyPr/>
        <a:lstStyle/>
        <a:p>
          <a:endParaRPr lang="es-MX"/>
        </a:p>
      </dgm:t>
    </dgm:pt>
    <dgm:pt modelId="{1408F7DE-845B-4833-B0FF-84FEC5AFA130}" type="pres">
      <dgm:prSet presAssocID="{1AEC4BA8-6CE6-4F7D-BD6B-A7F09D787A7D}" presName="aSpace" presStyleCnt="0"/>
      <dgm:spPr/>
    </dgm:pt>
    <dgm:pt modelId="{1C9A597A-0E6D-415E-8C3D-61CB42F8AFB9}" type="pres">
      <dgm:prSet presAssocID="{F4103281-B984-4DE1-8695-9FCBD304ED7B}" presName="aNode" presStyleLbl="fgAcc1" presStyleIdx="3" presStyleCnt="5">
        <dgm:presLayoutVars>
          <dgm:bulletEnabled val="1"/>
        </dgm:presLayoutVars>
      </dgm:prSet>
      <dgm:spPr/>
      <dgm:t>
        <a:bodyPr/>
        <a:lstStyle/>
        <a:p>
          <a:endParaRPr lang="es-MX"/>
        </a:p>
      </dgm:t>
    </dgm:pt>
    <dgm:pt modelId="{368F711C-660C-4C49-B8AF-559AC2AFD602}" type="pres">
      <dgm:prSet presAssocID="{F4103281-B984-4DE1-8695-9FCBD304ED7B}" presName="aSpace" presStyleCnt="0"/>
      <dgm:spPr/>
    </dgm:pt>
    <dgm:pt modelId="{C5AD3D24-5855-42D3-BBB9-DCAFE35566D5}" type="pres">
      <dgm:prSet presAssocID="{EA8E2D63-993F-4E2A-A991-D57313EDB6E9}" presName="aNode" presStyleLbl="fgAcc1" presStyleIdx="4" presStyleCnt="5">
        <dgm:presLayoutVars>
          <dgm:bulletEnabled val="1"/>
        </dgm:presLayoutVars>
      </dgm:prSet>
      <dgm:spPr/>
      <dgm:t>
        <a:bodyPr/>
        <a:lstStyle/>
        <a:p>
          <a:endParaRPr lang="es-MX"/>
        </a:p>
      </dgm:t>
    </dgm:pt>
    <dgm:pt modelId="{E60E67DF-FB39-407C-9E86-EE6DFC9DD096}" type="pres">
      <dgm:prSet presAssocID="{EA8E2D63-993F-4E2A-A991-D57313EDB6E9}" presName="aSpace" presStyleCnt="0"/>
      <dgm:spPr/>
    </dgm:pt>
  </dgm:ptLst>
  <dgm:cxnLst>
    <dgm:cxn modelId="{47AAEC6C-584B-4274-B400-FD34A992EC2F}" type="presOf" srcId="{F4103281-B984-4DE1-8695-9FCBD304ED7B}" destId="{1C9A597A-0E6D-415E-8C3D-61CB42F8AFB9}" srcOrd="0" destOrd="0" presId="urn:microsoft.com/office/officeart/2005/8/layout/pyramid2"/>
    <dgm:cxn modelId="{9E56BAE6-151E-4B17-BF87-30A9390D83D5}" type="presOf" srcId="{1AEC4BA8-6CE6-4F7D-BD6B-A7F09D787A7D}" destId="{4DD2A0CC-E7DF-4ADF-9436-967FBE1F7F47}" srcOrd="0" destOrd="0" presId="urn:microsoft.com/office/officeart/2005/8/layout/pyramid2"/>
    <dgm:cxn modelId="{31633B58-D3D9-4A3D-ACB6-AFACC1458D31}" srcId="{FFB7D3BB-F8B6-467F-8977-E8D6C42DB05A}" destId="{F4103281-B984-4DE1-8695-9FCBD304ED7B}" srcOrd="3" destOrd="0" parTransId="{3EE3F635-C199-4407-97AE-E550F7FA95F0}" sibTransId="{0DE4DAAE-EF66-4225-B339-B5545DDE50C3}"/>
    <dgm:cxn modelId="{D1075978-8BB8-4E8C-B4BA-941F86DE9683}" srcId="{FFB7D3BB-F8B6-467F-8977-E8D6C42DB05A}" destId="{1AEC4BA8-6CE6-4F7D-BD6B-A7F09D787A7D}" srcOrd="2" destOrd="0" parTransId="{B113FA4E-6776-4F98-98B5-6FE215E9CCE1}" sibTransId="{4E5D7885-BA56-4FC7-8EE3-AF26A3B541E1}"/>
    <dgm:cxn modelId="{AC952668-79B3-4C8F-9721-38B83F6F39F9}" srcId="{FFB7D3BB-F8B6-467F-8977-E8D6C42DB05A}" destId="{0615083C-35B9-4230-AD68-2F73E27887A8}" srcOrd="0" destOrd="0" parTransId="{98D4E5DC-559D-436D-B27C-813765F9F708}" sibTransId="{34FA703A-788E-4D5E-B229-B6C9EE616CCD}"/>
    <dgm:cxn modelId="{C908BDD9-76B5-4C81-9A8E-EB35BE927628}" type="presOf" srcId="{0615083C-35B9-4230-AD68-2F73E27887A8}" destId="{06A14F87-C58E-49E6-91DA-9086A3B1F7FC}" srcOrd="0" destOrd="0" presId="urn:microsoft.com/office/officeart/2005/8/layout/pyramid2"/>
    <dgm:cxn modelId="{1F2DB49B-924C-4F0D-BCDA-CAF6AB605253}" srcId="{FFB7D3BB-F8B6-467F-8977-E8D6C42DB05A}" destId="{EA8E2D63-993F-4E2A-A991-D57313EDB6E9}" srcOrd="4" destOrd="0" parTransId="{257D3BF5-87B9-467F-997F-16F34D525CF3}" sibTransId="{B468347F-0315-489C-83A4-62EC061D6691}"/>
    <dgm:cxn modelId="{852164D7-CCB8-4E93-B86F-3E8B8DC4A200}" type="presOf" srcId="{742E88FB-B591-401D-8FB2-0867DE20D2C7}" destId="{B71E9486-53DA-4CF1-A27A-51D7CD7E3AE7}" srcOrd="0" destOrd="0" presId="urn:microsoft.com/office/officeart/2005/8/layout/pyramid2"/>
    <dgm:cxn modelId="{FC9D34EE-BD6F-45E1-A431-739C3F1C3096}" type="presOf" srcId="{FFB7D3BB-F8B6-467F-8977-E8D6C42DB05A}" destId="{D5E3F0CE-2828-4117-8D09-2500C5901A7A}" srcOrd="0" destOrd="0" presId="urn:microsoft.com/office/officeart/2005/8/layout/pyramid2"/>
    <dgm:cxn modelId="{1301A88B-F2C1-4485-9099-5BE89A9001EB}" srcId="{FFB7D3BB-F8B6-467F-8977-E8D6C42DB05A}" destId="{742E88FB-B591-401D-8FB2-0867DE20D2C7}" srcOrd="1" destOrd="0" parTransId="{A1E0A32B-B8A7-44D5-A9F8-08B7EE715B06}" sibTransId="{CE4C5414-B8EA-4A19-B105-43B565D02D6A}"/>
    <dgm:cxn modelId="{2EB586D4-1E3A-4CD7-AA28-40AA9C13CE87}" type="presOf" srcId="{EA8E2D63-993F-4E2A-A991-D57313EDB6E9}" destId="{C5AD3D24-5855-42D3-BBB9-DCAFE35566D5}" srcOrd="0" destOrd="0" presId="urn:microsoft.com/office/officeart/2005/8/layout/pyramid2"/>
    <dgm:cxn modelId="{DD87C022-C809-4E0A-8CEE-A5F268BC9DEF}" type="presParOf" srcId="{D5E3F0CE-2828-4117-8D09-2500C5901A7A}" destId="{EF61C907-9627-4441-A4FE-4EDCCCBEC12E}" srcOrd="0" destOrd="0" presId="urn:microsoft.com/office/officeart/2005/8/layout/pyramid2"/>
    <dgm:cxn modelId="{53BBB56D-2ED6-41F9-9986-FF502373CBE9}" type="presParOf" srcId="{D5E3F0CE-2828-4117-8D09-2500C5901A7A}" destId="{FED8ECFB-C1CA-468E-A266-A1332506310A}" srcOrd="1" destOrd="0" presId="urn:microsoft.com/office/officeart/2005/8/layout/pyramid2"/>
    <dgm:cxn modelId="{2B200476-4913-460C-9352-425778C546F5}" type="presParOf" srcId="{FED8ECFB-C1CA-468E-A266-A1332506310A}" destId="{06A14F87-C58E-49E6-91DA-9086A3B1F7FC}" srcOrd="0" destOrd="0" presId="urn:microsoft.com/office/officeart/2005/8/layout/pyramid2"/>
    <dgm:cxn modelId="{6E89D33D-CFE3-4C2F-872A-C7A3E3B28AE7}" type="presParOf" srcId="{FED8ECFB-C1CA-468E-A266-A1332506310A}" destId="{C7E94618-B8EB-437C-BFB2-A305CC4E81F1}" srcOrd="1" destOrd="0" presId="urn:microsoft.com/office/officeart/2005/8/layout/pyramid2"/>
    <dgm:cxn modelId="{E200B956-2EF7-4E4E-A406-F4BCFCBFBDEA}" type="presParOf" srcId="{FED8ECFB-C1CA-468E-A266-A1332506310A}" destId="{B71E9486-53DA-4CF1-A27A-51D7CD7E3AE7}" srcOrd="2" destOrd="0" presId="urn:microsoft.com/office/officeart/2005/8/layout/pyramid2"/>
    <dgm:cxn modelId="{2DDA17A2-ECDE-4DEB-963C-5CD5CE949823}" type="presParOf" srcId="{FED8ECFB-C1CA-468E-A266-A1332506310A}" destId="{C840EDB9-2382-4C88-B6A4-FC20CBD33FA5}" srcOrd="3" destOrd="0" presId="urn:microsoft.com/office/officeart/2005/8/layout/pyramid2"/>
    <dgm:cxn modelId="{78A0E0FC-1297-4F4E-B436-AF9178A3E172}" type="presParOf" srcId="{FED8ECFB-C1CA-468E-A266-A1332506310A}" destId="{4DD2A0CC-E7DF-4ADF-9436-967FBE1F7F47}" srcOrd="4" destOrd="0" presId="urn:microsoft.com/office/officeart/2005/8/layout/pyramid2"/>
    <dgm:cxn modelId="{BC58D855-A236-4684-8B4B-CEA9346BE0CF}" type="presParOf" srcId="{FED8ECFB-C1CA-468E-A266-A1332506310A}" destId="{1408F7DE-845B-4833-B0FF-84FEC5AFA130}" srcOrd="5" destOrd="0" presId="urn:microsoft.com/office/officeart/2005/8/layout/pyramid2"/>
    <dgm:cxn modelId="{70B32C2C-601D-4903-A874-0F63863F8A0B}" type="presParOf" srcId="{FED8ECFB-C1CA-468E-A266-A1332506310A}" destId="{1C9A597A-0E6D-415E-8C3D-61CB42F8AFB9}" srcOrd="6" destOrd="0" presId="urn:microsoft.com/office/officeart/2005/8/layout/pyramid2"/>
    <dgm:cxn modelId="{2176A45E-4901-4B24-8DF9-40989F81417B}" type="presParOf" srcId="{FED8ECFB-C1CA-468E-A266-A1332506310A}" destId="{368F711C-660C-4C49-B8AF-559AC2AFD602}" srcOrd="7" destOrd="0" presId="urn:microsoft.com/office/officeart/2005/8/layout/pyramid2"/>
    <dgm:cxn modelId="{867E37AC-C1D5-42A9-BDD5-2C82DB746DD2}" type="presParOf" srcId="{FED8ECFB-C1CA-468E-A266-A1332506310A}" destId="{C5AD3D24-5855-42D3-BBB9-DCAFE35566D5}" srcOrd="8" destOrd="0" presId="urn:microsoft.com/office/officeart/2005/8/layout/pyramid2"/>
    <dgm:cxn modelId="{21E34458-5206-403B-B5F3-F57234FE5AA8}" type="presParOf" srcId="{FED8ECFB-C1CA-468E-A266-A1332506310A}" destId="{E60E67DF-FB39-407C-9E86-EE6DFC9DD09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44F0C6-BE10-491C-91E4-594EB320BF4A}" type="doc">
      <dgm:prSet loTypeId="urn:microsoft.com/office/officeart/2005/8/layout/pyramid2" loCatId="pyramid" qsTypeId="urn:microsoft.com/office/officeart/2005/8/quickstyle/simple3" qsCatId="simple" csTypeId="urn:microsoft.com/office/officeart/2005/8/colors/accent6_5" csCatId="accent6" phldr="1"/>
      <dgm:spPr/>
      <dgm:t>
        <a:bodyPr/>
        <a:lstStyle/>
        <a:p>
          <a:endParaRPr lang="es-MX"/>
        </a:p>
      </dgm:t>
    </dgm:pt>
    <dgm:pt modelId="{E22BEECE-7833-4382-BD8A-63BA12F2F4C1}">
      <dgm:prSet custT="1"/>
      <dgm:spPr/>
      <dgm:t>
        <a:bodyPr/>
        <a:lstStyle/>
        <a:p>
          <a:pPr algn="just" rtl="0"/>
          <a:r>
            <a:rPr lang="es-MX" sz="1800" b="1" dirty="0" smtClean="0"/>
            <a:t>4</a:t>
          </a:r>
          <a:r>
            <a:rPr lang="es-MX" sz="1800" dirty="0" smtClean="0"/>
            <a:t> </a:t>
          </a:r>
          <a:r>
            <a:rPr lang="es-MX" sz="2000" dirty="0" smtClean="0"/>
            <a:t>Finalidades identificadas por el primer dígito de la clasificación. </a:t>
          </a:r>
          <a:endParaRPr lang="es-MX" sz="2000" dirty="0"/>
        </a:p>
      </dgm:t>
    </dgm:pt>
    <dgm:pt modelId="{2E53AA6A-41A1-422C-8B0E-E064FB9C2D5B}" type="parTrans" cxnId="{09EAC500-1999-49FA-9D34-1C786F2DD5F1}">
      <dgm:prSet/>
      <dgm:spPr/>
      <dgm:t>
        <a:bodyPr/>
        <a:lstStyle/>
        <a:p>
          <a:endParaRPr lang="es-MX"/>
        </a:p>
      </dgm:t>
    </dgm:pt>
    <dgm:pt modelId="{01E47270-4595-46E9-9569-573A18AFB05F}" type="sibTrans" cxnId="{09EAC500-1999-49FA-9D34-1C786F2DD5F1}">
      <dgm:prSet/>
      <dgm:spPr/>
      <dgm:t>
        <a:bodyPr/>
        <a:lstStyle/>
        <a:p>
          <a:endParaRPr lang="es-MX"/>
        </a:p>
      </dgm:t>
    </dgm:pt>
    <dgm:pt modelId="{1BE3869F-7C73-4D78-B345-555C14FBEF86}">
      <dgm:prSet custT="1"/>
      <dgm:spPr/>
      <dgm:t>
        <a:bodyPr/>
        <a:lstStyle/>
        <a:p>
          <a:pPr algn="just" rtl="0"/>
          <a:r>
            <a:rPr lang="es-MX" sz="1800" b="1" dirty="0" smtClean="0"/>
            <a:t>28</a:t>
          </a:r>
          <a:r>
            <a:rPr lang="es-MX" sz="1800" dirty="0" smtClean="0"/>
            <a:t> </a:t>
          </a:r>
          <a:r>
            <a:rPr lang="es-MX" sz="2000" dirty="0" smtClean="0"/>
            <a:t>Funciones identificadas por el segundo dígito</a:t>
          </a:r>
          <a:r>
            <a:rPr lang="es-MX" sz="1800" dirty="0" smtClean="0"/>
            <a:t>. </a:t>
          </a:r>
          <a:endParaRPr lang="es-MX" sz="1800" dirty="0"/>
        </a:p>
      </dgm:t>
    </dgm:pt>
    <dgm:pt modelId="{7B306CC5-ECC6-4A12-8373-D06E6E18928E}" type="parTrans" cxnId="{F285DE0A-5279-4741-B251-C10EAE7E2DDA}">
      <dgm:prSet/>
      <dgm:spPr/>
      <dgm:t>
        <a:bodyPr/>
        <a:lstStyle/>
        <a:p>
          <a:endParaRPr lang="es-MX"/>
        </a:p>
      </dgm:t>
    </dgm:pt>
    <dgm:pt modelId="{C59C6544-57B7-43C6-ACBF-B5A91EDE6ACF}" type="sibTrans" cxnId="{F285DE0A-5279-4741-B251-C10EAE7E2DDA}">
      <dgm:prSet/>
      <dgm:spPr/>
      <dgm:t>
        <a:bodyPr/>
        <a:lstStyle/>
        <a:p>
          <a:endParaRPr lang="es-MX"/>
        </a:p>
      </dgm:t>
    </dgm:pt>
    <dgm:pt modelId="{C6164DD6-F6B1-49E3-BC56-30FC262285A6}">
      <dgm:prSet custT="1"/>
      <dgm:spPr/>
      <dgm:t>
        <a:bodyPr/>
        <a:lstStyle/>
        <a:p>
          <a:pPr algn="just" rtl="0"/>
          <a:r>
            <a:rPr lang="es-MX" sz="1800" b="1" dirty="0" smtClean="0"/>
            <a:t>111</a:t>
          </a:r>
          <a:r>
            <a:rPr lang="es-MX" sz="1800" dirty="0" smtClean="0"/>
            <a:t> </a:t>
          </a:r>
          <a:r>
            <a:rPr lang="es-MX" sz="2000" dirty="0" smtClean="0"/>
            <a:t>sub funciones correspondientes al tercer dígito. </a:t>
          </a:r>
          <a:endParaRPr lang="es-MX" sz="2000" dirty="0"/>
        </a:p>
      </dgm:t>
    </dgm:pt>
    <dgm:pt modelId="{B46DB401-8CB3-465E-8771-B420A2285838}" type="parTrans" cxnId="{0B0A15BD-4875-4C20-A7A2-B8AF1F6693DF}">
      <dgm:prSet/>
      <dgm:spPr/>
      <dgm:t>
        <a:bodyPr/>
        <a:lstStyle/>
        <a:p>
          <a:endParaRPr lang="es-MX"/>
        </a:p>
      </dgm:t>
    </dgm:pt>
    <dgm:pt modelId="{E27678E3-A8ED-4495-8F32-855B890154FF}" type="sibTrans" cxnId="{0B0A15BD-4875-4C20-A7A2-B8AF1F6693DF}">
      <dgm:prSet/>
      <dgm:spPr/>
      <dgm:t>
        <a:bodyPr/>
        <a:lstStyle/>
        <a:p>
          <a:endParaRPr lang="es-MX"/>
        </a:p>
      </dgm:t>
    </dgm:pt>
    <dgm:pt modelId="{48A7C904-10E0-4E30-84D7-6B8D6F4878E0}">
      <dgm:prSet custT="1"/>
      <dgm:spPr/>
      <dgm:t>
        <a:bodyPr/>
        <a:lstStyle/>
        <a:p>
          <a:pPr algn="just" rtl="0"/>
          <a:r>
            <a:rPr lang="es-MX" sz="2000" dirty="0" smtClean="0"/>
            <a:t>Sub-subfunciones, cuarto dígito. </a:t>
          </a:r>
          <a:endParaRPr lang="es-MX" sz="2000" dirty="0"/>
        </a:p>
      </dgm:t>
    </dgm:pt>
    <dgm:pt modelId="{8904165E-6C41-4F43-881E-18602A340004}" type="parTrans" cxnId="{8FB210FC-C33D-4332-A37E-61D02632BBCC}">
      <dgm:prSet/>
      <dgm:spPr/>
      <dgm:t>
        <a:bodyPr/>
        <a:lstStyle/>
        <a:p>
          <a:endParaRPr lang="es-MX"/>
        </a:p>
      </dgm:t>
    </dgm:pt>
    <dgm:pt modelId="{13F304E2-F077-47CA-910A-FDBBA4984AB4}" type="sibTrans" cxnId="{8FB210FC-C33D-4332-A37E-61D02632BBCC}">
      <dgm:prSet/>
      <dgm:spPr/>
      <dgm:t>
        <a:bodyPr/>
        <a:lstStyle/>
        <a:p>
          <a:endParaRPr lang="es-MX"/>
        </a:p>
      </dgm:t>
    </dgm:pt>
    <dgm:pt modelId="{EEEFF89A-0861-434F-B343-A635DE1B7D53}" type="pres">
      <dgm:prSet presAssocID="{6244F0C6-BE10-491C-91E4-594EB320BF4A}" presName="compositeShape" presStyleCnt="0">
        <dgm:presLayoutVars>
          <dgm:dir/>
          <dgm:resizeHandles/>
        </dgm:presLayoutVars>
      </dgm:prSet>
      <dgm:spPr/>
      <dgm:t>
        <a:bodyPr/>
        <a:lstStyle/>
        <a:p>
          <a:endParaRPr lang="es-MX"/>
        </a:p>
      </dgm:t>
    </dgm:pt>
    <dgm:pt modelId="{8490FF14-BC85-4ECB-99A5-AFC880D17445}" type="pres">
      <dgm:prSet presAssocID="{6244F0C6-BE10-491C-91E4-594EB320BF4A}" presName="pyramid" presStyleLbl="node1" presStyleIdx="0" presStyleCnt="1"/>
      <dgm:spPr/>
    </dgm:pt>
    <dgm:pt modelId="{C7126182-DAF3-4213-9B57-8E8C94A6FA93}" type="pres">
      <dgm:prSet presAssocID="{6244F0C6-BE10-491C-91E4-594EB320BF4A}" presName="theList" presStyleCnt="0"/>
      <dgm:spPr/>
    </dgm:pt>
    <dgm:pt modelId="{6BAB0E73-EB41-4EFB-B982-80FB6DD93A88}" type="pres">
      <dgm:prSet presAssocID="{E22BEECE-7833-4382-BD8A-63BA12F2F4C1}" presName="aNode" presStyleLbl="fgAcc1" presStyleIdx="0" presStyleCnt="4" custScaleX="129699">
        <dgm:presLayoutVars>
          <dgm:bulletEnabled val="1"/>
        </dgm:presLayoutVars>
      </dgm:prSet>
      <dgm:spPr/>
      <dgm:t>
        <a:bodyPr/>
        <a:lstStyle/>
        <a:p>
          <a:endParaRPr lang="es-MX"/>
        </a:p>
      </dgm:t>
    </dgm:pt>
    <dgm:pt modelId="{BE644D59-C5FE-4EA5-9F61-17313DF8E0D4}" type="pres">
      <dgm:prSet presAssocID="{E22BEECE-7833-4382-BD8A-63BA12F2F4C1}" presName="aSpace" presStyleCnt="0"/>
      <dgm:spPr/>
    </dgm:pt>
    <dgm:pt modelId="{26B8D708-AA9D-4E92-8249-68DE8B7CE444}" type="pres">
      <dgm:prSet presAssocID="{1BE3869F-7C73-4D78-B345-555C14FBEF86}" presName="aNode" presStyleLbl="fgAcc1" presStyleIdx="1" presStyleCnt="4" custScaleX="128756">
        <dgm:presLayoutVars>
          <dgm:bulletEnabled val="1"/>
        </dgm:presLayoutVars>
      </dgm:prSet>
      <dgm:spPr/>
      <dgm:t>
        <a:bodyPr/>
        <a:lstStyle/>
        <a:p>
          <a:endParaRPr lang="es-MX"/>
        </a:p>
      </dgm:t>
    </dgm:pt>
    <dgm:pt modelId="{FCB03818-8252-48FD-AF42-FF11AD557C86}" type="pres">
      <dgm:prSet presAssocID="{1BE3869F-7C73-4D78-B345-555C14FBEF86}" presName="aSpace" presStyleCnt="0"/>
      <dgm:spPr/>
    </dgm:pt>
    <dgm:pt modelId="{DBDB5B31-EB14-4C79-B502-3FDA71E580EF}" type="pres">
      <dgm:prSet presAssocID="{C6164DD6-F6B1-49E3-BC56-30FC262285A6}" presName="aNode" presStyleLbl="fgAcc1" presStyleIdx="2" presStyleCnt="4" custScaleX="133143">
        <dgm:presLayoutVars>
          <dgm:bulletEnabled val="1"/>
        </dgm:presLayoutVars>
      </dgm:prSet>
      <dgm:spPr/>
      <dgm:t>
        <a:bodyPr/>
        <a:lstStyle/>
        <a:p>
          <a:endParaRPr lang="es-MX"/>
        </a:p>
      </dgm:t>
    </dgm:pt>
    <dgm:pt modelId="{6B259E4D-E852-4FC9-AD26-07D5767B2724}" type="pres">
      <dgm:prSet presAssocID="{C6164DD6-F6B1-49E3-BC56-30FC262285A6}" presName="aSpace" presStyleCnt="0"/>
      <dgm:spPr/>
    </dgm:pt>
    <dgm:pt modelId="{6F1FB378-E3D0-4745-8FA9-723172E95732}" type="pres">
      <dgm:prSet presAssocID="{48A7C904-10E0-4E30-84D7-6B8D6F4878E0}" presName="aNode" presStyleLbl="fgAcc1" presStyleIdx="3" presStyleCnt="4" custScaleX="121737">
        <dgm:presLayoutVars>
          <dgm:bulletEnabled val="1"/>
        </dgm:presLayoutVars>
      </dgm:prSet>
      <dgm:spPr/>
      <dgm:t>
        <a:bodyPr/>
        <a:lstStyle/>
        <a:p>
          <a:endParaRPr lang="es-MX"/>
        </a:p>
      </dgm:t>
    </dgm:pt>
    <dgm:pt modelId="{EEFB82FC-EF6E-4CF6-A1B0-B1039C9D0154}" type="pres">
      <dgm:prSet presAssocID="{48A7C904-10E0-4E30-84D7-6B8D6F4878E0}" presName="aSpace" presStyleCnt="0"/>
      <dgm:spPr/>
    </dgm:pt>
  </dgm:ptLst>
  <dgm:cxnLst>
    <dgm:cxn modelId="{8FB210FC-C33D-4332-A37E-61D02632BBCC}" srcId="{6244F0C6-BE10-491C-91E4-594EB320BF4A}" destId="{48A7C904-10E0-4E30-84D7-6B8D6F4878E0}" srcOrd="3" destOrd="0" parTransId="{8904165E-6C41-4F43-881E-18602A340004}" sibTransId="{13F304E2-F077-47CA-910A-FDBBA4984AB4}"/>
    <dgm:cxn modelId="{F285DE0A-5279-4741-B251-C10EAE7E2DDA}" srcId="{6244F0C6-BE10-491C-91E4-594EB320BF4A}" destId="{1BE3869F-7C73-4D78-B345-555C14FBEF86}" srcOrd="1" destOrd="0" parTransId="{7B306CC5-ECC6-4A12-8373-D06E6E18928E}" sibTransId="{C59C6544-57B7-43C6-ACBF-B5A91EDE6ACF}"/>
    <dgm:cxn modelId="{0B0A15BD-4875-4C20-A7A2-B8AF1F6693DF}" srcId="{6244F0C6-BE10-491C-91E4-594EB320BF4A}" destId="{C6164DD6-F6B1-49E3-BC56-30FC262285A6}" srcOrd="2" destOrd="0" parTransId="{B46DB401-8CB3-465E-8771-B420A2285838}" sibTransId="{E27678E3-A8ED-4495-8F32-855B890154FF}"/>
    <dgm:cxn modelId="{202D7368-6C67-4A7E-9A6C-24A704BB6B37}" type="presOf" srcId="{1BE3869F-7C73-4D78-B345-555C14FBEF86}" destId="{26B8D708-AA9D-4E92-8249-68DE8B7CE444}" srcOrd="0" destOrd="0" presId="urn:microsoft.com/office/officeart/2005/8/layout/pyramid2"/>
    <dgm:cxn modelId="{F89300AF-F4B1-42EC-983F-FAB4426AE069}" type="presOf" srcId="{E22BEECE-7833-4382-BD8A-63BA12F2F4C1}" destId="{6BAB0E73-EB41-4EFB-B982-80FB6DD93A88}" srcOrd="0" destOrd="0" presId="urn:microsoft.com/office/officeart/2005/8/layout/pyramid2"/>
    <dgm:cxn modelId="{B3F6FC4D-8FCB-46DB-A123-EC0A1CDDD660}" type="presOf" srcId="{C6164DD6-F6B1-49E3-BC56-30FC262285A6}" destId="{DBDB5B31-EB14-4C79-B502-3FDA71E580EF}" srcOrd="0" destOrd="0" presId="urn:microsoft.com/office/officeart/2005/8/layout/pyramid2"/>
    <dgm:cxn modelId="{88A0E372-344A-4F20-A832-21DD60BD3E43}" type="presOf" srcId="{48A7C904-10E0-4E30-84D7-6B8D6F4878E0}" destId="{6F1FB378-E3D0-4745-8FA9-723172E95732}" srcOrd="0" destOrd="0" presId="urn:microsoft.com/office/officeart/2005/8/layout/pyramid2"/>
    <dgm:cxn modelId="{C77095E6-1104-45C8-9C00-A7B48D6D8701}" type="presOf" srcId="{6244F0C6-BE10-491C-91E4-594EB320BF4A}" destId="{EEEFF89A-0861-434F-B343-A635DE1B7D53}" srcOrd="0" destOrd="0" presId="urn:microsoft.com/office/officeart/2005/8/layout/pyramid2"/>
    <dgm:cxn modelId="{09EAC500-1999-49FA-9D34-1C786F2DD5F1}" srcId="{6244F0C6-BE10-491C-91E4-594EB320BF4A}" destId="{E22BEECE-7833-4382-BD8A-63BA12F2F4C1}" srcOrd="0" destOrd="0" parTransId="{2E53AA6A-41A1-422C-8B0E-E064FB9C2D5B}" sibTransId="{01E47270-4595-46E9-9569-573A18AFB05F}"/>
    <dgm:cxn modelId="{C1A50729-EC6C-4D1B-AA6D-16B0700A1B37}" type="presParOf" srcId="{EEEFF89A-0861-434F-B343-A635DE1B7D53}" destId="{8490FF14-BC85-4ECB-99A5-AFC880D17445}" srcOrd="0" destOrd="0" presId="urn:microsoft.com/office/officeart/2005/8/layout/pyramid2"/>
    <dgm:cxn modelId="{16455225-0B3B-4E99-B463-7BBC5EC0F556}" type="presParOf" srcId="{EEEFF89A-0861-434F-B343-A635DE1B7D53}" destId="{C7126182-DAF3-4213-9B57-8E8C94A6FA93}" srcOrd="1" destOrd="0" presId="urn:microsoft.com/office/officeart/2005/8/layout/pyramid2"/>
    <dgm:cxn modelId="{318647A5-D48F-42C5-96CD-76523370D122}" type="presParOf" srcId="{C7126182-DAF3-4213-9B57-8E8C94A6FA93}" destId="{6BAB0E73-EB41-4EFB-B982-80FB6DD93A88}" srcOrd="0" destOrd="0" presId="urn:microsoft.com/office/officeart/2005/8/layout/pyramid2"/>
    <dgm:cxn modelId="{69CA2824-33BA-41A5-897C-3F66B9503CC9}" type="presParOf" srcId="{C7126182-DAF3-4213-9B57-8E8C94A6FA93}" destId="{BE644D59-C5FE-4EA5-9F61-17313DF8E0D4}" srcOrd="1" destOrd="0" presId="urn:microsoft.com/office/officeart/2005/8/layout/pyramid2"/>
    <dgm:cxn modelId="{68611BBC-A768-48BF-A49B-3F99B16A9C48}" type="presParOf" srcId="{C7126182-DAF3-4213-9B57-8E8C94A6FA93}" destId="{26B8D708-AA9D-4E92-8249-68DE8B7CE444}" srcOrd="2" destOrd="0" presId="urn:microsoft.com/office/officeart/2005/8/layout/pyramid2"/>
    <dgm:cxn modelId="{B4314350-F610-415F-8139-1E1948396B2D}" type="presParOf" srcId="{C7126182-DAF3-4213-9B57-8E8C94A6FA93}" destId="{FCB03818-8252-48FD-AF42-FF11AD557C86}" srcOrd="3" destOrd="0" presId="urn:microsoft.com/office/officeart/2005/8/layout/pyramid2"/>
    <dgm:cxn modelId="{1A85AC58-B570-4A73-8951-6E985A91CA59}" type="presParOf" srcId="{C7126182-DAF3-4213-9B57-8E8C94A6FA93}" destId="{DBDB5B31-EB14-4C79-B502-3FDA71E580EF}" srcOrd="4" destOrd="0" presId="urn:microsoft.com/office/officeart/2005/8/layout/pyramid2"/>
    <dgm:cxn modelId="{141D7579-4A04-4731-BE28-FC3FE572E790}" type="presParOf" srcId="{C7126182-DAF3-4213-9B57-8E8C94A6FA93}" destId="{6B259E4D-E852-4FC9-AD26-07D5767B2724}" srcOrd="5" destOrd="0" presId="urn:microsoft.com/office/officeart/2005/8/layout/pyramid2"/>
    <dgm:cxn modelId="{894721ED-EF8C-4408-A545-211C945EE09C}" type="presParOf" srcId="{C7126182-DAF3-4213-9B57-8E8C94A6FA93}" destId="{6F1FB378-E3D0-4745-8FA9-723172E95732}" srcOrd="6" destOrd="0" presId="urn:microsoft.com/office/officeart/2005/8/layout/pyramid2"/>
    <dgm:cxn modelId="{3F599A0A-496D-42E0-AE42-E662FA9D196C}" type="presParOf" srcId="{C7126182-DAF3-4213-9B57-8E8C94A6FA93}" destId="{EEFB82FC-EF6E-4CF6-A1B0-B1039C9D015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2413A7-C9E7-4ACA-883F-01A5649473C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35CF83F5-3F2D-4943-9530-18405FE624F8}">
      <dgm:prSet phldrT="[Texto]"/>
      <dgm:spPr/>
      <dgm:t>
        <a:bodyPr/>
        <a:lstStyle/>
        <a:p>
          <a:r>
            <a:rPr lang="es-MX" b="1" i="0" dirty="0" smtClean="0"/>
            <a:t>Reglas Específicas de Registro y Valoración del Patrimonio</a:t>
          </a:r>
          <a:endParaRPr lang="es-MX" dirty="0"/>
        </a:p>
      </dgm:t>
    </dgm:pt>
    <dgm:pt modelId="{490D562F-6A53-417D-83E0-AFC647C24D73}" type="parTrans" cxnId="{8938119B-666A-4B5C-955A-4B5EB04C3C5C}">
      <dgm:prSet/>
      <dgm:spPr/>
      <dgm:t>
        <a:bodyPr/>
        <a:lstStyle/>
        <a:p>
          <a:endParaRPr lang="es-MX"/>
        </a:p>
      </dgm:t>
    </dgm:pt>
    <dgm:pt modelId="{51F95A10-47D0-4966-B71E-6B5866518C47}" type="sibTrans" cxnId="{8938119B-666A-4B5C-955A-4B5EB04C3C5C}">
      <dgm:prSet/>
      <dgm:spPr/>
      <dgm:t>
        <a:bodyPr/>
        <a:lstStyle/>
        <a:p>
          <a:endParaRPr lang="es-MX"/>
        </a:p>
      </dgm:t>
    </dgm:pt>
    <dgm:pt modelId="{0DBA239B-4B0F-4411-ADB6-7D031EEA2BFD}">
      <dgm:prSet phldrT="[Texto]"/>
      <dgm:spPr/>
      <dgm:t>
        <a:bodyPr/>
        <a:lstStyle/>
        <a:p>
          <a:r>
            <a:rPr lang="es-MX" b="1" i="0" dirty="0" smtClean="0"/>
            <a:t>Principales Reglas de Registro y Valoración del Patrimonio (Elementos Generales)</a:t>
          </a:r>
          <a:endParaRPr lang="es-MX" dirty="0"/>
        </a:p>
      </dgm:t>
    </dgm:pt>
    <dgm:pt modelId="{71089490-11D0-48B1-A234-66D2371389AF}" type="parTrans" cxnId="{CB1DF4B6-2666-4EB6-A75B-D7D3699846C5}">
      <dgm:prSet/>
      <dgm:spPr/>
      <dgm:t>
        <a:bodyPr/>
        <a:lstStyle/>
        <a:p>
          <a:endParaRPr lang="es-MX"/>
        </a:p>
      </dgm:t>
    </dgm:pt>
    <dgm:pt modelId="{FDB8253E-77EB-4394-880B-A5CDB8BC2814}" type="sibTrans" cxnId="{CB1DF4B6-2666-4EB6-A75B-D7D3699846C5}">
      <dgm:prSet/>
      <dgm:spPr/>
      <dgm:t>
        <a:bodyPr/>
        <a:lstStyle/>
        <a:p>
          <a:endParaRPr lang="es-MX"/>
        </a:p>
      </dgm:t>
    </dgm:pt>
    <dgm:pt modelId="{8FD1D699-8C92-435F-A98C-83234B61C908}">
      <dgm:prSet phldrT="[Texto]"/>
      <dgm:spPr/>
      <dgm:t>
        <a:bodyPr/>
        <a:lstStyle/>
        <a:p>
          <a:r>
            <a:rPr lang="es-MX" b="1" i="0" dirty="0" smtClean="0"/>
            <a:t>Parámetros de Estimación de Vida Útil</a:t>
          </a:r>
          <a:endParaRPr lang="es-MX" dirty="0"/>
        </a:p>
      </dgm:t>
    </dgm:pt>
    <dgm:pt modelId="{C862EEA0-B45C-4DB7-96BC-6E923C380E6B}" type="parTrans" cxnId="{D1197ED4-31CD-48DA-B6DF-0E55D2B84E47}">
      <dgm:prSet/>
      <dgm:spPr/>
      <dgm:t>
        <a:bodyPr/>
        <a:lstStyle/>
        <a:p>
          <a:endParaRPr lang="es-MX"/>
        </a:p>
      </dgm:t>
    </dgm:pt>
    <dgm:pt modelId="{522B94DB-5FF2-4EA3-A94A-5BB7733E42A7}" type="sibTrans" cxnId="{D1197ED4-31CD-48DA-B6DF-0E55D2B84E47}">
      <dgm:prSet/>
      <dgm:spPr/>
      <dgm:t>
        <a:bodyPr/>
        <a:lstStyle/>
        <a:p>
          <a:endParaRPr lang="es-MX"/>
        </a:p>
      </dgm:t>
    </dgm:pt>
    <dgm:pt modelId="{94423ACC-F44C-4289-93B8-CFFE4D09E857}" type="pres">
      <dgm:prSet presAssocID="{5D2413A7-C9E7-4ACA-883F-01A5649473C4}" presName="diagram" presStyleCnt="0">
        <dgm:presLayoutVars>
          <dgm:dir/>
          <dgm:resizeHandles val="exact"/>
        </dgm:presLayoutVars>
      </dgm:prSet>
      <dgm:spPr/>
      <dgm:t>
        <a:bodyPr/>
        <a:lstStyle/>
        <a:p>
          <a:endParaRPr lang="es-MX"/>
        </a:p>
      </dgm:t>
    </dgm:pt>
    <dgm:pt modelId="{BF67E4A7-CE0E-4C67-908E-4931CC1B8BA3}" type="pres">
      <dgm:prSet presAssocID="{35CF83F5-3F2D-4943-9530-18405FE624F8}" presName="node" presStyleLbl="node1" presStyleIdx="0" presStyleCnt="3">
        <dgm:presLayoutVars>
          <dgm:bulletEnabled val="1"/>
        </dgm:presLayoutVars>
      </dgm:prSet>
      <dgm:spPr/>
      <dgm:t>
        <a:bodyPr/>
        <a:lstStyle/>
        <a:p>
          <a:endParaRPr lang="es-MX"/>
        </a:p>
      </dgm:t>
    </dgm:pt>
    <dgm:pt modelId="{D2561939-8424-425A-A322-76ED641070A9}" type="pres">
      <dgm:prSet presAssocID="{51F95A10-47D0-4966-B71E-6B5866518C47}" presName="sibTrans" presStyleCnt="0"/>
      <dgm:spPr/>
    </dgm:pt>
    <dgm:pt modelId="{74ECEFBD-0C84-4D73-B7F2-DA2F73928F8E}" type="pres">
      <dgm:prSet presAssocID="{0DBA239B-4B0F-4411-ADB6-7D031EEA2BFD}" presName="node" presStyleLbl="node1" presStyleIdx="1" presStyleCnt="3">
        <dgm:presLayoutVars>
          <dgm:bulletEnabled val="1"/>
        </dgm:presLayoutVars>
      </dgm:prSet>
      <dgm:spPr/>
      <dgm:t>
        <a:bodyPr/>
        <a:lstStyle/>
        <a:p>
          <a:endParaRPr lang="es-MX"/>
        </a:p>
      </dgm:t>
    </dgm:pt>
    <dgm:pt modelId="{5D378FCF-A934-41C6-AE80-F80397ED913B}" type="pres">
      <dgm:prSet presAssocID="{FDB8253E-77EB-4394-880B-A5CDB8BC2814}" presName="sibTrans" presStyleCnt="0"/>
      <dgm:spPr/>
    </dgm:pt>
    <dgm:pt modelId="{226C9529-6B4F-48FC-8C95-13DF1BF3F0B0}" type="pres">
      <dgm:prSet presAssocID="{8FD1D699-8C92-435F-A98C-83234B61C908}" presName="node" presStyleLbl="node1" presStyleIdx="2" presStyleCnt="3">
        <dgm:presLayoutVars>
          <dgm:bulletEnabled val="1"/>
        </dgm:presLayoutVars>
      </dgm:prSet>
      <dgm:spPr/>
      <dgm:t>
        <a:bodyPr/>
        <a:lstStyle/>
        <a:p>
          <a:endParaRPr lang="es-MX"/>
        </a:p>
      </dgm:t>
    </dgm:pt>
  </dgm:ptLst>
  <dgm:cxnLst>
    <dgm:cxn modelId="{A9B61496-1B34-4A18-B57A-7F4298F680D8}" type="presOf" srcId="{0DBA239B-4B0F-4411-ADB6-7D031EEA2BFD}" destId="{74ECEFBD-0C84-4D73-B7F2-DA2F73928F8E}" srcOrd="0" destOrd="0" presId="urn:microsoft.com/office/officeart/2005/8/layout/default"/>
    <dgm:cxn modelId="{8938119B-666A-4B5C-955A-4B5EB04C3C5C}" srcId="{5D2413A7-C9E7-4ACA-883F-01A5649473C4}" destId="{35CF83F5-3F2D-4943-9530-18405FE624F8}" srcOrd="0" destOrd="0" parTransId="{490D562F-6A53-417D-83E0-AFC647C24D73}" sibTransId="{51F95A10-47D0-4966-B71E-6B5866518C47}"/>
    <dgm:cxn modelId="{CB1DF4B6-2666-4EB6-A75B-D7D3699846C5}" srcId="{5D2413A7-C9E7-4ACA-883F-01A5649473C4}" destId="{0DBA239B-4B0F-4411-ADB6-7D031EEA2BFD}" srcOrd="1" destOrd="0" parTransId="{71089490-11D0-48B1-A234-66D2371389AF}" sibTransId="{FDB8253E-77EB-4394-880B-A5CDB8BC2814}"/>
    <dgm:cxn modelId="{D1197ED4-31CD-48DA-B6DF-0E55D2B84E47}" srcId="{5D2413A7-C9E7-4ACA-883F-01A5649473C4}" destId="{8FD1D699-8C92-435F-A98C-83234B61C908}" srcOrd="2" destOrd="0" parTransId="{C862EEA0-B45C-4DB7-96BC-6E923C380E6B}" sibTransId="{522B94DB-5FF2-4EA3-A94A-5BB7733E42A7}"/>
    <dgm:cxn modelId="{4665996C-EADF-45F7-B075-653C0A13733D}" type="presOf" srcId="{8FD1D699-8C92-435F-A98C-83234B61C908}" destId="{226C9529-6B4F-48FC-8C95-13DF1BF3F0B0}" srcOrd="0" destOrd="0" presId="urn:microsoft.com/office/officeart/2005/8/layout/default"/>
    <dgm:cxn modelId="{AA4760CB-4112-4E12-9155-5EAEFEB5E715}" type="presOf" srcId="{5D2413A7-C9E7-4ACA-883F-01A5649473C4}" destId="{94423ACC-F44C-4289-93B8-CFFE4D09E857}" srcOrd="0" destOrd="0" presId="urn:microsoft.com/office/officeart/2005/8/layout/default"/>
    <dgm:cxn modelId="{098350FA-A77E-4493-A38E-29935F04E44A}" type="presOf" srcId="{35CF83F5-3F2D-4943-9530-18405FE624F8}" destId="{BF67E4A7-CE0E-4C67-908E-4931CC1B8BA3}" srcOrd="0" destOrd="0" presId="urn:microsoft.com/office/officeart/2005/8/layout/default"/>
    <dgm:cxn modelId="{D24A444F-33C1-49E1-AFBE-B584F65375F1}" type="presParOf" srcId="{94423ACC-F44C-4289-93B8-CFFE4D09E857}" destId="{BF67E4A7-CE0E-4C67-908E-4931CC1B8BA3}" srcOrd="0" destOrd="0" presId="urn:microsoft.com/office/officeart/2005/8/layout/default"/>
    <dgm:cxn modelId="{2A07D300-AC25-40B1-858F-2440C4B9B5C8}" type="presParOf" srcId="{94423ACC-F44C-4289-93B8-CFFE4D09E857}" destId="{D2561939-8424-425A-A322-76ED641070A9}" srcOrd="1" destOrd="0" presId="urn:microsoft.com/office/officeart/2005/8/layout/default"/>
    <dgm:cxn modelId="{7761F787-C73B-4355-905F-1DBEF6B0C233}" type="presParOf" srcId="{94423ACC-F44C-4289-93B8-CFFE4D09E857}" destId="{74ECEFBD-0C84-4D73-B7F2-DA2F73928F8E}" srcOrd="2" destOrd="0" presId="urn:microsoft.com/office/officeart/2005/8/layout/default"/>
    <dgm:cxn modelId="{CE5EA52B-C9AC-4833-8BE4-2BB8272CC5E1}" type="presParOf" srcId="{94423ACC-F44C-4289-93B8-CFFE4D09E857}" destId="{5D378FCF-A934-41C6-AE80-F80397ED913B}" srcOrd="3" destOrd="0" presId="urn:microsoft.com/office/officeart/2005/8/layout/default"/>
    <dgm:cxn modelId="{BA7BAE1B-E312-4064-B215-F44CC5144F20}" type="presParOf" srcId="{94423ACC-F44C-4289-93B8-CFFE4D09E857}" destId="{226C9529-6B4F-48FC-8C95-13DF1BF3F0B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CE4EA-10E8-468E-97A3-FFCEF16835E0}" type="doc">
      <dgm:prSet loTypeId="urn:microsoft.com/office/officeart/2005/8/layout/vList5" loCatId="list" qsTypeId="urn:microsoft.com/office/officeart/2005/8/quickstyle/3d1" qsCatId="3D" csTypeId="urn:microsoft.com/office/officeart/2005/8/colors/accent3_5" csCatId="accent3" phldr="1"/>
      <dgm:spPr/>
      <dgm:t>
        <a:bodyPr/>
        <a:lstStyle/>
        <a:p>
          <a:endParaRPr lang="es-MX"/>
        </a:p>
      </dgm:t>
    </dgm:pt>
    <dgm:pt modelId="{393D6F8C-8A40-4AC6-B5F3-2B447382A8A1}">
      <dgm:prSet phldrT="[Texto]"/>
      <dgm:spPr/>
      <dgm:t>
        <a:bodyPr/>
        <a:lstStyle/>
        <a:p>
          <a:pPr algn="just"/>
          <a:r>
            <a:rPr lang="es-MX" dirty="0" smtClean="0">
              <a:latin typeface="Arial" pitchFamily="34" charset="0"/>
              <a:cs typeface="Arial" pitchFamily="34" charset="0"/>
            </a:rPr>
            <a:t>1996</a:t>
          </a:r>
          <a:endParaRPr lang="es-MX" dirty="0">
            <a:latin typeface="Arial" pitchFamily="34" charset="0"/>
            <a:cs typeface="Arial" pitchFamily="34" charset="0"/>
          </a:endParaRPr>
        </a:p>
      </dgm:t>
    </dgm:pt>
    <dgm:pt modelId="{2A431902-E37F-4C0D-8969-290692E748A8}" type="parTrans" cxnId="{FD43D2A2-6084-43C8-86F6-A99FDD5194C4}">
      <dgm:prSet/>
      <dgm:spPr/>
      <dgm:t>
        <a:bodyPr/>
        <a:lstStyle/>
        <a:p>
          <a:endParaRPr lang="es-MX"/>
        </a:p>
      </dgm:t>
    </dgm:pt>
    <dgm:pt modelId="{44EC4591-110C-4F6F-8A8B-9A45B420DDDB}" type="sibTrans" cxnId="{FD43D2A2-6084-43C8-86F6-A99FDD5194C4}">
      <dgm:prSet/>
      <dgm:spPr/>
      <dgm:t>
        <a:bodyPr/>
        <a:lstStyle/>
        <a:p>
          <a:endParaRPr lang="es-MX"/>
        </a:p>
      </dgm:t>
    </dgm:pt>
    <dgm:pt modelId="{EBE4C4BE-8CFF-490D-96BA-0BC9443FC7A5}">
      <dgm:prSet phldrT="[Texto]" custT="1"/>
      <dgm:spPr/>
      <dgm:t>
        <a:bodyPr/>
        <a:lstStyle/>
        <a:p>
          <a:pPr algn="just"/>
          <a:r>
            <a:rPr lang="es-MX" sz="1300" dirty="0" smtClean="0">
              <a:latin typeface="Arial" pitchFamily="34" charset="0"/>
              <a:cs typeface="Arial" pitchFamily="34" charset="0"/>
            </a:rPr>
            <a:t>La CPFF planea la necesidad de contar con información de las finanzas locales comparables y uniformes</a:t>
          </a:r>
          <a:endParaRPr lang="es-MX" sz="1300" dirty="0">
            <a:latin typeface="Arial" pitchFamily="34" charset="0"/>
            <a:cs typeface="Arial" pitchFamily="34" charset="0"/>
          </a:endParaRPr>
        </a:p>
      </dgm:t>
    </dgm:pt>
    <dgm:pt modelId="{BA072B33-F920-4D4A-AE56-838D39A1A369}" type="parTrans" cxnId="{75B29A17-2A61-4430-BEED-FFBD4386F1A1}">
      <dgm:prSet/>
      <dgm:spPr/>
      <dgm:t>
        <a:bodyPr/>
        <a:lstStyle/>
        <a:p>
          <a:endParaRPr lang="es-MX"/>
        </a:p>
      </dgm:t>
    </dgm:pt>
    <dgm:pt modelId="{047BDF4C-2605-4B51-A241-0C624A15540E}" type="sibTrans" cxnId="{75B29A17-2A61-4430-BEED-FFBD4386F1A1}">
      <dgm:prSet/>
      <dgm:spPr/>
      <dgm:t>
        <a:bodyPr/>
        <a:lstStyle/>
        <a:p>
          <a:endParaRPr lang="es-MX"/>
        </a:p>
      </dgm:t>
    </dgm:pt>
    <dgm:pt modelId="{3350D915-D9D0-4598-8B09-C46B7A5D793A}">
      <dgm:prSet phldrT="[Texto]"/>
      <dgm:spPr/>
      <dgm:t>
        <a:bodyPr/>
        <a:lstStyle/>
        <a:p>
          <a:pPr algn="just"/>
          <a:r>
            <a:rPr lang="es-MX" dirty="0" smtClean="0">
              <a:latin typeface="Arial" pitchFamily="34" charset="0"/>
              <a:cs typeface="Arial" pitchFamily="34" charset="0"/>
            </a:rPr>
            <a:t>1997</a:t>
          </a:r>
          <a:endParaRPr lang="es-MX" dirty="0">
            <a:latin typeface="Arial" pitchFamily="34" charset="0"/>
            <a:cs typeface="Arial" pitchFamily="34" charset="0"/>
          </a:endParaRPr>
        </a:p>
      </dgm:t>
    </dgm:pt>
    <dgm:pt modelId="{3E1C98C8-9908-43DA-B328-505E8F07CB61}" type="parTrans" cxnId="{24FFA380-8353-455B-B7BE-92853606A943}">
      <dgm:prSet/>
      <dgm:spPr/>
      <dgm:t>
        <a:bodyPr/>
        <a:lstStyle/>
        <a:p>
          <a:endParaRPr lang="es-MX"/>
        </a:p>
      </dgm:t>
    </dgm:pt>
    <dgm:pt modelId="{05D1BA56-3C09-465B-A1E7-A2C6EB8B8246}" type="sibTrans" cxnId="{24FFA380-8353-455B-B7BE-92853606A943}">
      <dgm:prSet/>
      <dgm:spPr/>
      <dgm:t>
        <a:bodyPr/>
        <a:lstStyle/>
        <a:p>
          <a:endParaRPr lang="es-MX"/>
        </a:p>
      </dgm:t>
    </dgm:pt>
    <dgm:pt modelId="{9BB8F820-631D-4B2E-ACEF-3D5D1B52E230}">
      <dgm:prSet phldrT="[Texto]" custT="1"/>
      <dgm:spPr/>
      <dgm:t>
        <a:bodyPr/>
        <a:lstStyle/>
        <a:p>
          <a:pPr algn="just"/>
          <a:r>
            <a:rPr lang="es-MX" sz="1300" dirty="0" smtClean="0">
              <a:latin typeface="Arial" pitchFamily="34" charset="0"/>
              <a:cs typeface="Arial" pitchFamily="34" charset="0"/>
            </a:rPr>
            <a:t>El INDETEC propone un programa para mejora de prácticas presupuestaria y control de egresos. 1ª reunión de trabajo de armonización contable</a:t>
          </a:r>
          <a:endParaRPr lang="es-MX" sz="1300" dirty="0">
            <a:latin typeface="Arial" pitchFamily="34" charset="0"/>
            <a:cs typeface="Arial" pitchFamily="34" charset="0"/>
          </a:endParaRPr>
        </a:p>
      </dgm:t>
    </dgm:pt>
    <dgm:pt modelId="{06D6A179-FB4A-42D7-B3DB-36D7088280E1}" type="parTrans" cxnId="{57E4B167-60F8-4998-8620-F4504316012A}">
      <dgm:prSet/>
      <dgm:spPr/>
      <dgm:t>
        <a:bodyPr/>
        <a:lstStyle/>
        <a:p>
          <a:endParaRPr lang="es-MX"/>
        </a:p>
      </dgm:t>
    </dgm:pt>
    <dgm:pt modelId="{01ABB490-FBB9-4CF0-857E-424927CE3755}" type="sibTrans" cxnId="{57E4B167-60F8-4998-8620-F4504316012A}">
      <dgm:prSet/>
      <dgm:spPr/>
      <dgm:t>
        <a:bodyPr/>
        <a:lstStyle/>
        <a:p>
          <a:endParaRPr lang="es-MX"/>
        </a:p>
      </dgm:t>
    </dgm:pt>
    <dgm:pt modelId="{B6D45E3E-07C5-4591-A073-26AA1E11526B}">
      <dgm:prSet phldrT="[Texto]"/>
      <dgm:spPr/>
      <dgm:t>
        <a:bodyPr/>
        <a:lstStyle/>
        <a:p>
          <a:pPr algn="just"/>
          <a:r>
            <a:rPr lang="es-MX" dirty="0" smtClean="0">
              <a:latin typeface="Arial" pitchFamily="34" charset="0"/>
              <a:cs typeface="Arial" pitchFamily="34" charset="0"/>
            </a:rPr>
            <a:t>1998</a:t>
          </a:r>
          <a:endParaRPr lang="es-MX" dirty="0">
            <a:latin typeface="Arial" pitchFamily="34" charset="0"/>
            <a:cs typeface="Arial" pitchFamily="34" charset="0"/>
          </a:endParaRPr>
        </a:p>
      </dgm:t>
    </dgm:pt>
    <dgm:pt modelId="{4410BA7A-1088-4169-BBFB-1FF8688DD825}" type="parTrans" cxnId="{CEE268F8-5010-4829-B186-8A17242A1B2E}">
      <dgm:prSet/>
      <dgm:spPr/>
      <dgm:t>
        <a:bodyPr/>
        <a:lstStyle/>
        <a:p>
          <a:endParaRPr lang="es-MX"/>
        </a:p>
      </dgm:t>
    </dgm:pt>
    <dgm:pt modelId="{BE1633BB-531A-4360-9602-0802576B6B94}" type="sibTrans" cxnId="{CEE268F8-5010-4829-B186-8A17242A1B2E}">
      <dgm:prSet/>
      <dgm:spPr/>
      <dgm:t>
        <a:bodyPr/>
        <a:lstStyle/>
        <a:p>
          <a:endParaRPr lang="es-MX"/>
        </a:p>
      </dgm:t>
    </dgm:pt>
    <dgm:pt modelId="{6D176A23-A713-4FB7-A960-4FA659712874}">
      <dgm:prSet phldrT="[Texto]" custT="1"/>
      <dgm:spPr/>
      <dgm:t>
        <a:bodyPr/>
        <a:lstStyle/>
        <a:p>
          <a:pPr algn="just"/>
          <a:r>
            <a:rPr lang="es-MX" sz="1300" dirty="0" smtClean="0">
              <a:latin typeface="Arial" pitchFamily="34" charset="0"/>
              <a:cs typeface="Arial" pitchFamily="34" charset="0"/>
            </a:rPr>
            <a:t>Se constituye el “Grupo de Trabajo de Presupuesto por programas” (GTPPP)</a:t>
          </a:r>
          <a:endParaRPr lang="es-MX" sz="1300" dirty="0">
            <a:latin typeface="Arial" pitchFamily="34" charset="0"/>
            <a:cs typeface="Arial" pitchFamily="34" charset="0"/>
          </a:endParaRPr>
        </a:p>
      </dgm:t>
    </dgm:pt>
    <dgm:pt modelId="{BD162323-6C88-45C0-BDB9-48E07BBE8B71}" type="parTrans" cxnId="{F7F93F00-1C0F-476F-A545-43ED96095493}">
      <dgm:prSet/>
      <dgm:spPr/>
      <dgm:t>
        <a:bodyPr/>
        <a:lstStyle/>
        <a:p>
          <a:endParaRPr lang="es-MX"/>
        </a:p>
      </dgm:t>
    </dgm:pt>
    <dgm:pt modelId="{A344BB5F-E13A-4D20-89D2-C42A09D44280}" type="sibTrans" cxnId="{F7F93F00-1C0F-476F-A545-43ED96095493}">
      <dgm:prSet/>
      <dgm:spPr/>
      <dgm:t>
        <a:bodyPr/>
        <a:lstStyle/>
        <a:p>
          <a:endParaRPr lang="es-MX"/>
        </a:p>
      </dgm:t>
    </dgm:pt>
    <dgm:pt modelId="{2BCA7D25-D36C-4407-9295-11C2BC2BA479}">
      <dgm:prSet phldrT="[Texto]"/>
      <dgm:spPr/>
      <dgm:t>
        <a:bodyPr/>
        <a:lstStyle/>
        <a:p>
          <a:pPr algn="just"/>
          <a:r>
            <a:rPr lang="es-MX" dirty="0" smtClean="0">
              <a:latin typeface="Arial" pitchFamily="34" charset="0"/>
              <a:cs typeface="Arial" pitchFamily="34" charset="0"/>
            </a:rPr>
            <a:t>2002</a:t>
          </a:r>
          <a:endParaRPr lang="es-MX" dirty="0">
            <a:latin typeface="Arial" pitchFamily="34" charset="0"/>
            <a:cs typeface="Arial" pitchFamily="34" charset="0"/>
          </a:endParaRPr>
        </a:p>
      </dgm:t>
    </dgm:pt>
    <dgm:pt modelId="{B6EC4EC4-40A1-46D9-86B5-5E07BAB9C572}" type="parTrans" cxnId="{D9A0A3E3-62F5-4E2C-A97C-2EED16305BBD}">
      <dgm:prSet/>
      <dgm:spPr/>
      <dgm:t>
        <a:bodyPr/>
        <a:lstStyle/>
        <a:p>
          <a:endParaRPr lang="es-MX"/>
        </a:p>
      </dgm:t>
    </dgm:pt>
    <dgm:pt modelId="{DA37FD83-5F21-4319-B7F1-76FA2B50BC69}" type="sibTrans" cxnId="{D9A0A3E3-62F5-4E2C-A97C-2EED16305BBD}">
      <dgm:prSet/>
      <dgm:spPr/>
      <dgm:t>
        <a:bodyPr/>
        <a:lstStyle/>
        <a:p>
          <a:endParaRPr lang="es-MX"/>
        </a:p>
      </dgm:t>
    </dgm:pt>
    <dgm:pt modelId="{3D94BBD5-B13B-456D-8FBB-A12AF0FBE8D9}">
      <dgm:prSet phldrT="[Texto]" custT="1"/>
      <dgm:spPr/>
      <dgm:t>
        <a:bodyPr/>
        <a:lstStyle/>
        <a:p>
          <a:pPr algn="just"/>
          <a:r>
            <a:rPr lang="es-MX" sz="1300" dirty="0" smtClean="0">
              <a:latin typeface="Arial" pitchFamily="34" charset="0"/>
              <a:cs typeface="Arial" pitchFamily="34" charset="0"/>
            </a:rPr>
            <a:t>Se crea el “Grupo de Trabajo de sistemas de información Financiera, Contable y Presupuestal” dentro de la CPFF</a:t>
          </a:r>
          <a:endParaRPr lang="es-MX" sz="1300" dirty="0">
            <a:latin typeface="Arial" pitchFamily="34" charset="0"/>
            <a:cs typeface="Arial" pitchFamily="34" charset="0"/>
          </a:endParaRPr>
        </a:p>
      </dgm:t>
    </dgm:pt>
    <dgm:pt modelId="{11A4362B-6793-48A2-8170-5EB345169535}" type="parTrans" cxnId="{4A9893FB-9904-4566-AF56-FBBA09D9511D}">
      <dgm:prSet/>
      <dgm:spPr/>
      <dgm:t>
        <a:bodyPr/>
        <a:lstStyle/>
        <a:p>
          <a:endParaRPr lang="es-MX"/>
        </a:p>
      </dgm:t>
    </dgm:pt>
    <dgm:pt modelId="{23A32CAD-0EA1-40D8-B7F2-16EC7B11292B}" type="sibTrans" cxnId="{4A9893FB-9904-4566-AF56-FBBA09D9511D}">
      <dgm:prSet/>
      <dgm:spPr/>
      <dgm:t>
        <a:bodyPr/>
        <a:lstStyle/>
        <a:p>
          <a:endParaRPr lang="es-MX"/>
        </a:p>
      </dgm:t>
    </dgm:pt>
    <dgm:pt modelId="{03AEF18B-B8B5-4A43-BBF1-009F32881E9C}">
      <dgm:prSet phldrT="[Texto]"/>
      <dgm:spPr/>
      <dgm:t>
        <a:bodyPr/>
        <a:lstStyle/>
        <a:p>
          <a:pPr algn="just"/>
          <a:r>
            <a:rPr lang="es-MX" dirty="0" smtClean="0">
              <a:latin typeface="Arial" pitchFamily="34" charset="0"/>
              <a:cs typeface="Arial" pitchFamily="34" charset="0"/>
            </a:rPr>
            <a:t>2004</a:t>
          </a:r>
          <a:endParaRPr lang="es-MX" dirty="0">
            <a:latin typeface="Arial" pitchFamily="34" charset="0"/>
            <a:cs typeface="Arial" pitchFamily="34" charset="0"/>
          </a:endParaRPr>
        </a:p>
      </dgm:t>
    </dgm:pt>
    <dgm:pt modelId="{CCB0E671-CCA5-47AD-95F0-DAA1FEF68B21}" type="parTrans" cxnId="{DB827255-2832-41E2-A438-0801DA124F41}">
      <dgm:prSet/>
      <dgm:spPr/>
      <dgm:t>
        <a:bodyPr/>
        <a:lstStyle/>
        <a:p>
          <a:endParaRPr lang="es-MX"/>
        </a:p>
      </dgm:t>
    </dgm:pt>
    <dgm:pt modelId="{BE9BF6E7-5D30-463E-BD6B-DBC1E9F20BF0}" type="sibTrans" cxnId="{DB827255-2832-41E2-A438-0801DA124F41}">
      <dgm:prSet/>
      <dgm:spPr/>
      <dgm:t>
        <a:bodyPr/>
        <a:lstStyle/>
        <a:p>
          <a:endParaRPr lang="es-MX"/>
        </a:p>
      </dgm:t>
    </dgm:pt>
    <dgm:pt modelId="{036CF83E-FB57-4A20-8277-FDC9DF562AE8}">
      <dgm:prSet phldrT="[Texto]" custT="1"/>
      <dgm:spPr/>
      <dgm:t>
        <a:bodyPr/>
        <a:lstStyle/>
        <a:p>
          <a:pPr algn="just"/>
          <a:r>
            <a:rPr lang="es-MX" sz="1300" dirty="0" smtClean="0">
              <a:latin typeface="Arial" pitchFamily="34" charset="0"/>
              <a:cs typeface="Arial" pitchFamily="34" charset="0"/>
            </a:rPr>
            <a:t>1ª Convención Nacional Hacendaria (CNH): Modelo Conceptual del Sistema Nacional de Información Financiera y Presupuestal</a:t>
          </a:r>
          <a:endParaRPr lang="es-MX" sz="1300" dirty="0">
            <a:latin typeface="Arial" pitchFamily="34" charset="0"/>
            <a:cs typeface="Arial" pitchFamily="34" charset="0"/>
          </a:endParaRPr>
        </a:p>
      </dgm:t>
    </dgm:pt>
    <dgm:pt modelId="{A80F00A2-ED14-4436-9EB3-227509FF77BC}" type="parTrans" cxnId="{04681988-A7F6-41A6-94C0-3B0614DB5B22}">
      <dgm:prSet/>
      <dgm:spPr/>
      <dgm:t>
        <a:bodyPr/>
        <a:lstStyle/>
        <a:p>
          <a:endParaRPr lang="es-MX"/>
        </a:p>
      </dgm:t>
    </dgm:pt>
    <dgm:pt modelId="{3ECDAA56-40B4-4330-978C-C9BB5DCD7DD3}" type="sibTrans" cxnId="{04681988-A7F6-41A6-94C0-3B0614DB5B22}">
      <dgm:prSet/>
      <dgm:spPr/>
      <dgm:t>
        <a:bodyPr/>
        <a:lstStyle/>
        <a:p>
          <a:endParaRPr lang="es-MX"/>
        </a:p>
      </dgm:t>
    </dgm:pt>
    <dgm:pt modelId="{5E20C51E-B9DE-4121-BDCE-6BEDBFA1B629}">
      <dgm:prSet phldrT="[Texto]"/>
      <dgm:spPr/>
      <dgm:t>
        <a:bodyPr/>
        <a:lstStyle/>
        <a:p>
          <a:pPr algn="just"/>
          <a:r>
            <a:rPr lang="es-MX" dirty="0" smtClean="0">
              <a:latin typeface="Arial" pitchFamily="34" charset="0"/>
              <a:cs typeface="Arial" pitchFamily="34" charset="0"/>
            </a:rPr>
            <a:t>2006</a:t>
          </a:r>
          <a:endParaRPr lang="es-MX" dirty="0">
            <a:latin typeface="Arial" pitchFamily="34" charset="0"/>
            <a:cs typeface="Arial" pitchFamily="34" charset="0"/>
          </a:endParaRPr>
        </a:p>
      </dgm:t>
    </dgm:pt>
    <dgm:pt modelId="{C1FE22B6-275D-4FED-BD66-A0F752A2E78C}" type="parTrans" cxnId="{0D57F3BE-0106-4825-8E4C-5CBA5A239C95}">
      <dgm:prSet/>
      <dgm:spPr/>
      <dgm:t>
        <a:bodyPr/>
        <a:lstStyle/>
        <a:p>
          <a:endParaRPr lang="es-MX"/>
        </a:p>
      </dgm:t>
    </dgm:pt>
    <dgm:pt modelId="{A18E141F-5BAE-49E9-A3F8-377E327C4CA2}" type="sibTrans" cxnId="{0D57F3BE-0106-4825-8E4C-5CBA5A239C95}">
      <dgm:prSet/>
      <dgm:spPr/>
      <dgm:t>
        <a:bodyPr/>
        <a:lstStyle/>
        <a:p>
          <a:endParaRPr lang="es-MX"/>
        </a:p>
      </dgm:t>
    </dgm:pt>
    <dgm:pt modelId="{CEC3CEFC-F33E-4B3C-94A2-A6C97A8078F6}">
      <dgm:prSet phldrT="[Texto]" custT="1"/>
      <dgm:spPr/>
      <dgm:t>
        <a:bodyPr/>
        <a:lstStyle/>
        <a:p>
          <a:pPr algn="just"/>
          <a:r>
            <a:rPr lang="es-MX" sz="1300" dirty="0" smtClean="0">
              <a:latin typeface="Arial" pitchFamily="34" charset="0"/>
              <a:cs typeface="Arial" pitchFamily="34" charset="0"/>
            </a:rPr>
            <a:t>Se publica la Ley Federal de Presupuesto y Responsabilidad Hacendaria</a:t>
          </a:r>
          <a:endParaRPr lang="es-MX" sz="1300" dirty="0">
            <a:latin typeface="Arial" pitchFamily="34" charset="0"/>
            <a:cs typeface="Arial" pitchFamily="34" charset="0"/>
          </a:endParaRPr>
        </a:p>
      </dgm:t>
    </dgm:pt>
    <dgm:pt modelId="{C0324477-51F9-46DA-9C81-B0B0495487BF}" type="parTrans" cxnId="{6B740625-35B4-41CB-A317-DB0743305835}">
      <dgm:prSet/>
      <dgm:spPr/>
      <dgm:t>
        <a:bodyPr/>
        <a:lstStyle/>
        <a:p>
          <a:endParaRPr lang="es-MX"/>
        </a:p>
      </dgm:t>
    </dgm:pt>
    <dgm:pt modelId="{A45C4EE7-BF08-4CDA-AD6E-D84116C24539}" type="sibTrans" cxnId="{6B740625-35B4-41CB-A317-DB0743305835}">
      <dgm:prSet/>
      <dgm:spPr/>
      <dgm:t>
        <a:bodyPr/>
        <a:lstStyle/>
        <a:p>
          <a:endParaRPr lang="es-MX"/>
        </a:p>
      </dgm:t>
    </dgm:pt>
    <dgm:pt modelId="{1420AFFC-0BDE-4B25-8840-6A9D76128C08}">
      <dgm:prSet phldrT="[Texto]"/>
      <dgm:spPr/>
      <dgm:t>
        <a:bodyPr/>
        <a:lstStyle/>
        <a:p>
          <a:pPr algn="just"/>
          <a:r>
            <a:rPr lang="es-MX" dirty="0" smtClean="0">
              <a:latin typeface="Arial" pitchFamily="34" charset="0"/>
              <a:cs typeface="Arial" pitchFamily="34" charset="0"/>
            </a:rPr>
            <a:t>2008</a:t>
          </a:r>
          <a:endParaRPr lang="es-MX" dirty="0">
            <a:latin typeface="Arial" pitchFamily="34" charset="0"/>
            <a:cs typeface="Arial" pitchFamily="34" charset="0"/>
          </a:endParaRPr>
        </a:p>
      </dgm:t>
    </dgm:pt>
    <dgm:pt modelId="{DF92CE8D-ABA2-4200-AC87-8129958CCA37}" type="parTrans" cxnId="{BB53A6F6-1545-4A93-9923-A58C8316D899}">
      <dgm:prSet/>
      <dgm:spPr/>
      <dgm:t>
        <a:bodyPr/>
        <a:lstStyle/>
        <a:p>
          <a:endParaRPr lang="es-MX"/>
        </a:p>
      </dgm:t>
    </dgm:pt>
    <dgm:pt modelId="{16A86092-2451-43FD-BA2C-2AE5A5FE1C20}" type="sibTrans" cxnId="{BB53A6F6-1545-4A93-9923-A58C8316D899}">
      <dgm:prSet/>
      <dgm:spPr/>
      <dgm:t>
        <a:bodyPr/>
        <a:lstStyle/>
        <a:p>
          <a:endParaRPr lang="es-MX"/>
        </a:p>
      </dgm:t>
    </dgm:pt>
    <dgm:pt modelId="{D5FB38B8-1C41-4495-8FAB-B70E1177652E}">
      <dgm:prSet phldrT="[Texto]" custT="1"/>
      <dgm:spPr/>
      <dgm:t>
        <a:bodyPr/>
        <a:lstStyle/>
        <a:p>
          <a:pPr algn="just"/>
          <a:r>
            <a:rPr lang="es-MX" sz="1300" dirty="0" smtClean="0">
              <a:latin typeface="Arial" pitchFamily="34" charset="0"/>
              <a:cs typeface="Arial" pitchFamily="34" charset="0"/>
            </a:rPr>
            <a:t>Adición al artículo 73 Constitucional facultando al Congreso de la unión para expedir leyes que normen la Contabilidad Gubernamental</a:t>
          </a:r>
          <a:endParaRPr lang="es-MX" sz="1300" dirty="0">
            <a:latin typeface="Arial" pitchFamily="34" charset="0"/>
            <a:cs typeface="Arial" pitchFamily="34" charset="0"/>
          </a:endParaRPr>
        </a:p>
      </dgm:t>
    </dgm:pt>
    <dgm:pt modelId="{77EBF4D8-21BC-4E46-8066-41ADBEC36E60}" type="parTrans" cxnId="{AB11F0A3-D6EF-4FEA-BA2C-2E4529B2E03C}">
      <dgm:prSet/>
      <dgm:spPr/>
      <dgm:t>
        <a:bodyPr/>
        <a:lstStyle/>
        <a:p>
          <a:endParaRPr lang="es-MX"/>
        </a:p>
      </dgm:t>
    </dgm:pt>
    <dgm:pt modelId="{3CC2729B-7C55-4088-A0EC-360F86523A97}" type="sibTrans" cxnId="{AB11F0A3-D6EF-4FEA-BA2C-2E4529B2E03C}">
      <dgm:prSet/>
      <dgm:spPr/>
      <dgm:t>
        <a:bodyPr/>
        <a:lstStyle/>
        <a:p>
          <a:endParaRPr lang="es-MX"/>
        </a:p>
      </dgm:t>
    </dgm:pt>
    <dgm:pt modelId="{20ECFC10-50BD-479E-8062-2F9329783290}">
      <dgm:prSet phldrT="[Texto]" custT="1"/>
      <dgm:spPr/>
      <dgm:t>
        <a:bodyPr/>
        <a:lstStyle/>
        <a:p>
          <a:pPr algn="just"/>
          <a:r>
            <a:rPr lang="es-MX" sz="1300" dirty="0" smtClean="0">
              <a:latin typeface="Arial" pitchFamily="34" charset="0"/>
              <a:cs typeface="Arial" pitchFamily="34" charset="0"/>
            </a:rPr>
            <a:t>Se publica la Ley General de Contabilidad Gubernamental</a:t>
          </a:r>
          <a:endParaRPr lang="es-MX" sz="1300" dirty="0">
            <a:latin typeface="Arial" pitchFamily="34" charset="0"/>
            <a:cs typeface="Arial" pitchFamily="34" charset="0"/>
          </a:endParaRPr>
        </a:p>
      </dgm:t>
    </dgm:pt>
    <dgm:pt modelId="{368FE300-6A92-494E-872E-79F548671E9A}" type="parTrans" cxnId="{19998968-8025-4CE2-AA44-8AC3CFBB5F4C}">
      <dgm:prSet/>
      <dgm:spPr/>
      <dgm:t>
        <a:bodyPr/>
        <a:lstStyle/>
        <a:p>
          <a:endParaRPr lang="es-MX"/>
        </a:p>
      </dgm:t>
    </dgm:pt>
    <dgm:pt modelId="{C7E418EF-5B2A-4EF9-82D6-F524348ABE97}" type="sibTrans" cxnId="{19998968-8025-4CE2-AA44-8AC3CFBB5F4C}">
      <dgm:prSet/>
      <dgm:spPr/>
      <dgm:t>
        <a:bodyPr/>
        <a:lstStyle/>
        <a:p>
          <a:endParaRPr lang="es-MX"/>
        </a:p>
      </dgm:t>
    </dgm:pt>
    <dgm:pt modelId="{28D25022-BACC-444E-9830-87E308176DE8}">
      <dgm:prSet phldrT="[Texto]"/>
      <dgm:spPr/>
      <dgm:t>
        <a:bodyPr/>
        <a:lstStyle/>
        <a:p>
          <a:pPr algn="just"/>
          <a:r>
            <a:rPr lang="es-MX" dirty="0" smtClean="0">
              <a:latin typeface="Arial" pitchFamily="34" charset="0"/>
              <a:cs typeface="Arial" pitchFamily="34" charset="0"/>
            </a:rPr>
            <a:t>2009</a:t>
          </a:r>
          <a:endParaRPr lang="es-MX" dirty="0">
            <a:latin typeface="Arial" pitchFamily="34" charset="0"/>
            <a:cs typeface="Arial" pitchFamily="34" charset="0"/>
          </a:endParaRPr>
        </a:p>
      </dgm:t>
    </dgm:pt>
    <dgm:pt modelId="{8427EDF7-C759-4BD5-945D-9A69C8746363}" type="parTrans" cxnId="{3CF811FB-2F5B-4C70-AEBD-E50998F2D260}">
      <dgm:prSet/>
      <dgm:spPr/>
      <dgm:t>
        <a:bodyPr/>
        <a:lstStyle/>
        <a:p>
          <a:endParaRPr lang="es-MX"/>
        </a:p>
      </dgm:t>
    </dgm:pt>
    <dgm:pt modelId="{5189CB47-8FA1-40AD-941A-F4E1411DB78E}" type="sibTrans" cxnId="{3CF811FB-2F5B-4C70-AEBD-E50998F2D260}">
      <dgm:prSet/>
      <dgm:spPr/>
      <dgm:t>
        <a:bodyPr/>
        <a:lstStyle/>
        <a:p>
          <a:endParaRPr lang="es-MX"/>
        </a:p>
      </dgm:t>
    </dgm:pt>
    <dgm:pt modelId="{9EFFF392-AFF5-4E98-AAC2-BF532A29E8DB}">
      <dgm:prSet phldrT="[Texto]" custT="1"/>
      <dgm:spPr/>
      <dgm:t>
        <a:bodyPr/>
        <a:lstStyle/>
        <a:p>
          <a:pPr algn="just"/>
          <a:r>
            <a:rPr lang="es-MX" sz="1300" dirty="0" smtClean="0">
              <a:latin typeface="Arial" pitchFamily="34" charset="0"/>
              <a:cs typeface="Arial" pitchFamily="34" charset="0"/>
            </a:rPr>
            <a:t>Se crea el Consejo Nacional de Armonización Contable</a:t>
          </a:r>
          <a:endParaRPr lang="es-MX" sz="1300" dirty="0">
            <a:latin typeface="Arial" pitchFamily="34" charset="0"/>
            <a:cs typeface="Arial" pitchFamily="34" charset="0"/>
          </a:endParaRPr>
        </a:p>
      </dgm:t>
    </dgm:pt>
    <dgm:pt modelId="{C28D8EB8-A0F2-4314-A95B-48FF17E224F0}" type="parTrans" cxnId="{467A63E6-ADF7-43C6-82B4-4E0630C09F75}">
      <dgm:prSet/>
      <dgm:spPr/>
      <dgm:t>
        <a:bodyPr/>
        <a:lstStyle/>
        <a:p>
          <a:endParaRPr lang="es-MX"/>
        </a:p>
      </dgm:t>
    </dgm:pt>
    <dgm:pt modelId="{404CAD11-F40B-4281-B2D5-5EE3BD5C66F4}" type="sibTrans" cxnId="{467A63E6-ADF7-43C6-82B4-4E0630C09F75}">
      <dgm:prSet/>
      <dgm:spPr/>
      <dgm:t>
        <a:bodyPr/>
        <a:lstStyle/>
        <a:p>
          <a:endParaRPr lang="es-MX"/>
        </a:p>
      </dgm:t>
    </dgm:pt>
    <dgm:pt modelId="{3346E6B0-2FE7-4A25-85DC-EE99F0A3DB66}">
      <dgm:prSet phldrT="[Texto]" custT="1"/>
      <dgm:spPr/>
      <dgm:t>
        <a:bodyPr/>
        <a:lstStyle/>
        <a:p>
          <a:pPr algn="just"/>
          <a:r>
            <a:rPr lang="es-MX" sz="1300" dirty="0" smtClean="0">
              <a:latin typeface="Arial" pitchFamily="34" charset="0"/>
              <a:cs typeface="Arial" pitchFamily="34" charset="0"/>
            </a:rPr>
            <a:t>Se emite el Marco Conceptual de Contabilidad Gubernamental</a:t>
          </a:r>
          <a:endParaRPr lang="es-MX" sz="1300" dirty="0">
            <a:latin typeface="Arial" pitchFamily="34" charset="0"/>
            <a:cs typeface="Arial" pitchFamily="34" charset="0"/>
          </a:endParaRPr>
        </a:p>
      </dgm:t>
    </dgm:pt>
    <dgm:pt modelId="{7814CF64-EEE9-4F7C-9C0E-65D9231370FD}" type="parTrans" cxnId="{88A8DC9B-E57A-497A-9637-1F4DBD79B91E}">
      <dgm:prSet/>
      <dgm:spPr/>
      <dgm:t>
        <a:bodyPr/>
        <a:lstStyle/>
        <a:p>
          <a:endParaRPr lang="es-MX"/>
        </a:p>
      </dgm:t>
    </dgm:pt>
    <dgm:pt modelId="{25D10DB7-EEF7-4BBD-94EC-E5C680C85C05}" type="sibTrans" cxnId="{88A8DC9B-E57A-497A-9637-1F4DBD79B91E}">
      <dgm:prSet/>
      <dgm:spPr/>
      <dgm:t>
        <a:bodyPr/>
        <a:lstStyle/>
        <a:p>
          <a:endParaRPr lang="es-MX"/>
        </a:p>
      </dgm:t>
    </dgm:pt>
    <dgm:pt modelId="{994842D5-0BA4-44D9-8FAA-AA75A8B4406D}">
      <dgm:prSet phldrT="[Texto]"/>
      <dgm:spPr/>
      <dgm:t>
        <a:bodyPr/>
        <a:lstStyle/>
        <a:p>
          <a:pPr algn="just"/>
          <a:r>
            <a:rPr lang="es-MX" dirty="0" smtClean="0">
              <a:latin typeface="Arial" pitchFamily="34" charset="0"/>
              <a:cs typeface="Arial" pitchFamily="34" charset="0"/>
            </a:rPr>
            <a:t>2010-2013</a:t>
          </a:r>
          <a:endParaRPr lang="es-MX" dirty="0">
            <a:latin typeface="Arial" pitchFamily="34" charset="0"/>
            <a:cs typeface="Arial" pitchFamily="34" charset="0"/>
          </a:endParaRPr>
        </a:p>
      </dgm:t>
    </dgm:pt>
    <dgm:pt modelId="{9005CA11-7B46-4ECD-BBF1-A3DC244FDE2F}" type="parTrans" cxnId="{539E6EE2-7846-4AF0-8693-CAC054471C1B}">
      <dgm:prSet/>
      <dgm:spPr/>
      <dgm:t>
        <a:bodyPr/>
        <a:lstStyle/>
        <a:p>
          <a:endParaRPr lang="es-MX"/>
        </a:p>
      </dgm:t>
    </dgm:pt>
    <dgm:pt modelId="{18951131-7C21-4D61-8C50-82F0EA0D3A8B}" type="sibTrans" cxnId="{539E6EE2-7846-4AF0-8693-CAC054471C1B}">
      <dgm:prSet/>
      <dgm:spPr/>
      <dgm:t>
        <a:bodyPr/>
        <a:lstStyle/>
        <a:p>
          <a:endParaRPr lang="es-MX"/>
        </a:p>
      </dgm:t>
    </dgm:pt>
    <dgm:pt modelId="{C19FC182-2A82-43C2-8ED3-E9D367D14EB0}">
      <dgm:prSet phldrT="[Texto]" custT="1"/>
      <dgm:spPr/>
      <dgm:t>
        <a:bodyPr/>
        <a:lstStyle/>
        <a:p>
          <a:pPr algn="just"/>
          <a:r>
            <a:rPr lang="es-MX" sz="1300" dirty="0" smtClean="0">
              <a:latin typeface="Arial" pitchFamily="34" charset="0"/>
              <a:cs typeface="Arial" pitchFamily="34" charset="0"/>
            </a:rPr>
            <a:t>Publicación en el DOF de documentos normativos y lineamientos de Armonización Contable</a:t>
          </a:r>
          <a:endParaRPr lang="es-MX" sz="1300" dirty="0">
            <a:latin typeface="Arial" pitchFamily="34" charset="0"/>
            <a:cs typeface="Arial" pitchFamily="34" charset="0"/>
          </a:endParaRPr>
        </a:p>
      </dgm:t>
    </dgm:pt>
    <dgm:pt modelId="{193E549C-082A-431B-9D1D-175F8DBF811A}" type="parTrans" cxnId="{B6820937-8B9A-4398-810C-D4179A5AAC49}">
      <dgm:prSet/>
      <dgm:spPr/>
      <dgm:t>
        <a:bodyPr/>
        <a:lstStyle/>
        <a:p>
          <a:endParaRPr lang="es-MX"/>
        </a:p>
      </dgm:t>
    </dgm:pt>
    <dgm:pt modelId="{D76B30DF-CFA6-40AA-A581-2EDF55508370}" type="sibTrans" cxnId="{B6820937-8B9A-4398-810C-D4179A5AAC49}">
      <dgm:prSet/>
      <dgm:spPr/>
      <dgm:t>
        <a:bodyPr/>
        <a:lstStyle/>
        <a:p>
          <a:endParaRPr lang="es-MX"/>
        </a:p>
      </dgm:t>
    </dgm:pt>
    <dgm:pt modelId="{6543797A-EA54-4AC1-8814-AD2366D97461}">
      <dgm:prSet phldrT="[Texto]" custT="1"/>
      <dgm:spPr/>
      <dgm:t>
        <a:bodyPr/>
        <a:lstStyle/>
        <a:p>
          <a:pPr algn="just"/>
          <a:r>
            <a:rPr lang="es-MX" sz="1300" dirty="0" smtClean="0">
              <a:latin typeface="Arial" pitchFamily="34" charset="0"/>
              <a:cs typeface="Arial" pitchFamily="34" charset="0"/>
            </a:rPr>
            <a:t>2012 reforma a la Ley General de Contabilidad  Gubernamental</a:t>
          </a:r>
          <a:endParaRPr lang="es-MX" sz="1300" dirty="0">
            <a:latin typeface="Arial" pitchFamily="34" charset="0"/>
            <a:cs typeface="Arial" pitchFamily="34" charset="0"/>
          </a:endParaRPr>
        </a:p>
      </dgm:t>
    </dgm:pt>
    <dgm:pt modelId="{5861954B-8D92-4285-80CD-4717891FFAD6}" type="parTrans" cxnId="{AC66E253-37D8-4823-9AD1-C15361456096}">
      <dgm:prSet/>
      <dgm:spPr/>
      <dgm:t>
        <a:bodyPr/>
        <a:lstStyle/>
        <a:p>
          <a:endParaRPr lang="es-MX"/>
        </a:p>
      </dgm:t>
    </dgm:pt>
    <dgm:pt modelId="{147A3EF4-C600-4233-855D-70DAAAFD59A8}" type="sibTrans" cxnId="{AC66E253-37D8-4823-9AD1-C15361456096}">
      <dgm:prSet/>
      <dgm:spPr/>
      <dgm:t>
        <a:bodyPr/>
        <a:lstStyle/>
        <a:p>
          <a:endParaRPr lang="es-MX"/>
        </a:p>
      </dgm:t>
    </dgm:pt>
    <dgm:pt modelId="{A4CF2189-97DC-4AAA-A367-CD6B25299535}">
      <dgm:prSet phldrT="[Texto]" custT="1"/>
      <dgm:spPr/>
      <dgm:t>
        <a:bodyPr/>
        <a:lstStyle/>
        <a:p>
          <a:pPr algn="just"/>
          <a:endParaRPr lang="es-MX" sz="1300" dirty="0">
            <a:latin typeface="Arial" pitchFamily="34" charset="0"/>
            <a:cs typeface="Arial" pitchFamily="34" charset="0"/>
          </a:endParaRPr>
        </a:p>
      </dgm:t>
    </dgm:pt>
    <dgm:pt modelId="{BBFE2F3C-1CA4-4CB6-AC60-D9A67B9638F0}" type="parTrans" cxnId="{28C5D7C5-A1F5-4258-BD2E-559EADEC827B}">
      <dgm:prSet/>
      <dgm:spPr/>
      <dgm:t>
        <a:bodyPr/>
        <a:lstStyle/>
        <a:p>
          <a:endParaRPr lang="es-MX"/>
        </a:p>
      </dgm:t>
    </dgm:pt>
    <dgm:pt modelId="{C64F7E82-884D-4FA2-9354-08E2C3D46F20}" type="sibTrans" cxnId="{28C5D7C5-A1F5-4258-BD2E-559EADEC827B}">
      <dgm:prSet/>
      <dgm:spPr/>
      <dgm:t>
        <a:bodyPr/>
        <a:lstStyle/>
        <a:p>
          <a:endParaRPr lang="es-MX"/>
        </a:p>
      </dgm:t>
    </dgm:pt>
    <dgm:pt modelId="{F76B288B-4509-42D9-80F7-981372EDB736}" type="pres">
      <dgm:prSet presAssocID="{419CE4EA-10E8-468E-97A3-FFCEF16835E0}" presName="Name0" presStyleCnt="0">
        <dgm:presLayoutVars>
          <dgm:dir/>
          <dgm:animLvl val="lvl"/>
          <dgm:resizeHandles val="exact"/>
        </dgm:presLayoutVars>
      </dgm:prSet>
      <dgm:spPr/>
      <dgm:t>
        <a:bodyPr/>
        <a:lstStyle/>
        <a:p>
          <a:endParaRPr lang="es-MX"/>
        </a:p>
      </dgm:t>
    </dgm:pt>
    <dgm:pt modelId="{48D70297-AC38-4EB6-91B9-013FD0BB387C}" type="pres">
      <dgm:prSet presAssocID="{393D6F8C-8A40-4AC6-B5F3-2B447382A8A1}" presName="linNode" presStyleCnt="0"/>
      <dgm:spPr/>
      <dgm:t>
        <a:bodyPr/>
        <a:lstStyle/>
        <a:p>
          <a:endParaRPr lang="es-MX"/>
        </a:p>
      </dgm:t>
    </dgm:pt>
    <dgm:pt modelId="{8E82A5FA-B8E4-4A9D-B605-60821F6F9022}" type="pres">
      <dgm:prSet presAssocID="{393D6F8C-8A40-4AC6-B5F3-2B447382A8A1}" presName="parentText" presStyleLbl="node1" presStyleIdx="0" presStyleCnt="9" custScaleX="21443">
        <dgm:presLayoutVars>
          <dgm:chMax val="1"/>
          <dgm:bulletEnabled val="1"/>
        </dgm:presLayoutVars>
      </dgm:prSet>
      <dgm:spPr/>
      <dgm:t>
        <a:bodyPr/>
        <a:lstStyle/>
        <a:p>
          <a:endParaRPr lang="es-MX"/>
        </a:p>
      </dgm:t>
    </dgm:pt>
    <dgm:pt modelId="{8A678265-AA0D-4E74-B83B-4327568ADE98}" type="pres">
      <dgm:prSet presAssocID="{393D6F8C-8A40-4AC6-B5F3-2B447382A8A1}" presName="descendantText" presStyleLbl="alignAccFollowNode1" presStyleIdx="0" presStyleCnt="9" custScaleX="143731" custScaleY="140682" custLinFactNeighborX="-5" custLinFactNeighborY="38122">
        <dgm:presLayoutVars>
          <dgm:bulletEnabled val="1"/>
        </dgm:presLayoutVars>
      </dgm:prSet>
      <dgm:spPr/>
      <dgm:t>
        <a:bodyPr/>
        <a:lstStyle/>
        <a:p>
          <a:endParaRPr lang="es-MX"/>
        </a:p>
      </dgm:t>
    </dgm:pt>
    <dgm:pt modelId="{2FB858BB-9A50-45FA-B416-75F6C74C8024}" type="pres">
      <dgm:prSet presAssocID="{44EC4591-110C-4F6F-8A8B-9A45B420DDDB}" presName="sp" presStyleCnt="0"/>
      <dgm:spPr/>
      <dgm:t>
        <a:bodyPr/>
        <a:lstStyle/>
        <a:p>
          <a:endParaRPr lang="es-MX"/>
        </a:p>
      </dgm:t>
    </dgm:pt>
    <dgm:pt modelId="{DC01F110-D148-4427-8848-770DA6542C6C}" type="pres">
      <dgm:prSet presAssocID="{3350D915-D9D0-4598-8B09-C46B7A5D793A}" presName="linNode" presStyleCnt="0"/>
      <dgm:spPr/>
      <dgm:t>
        <a:bodyPr/>
        <a:lstStyle/>
        <a:p>
          <a:endParaRPr lang="es-MX"/>
        </a:p>
      </dgm:t>
    </dgm:pt>
    <dgm:pt modelId="{42648760-1566-447B-8FFB-0BFDE96551D3}" type="pres">
      <dgm:prSet presAssocID="{3350D915-D9D0-4598-8B09-C46B7A5D793A}" presName="parentText" presStyleLbl="node1" presStyleIdx="1" presStyleCnt="9" custScaleX="21443">
        <dgm:presLayoutVars>
          <dgm:chMax val="1"/>
          <dgm:bulletEnabled val="1"/>
        </dgm:presLayoutVars>
      </dgm:prSet>
      <dgm:spPr/>
      <dgm:t>
        <a:bodyPr/>
        <a:lstStyle/>
        <a:p>
          <a:endParaRPr lang="es-MX"/>
        </a:p>
      </dgm:t>
    </dgm:pt>
    <dgm:pt modelId="{00A636B0-90D3-4B11-8B10-300C5D8BAAB7}" type="pres">
      <dgm:prSet presAssocID="{3350D915-D9D0-4598-8B09-C46B7A5D793A}" presName="descendantText" presStyleLbl="alignAccFollowNode1" presStyleIdx="1" presStyleCnt="9" custScaleX="143731" custScaleY="140682" custLinFactNeighborX="-5" custLinFactNeighborY="38122">
        <dgm:presLayoutVars>
          <dgm:bulletEnabled val="1"/>
        </dgm:presLayoutVars>
      </dgm:prSet>
      <dgm:spPr/>
      <dgm:t>
        <a:bodyPr/>
        <a:lstStyle/>
        <a:p>
          <a:endParaRPr lang="es-MX"/>
        </a:p>
      </dgm:t>
    </dgm:pt>
    <dgm:pt modelId="{8B2FB02E-52D8-4DDB-9DE6-EBCBB43D0EF0}" type="pres">
      <dgm:prSet presAssocID="{05D1BA56-3C09-465B-A1E7-A2C6EB8B8246}" presName="sp" presStyleCnt="0"/>
      <dgm:spPr/>
      <dgm:t>
        <a:bodyPr/>
        <a:lstStyle/>
        <a:p>
          <a:endParaRPr lang="es-MX"/>
        </a:p>
      </dgm:t>
    </dgm:pt>
    <dgm:pt modelId="{4BA41943-E8D0-4451-BFF2-46B20779D39C}" type="pres">
      <dgm:prSet presAssocID="{B6D45E3E-07C5-4591-A073-26AA1E11526B}" presName="linNode" presStyleCnt="0"/>
      <dgm:spPr/>
      <dgm:t>
        <a:bodyPr/>
        <a:lstStyle/>
        <a:p>
          <a:endParaRPr lang="es-MX"/>
        </a:p>
      </dgm:t>
    </dgm:pt>
    <dgm:pt modelId="{39F2F419-2151-4428-BF25-D166866BCCAB}" type="pres">
      <dgm:prSet presAssocID="{B6D45E3E-07C5-4591-A073-26AA1E11526B}" presName="parentText" presStyleLbl="node1" presStyleIdx="2" presStyleCnt="9" custScaleX="21443">
        <dgm:presLayoutVars>
          <dgm:chMax val="1"/>
          <dgm:bulletEnabled val="1"/>
        </dgm:presLayoutVars>
      </dgm:prSet>
      <dgm:spPr/>
      <dgm:t>
        <a:bodyPr/>
        <a:lstStyle/>
        <a:p>
          <a:endParaRPr lang="es-MX"/>
        </a:p>
      </dgm:t>
    </dgm:pt>
    <dgm:pt modelId="{385C0F83-99E4-47D0-BA19-B73D8C5690A0}" type="pres">
      <dgm:prSet presAssocID="{B6D45E3E-07C5-4591-A073-26AA1E11526B}" presName="descendantText" presStyleLbl="alignAccFollowNode1" presStyleIdx="2" presStyleCnt="9" custScaleX="143731" custScaleY="140682" custLinFactNeighborX="-5" custLinFactNeighborY="38122">
        <dgm:presLayoutVars>
          <dgm:bulletEnabled val="1"/>
        </dgm:presLayoutVars>
      </dgm:prSet>
      <dgm:spPr/>
      <dgm:t>
        <a:bodyPr/>
        <a:lstStyle/>
        <a:p>
          <a:endParaRPr lang="es-MX"/>
        </a:p>
      </dgm:t>
    </dgm:pt>
    <dgm:pt modelId="{C6275101-15CD-4382-ABD9-D209E89EE48C}" type="pres">
      <dgm:prSet presAssocID="{BE1633BB-531A-4360-9602-0802576B6B94}" presName="sp" presStyleCnt="0"/>
      <dgm:spPr/>
      <dgm:t>
        <a:bodyPr/>
        <a:lstStyle/>
        <a:p>
          <a:endParaRPr lang="es-MX"/>
        </a:p>
      </dgm:t>
    </dgm:pt>
    <dgm:pt modelId="{FB1C3E89-84F2-49F9-AF85-013734EA254C}" type="pres">
      <dgm:prSet presAssocID="{2BCA7D25-D36C-4407-9295-11C2BC2BA479}" presName="linNode" presStyleCnt="0"/>
      <dgm:spPr/>
      <dgm:t>
        <a:bodyPr/>
        <a:lstStyle/>
        <a:p>
          <a:endParaRPr lang="es-MX"/>
        </a:p>
      </dgm:t>
    </dgm:pt>
    <dgm:pt modelId="{8CF7A1D9-B6E2-4D2F-95F0-1AB37D9FFAB8}" type="pres">
      <dgm:prSet presAssocID="{2BCA7D25-D36C-4407-9295-11C2BC2BA479}" presName="parentText" presStyleLbl="node1" presStyleIdx="3" presStyleCnt="9" custScaleX="21464">
        <dgm:presLayoutVars>
          <dgm:chMax val="1"/>
          <dgm:bulletEnabled val="1"/>
        </dgm:presLayoutVars>
      </dgm:prSet>
      <dgm:spPr/>
      <dgm:t>
        <a:bodyPr/>
        <a:lstStyle/>
        <a:p>
          <a:endParaRPr lang="es-MX"/>
        </a:p>
      </dgm:t>
    </dgm:pt>
    <dgm:pt modelId="{23D5F9F5-8D39-450F-A201-25B4CC0C97AA}" type="pres">
      <dgm:prSet presAssocID="{2BCA7D25-D36C-4407-9295-11C2BC2BA479}" presName="descendantText" presStyleLbl="alignAccFollowNode1" presStyleIdx="3" presStyleCnt="9" custScaleX="143730" custScaleY="140682" custLinFactNeighborX="786" custLinFactNeighborY="7789">
        <dgm:presLayoutVars>
          <dgm:bulletEnabled val="1"/>
        </dgm:presLayoutVars>
      </dgm:prSet>
      <dgm:spPr/>
      <dgm:t>
        <a:bodyPr/>
        <a:lstStyle/>
        <a:p>
          <a:endParaRPr lang="es-MX"/>
        </a:p>
      </dgm:t>
    </dgm:pt>
    <dgm:pt modelId="{7FC32E2C-0D71-4D21-8351-FB1E87D6C756}" type="pres">
      <dgm:prSet presAssocID="{DA37FD83-5F21-4319-B7F1-76FA2B50BC69}" presName="sp" presStyleCnt="0"/>
      <dgm:spPr/>
      <dgm:t>
        <a:bodyPr/>
        <a:lstStyle/>
        <a:p>
          <a:endParaRPr lang="es-MX"/>
        </a:p>
      </dgm:t>
    </dgm:pt>
    <dgm:pt modelId="{A38CEF17-206D-42F5-81FF-5074F0CD8BA5}" type="pres">
      <dgm:prSet presAssocID="{03AEF18B-B8B5-4A43-BBF1-009F32881E9C}" presName="linNode" presStyleCnt="0"/>
      <dgm:spPr/>
      <dgm:t>
        <a:bodyPr/>
        <a:lstStyle/>
        <a:p>
          <a:endParaRPr lang="es-MX"/>
        </a:p>
      </dgm:t>
    </dgm:pt>
    <dgm:pt modelId="{A54328EE-1498-4ECB-BDBE-E53042A4A119}" type="pres">
      <dgm:prSet presAssocID="{03AEF18B-B8B5-4A43-BBF1-009F32881E9C}" presName="parentText" presStyleLbl="node1" presStyleIdx="4" presStyleCnt="9" custScaleX="21443">
        <dgm:presLayoutVars>
          <dgm:chMax val="1"/>
          <dgm:bulletEnabled val="1"/>
        </dgm:presLayoutVars>
      </dgm:prSet>
      <dgm:spPr/>
      <dgm:t>
        <a:bodyPr/>
        <a:lstStyle/>
        <a:p>
          <a:endParaRPr lang="es-MX"/>
        </a:p>
      </dgm:t>
    </dgm:pt>
    <dgm:pt modelId="{CAFB7D73-B811-4ADA-9927-448F0D76BB82}" type="pres">
      <dgm:prSet presAssocID="{03AEF18B-B8B5-4A43-BBF1-009F32881E9C}" presName="descendantText" presStyleLbl="alignAccFollowNode1" presStyleIdx="4" presStyleCnt="9" custScaleX="143730" custScaleY="140682" custLinFactNeighborX="786" custLinFactNeighborY="7789">
        <dgm:presLayoutVars>
          <dgm:bulletEnabled val="1"/>
        </dgm:presLayoutVars>
      </dgm:prSet>
      <dgm:spPr/>
      <dgm:t>
        <a:bodyPr/>
        <a:lstStyle/>
        <a:p>
          <a:endParaRPr lang="es-MX"/>
        </a:p>
      </dgm:t>
    </dgm:pt>
    <dgm:pt modelId="{D758B547-60DC-4082-8263-76E080168D2C}" type="pres">
      <dgm:prSet presAssocID="{BE9BF6E7-5D30-463E-BD6B-DBC1E9F20BF0}" presName="sp" presStyleCnt="0"/>
      <dgm:spPr/>
      <dgm:t>
        <a:bodyPr/>
        <a:lstStyle/>
        <a:p>
          <a:endParaRPr lang="es-MX"/>
        </a:p>
      </dgm:t>
    </dgm:pt>
    <dgm:pt modelId="{AA6C3265-472E-436C-8A35-15734B51BEF6}" type="pres">
      <dgm:prSet presAssocID="{5E20C51E-B9DE-4121-BDCE-6BEDBFA1B629}" presName="linNode" presStyleCnt="0"/>
      <dgm:spPr/>
      <dgm:t>
        <a:bodyPr/>
        <a:lstStyle/>
        <a:p>
          <a:endParaRPr lang="es-MX"/>
        </a:p>
      </dgm:t>
    </dgm:pt>
    <dgm:pt modelId="{0B2CF9B7-7E28-4D21-AB86-84BCF250CF3B}" type="pres">
      <dgm:prSet presAssocID="{5E20C51E-B9DE-4121-BDCE-6BEDBFA1B629}" presName="parentText" presStyleLbl="node1" presStyleIdx="5" presStyleCnt="9" custScaleX="21443">
        <dgm:presLayoutVars>
          <dgm:chMax val="1"/>
          <dgm:bulletEnabled val="1"/>
        </dgm:presLayoutVars>
      </dgm:prSet>
      <dgm:spPr/>
      <dgm:t>
        <a:bodyPr/>
        <a:lstStyle/>
        <a:p>
          <a:endParaRPr lang="es-MX"/>
        </a:p>
      </dgm:t>
    </dgm:pt>
    <dgm:pt modelId="{A27F739E-DA60-4E49-822A-F10750447358}" type="pres">
      <dgm:prSet presAssocID="{5E20C51E-B9DE-4121-BDCE-6BEDBFA1B629}" presName="descendantText" presStyleLbl="alignAccFollowNode1" presStyleIdx="5" presStyleCnt="9" custScaleX="143730" custScaleY="140682" custLinFactNeighborX="0" custLinFactNeighborY="0">
        <dgm:presLayoutVars>
          <dgm:bulletEnabled val="1"/>
        </dgm:presLayoutVars>
      </dgm:prSet>
      <dgm:spPr/>
      <dgm:t>
        <a:bodyPr/>
        <a:lstStyle/>
        <a:p>
          <a:endParaRPr lang="es-MX"/>
        </a:p>
      </dgm:t>
    </dgm:pt>
    <dgm:pt modelId="{2840FCF0-9B3F-4D13-B15C-E1BA0E6D52BB}" type="pres">
      <dgm:prSet presAssocID="{A18E141F-5BAE-49E9-A3F8-377E327C4CA2}" presName="sp" presStyleCnt="0"/>
      <dgm:spPr/>
      <dgm:t>
        <a:bodyPr/>
        <a:lstStyle/>
        <a:p>
          <a:endParaRPr lang="es-MX"/>
        </a:p>
      </dgm:t>
    </dgm:pt>
    <dgm:pt modelId="{0BE402D7-B978-409A-A6DC-07F3B32F3D5C}" type="pres">
      <dgm:prSet presAssocID="{1420AFFC-0BDE-4B25-8840-6A9D76128C08}" presName="linNode" presStyleCnt="0"/>
      <dgm:spPr/>
      <dgm:t>
        <a:bodyPr/>
        <a:lstStyle/>
        <a:p>
          <a:endParaRPr lang="es-MX"/>
        </a:p>
      </dgm:t>
    </dgm:pt>
    <dgm:pt modelId="{BC8B26D1-E642-432E-B202-0CD2AB2B5B04}" type="pres">
      <dgm:prSet presAssocID="{1420AFFC-0BDE-4B25-8840-6A9D76128C08}" presName="parentText" presStyleLbl="node1" presStyleIdx="6" presStyleCnt="9" custScaleX="21443">
        <dgm:presLayoutVars>
          <dgm:chMax val="1"/>
          <dgm:bulletEnabled val="1"/>
        </dgm:presLayoutVars>
      </dgm:prSet>
      <dgm:spPr/>
      <dgm:t>
        <a:bodyPr/>
        <a:lstStyle/>
        <a:p>
          <a:endParaRPr lang="es-MX"/>
        </a:p>
      </dgm:t>
    </dgm:pt>
    <dgm:pt modelId="{D703CFA6-D7B4-433A-B031-6B20C84708FA}" type="pres">
      <dgm:prSet presAssocID="{1420AFFC-0BDE-4B25-8840-6A9D76128C08}" presName="descendantText" presStyleLbl="alignAccFollowNode1" presStyleIdx="6" presStyleCnt="9" custScaleX="143730" custScaleY="140682">
        <dgm:presLayoutVars>
          <dgm:bulletEnabled val="1"/>
        </dgm:presLayoutVars>
      </dgm:prSet>
      <dgm:spPr/>
      <dgm:t>
        <a:bodyPr/>
        <a:lstStyle/>
        <a:p>
          <a:endParaRPr lang="es-MX"/>
        </a:p>
      </dgm:t>
    </dgm:pt>
    <dgm:pt modelId="{8BEDACC2-0FE2-433F-8EE5-F47A9CC74B2F}" type="pres">
      <dgm:prSet presAssocID="{16A86092-2451-43FD-BA2C-2AE5A5FE1C20}" presName="sp" presStyleCnt="0"/>
      <dgm:spPr/>
      <dgm:t>
        <a:bodyPr/>
        <a:lstStyle/>
        <a:p>
          <a:endParaRPr lang="es-MX"/>
        </a:p>
      </dgm:t>
    </dgm:pt>
    <dgm:pt modelId="{301B6E30-3BC1-4B73-9799-70A17D1A446B}" type="pres">
      <dgm:prSet presAssocID="{28D25022-BACC-444E-9830-87E308176DE8}" presName="linNode" presStyleCnt="0"/>
      <dgm:spPr/>
      <dgm:t>
        <a:bodyPr/>
        <a:lstStyle/>
        <a:p>
          <a:endParaRPr lang="es-MX"/>
        </a:p>
      </dgm:t>
    </dgm:pt>
    <dgm:pt modelId="{0A4CFC5E-80A6-4157-B7A5-0E49EB17CC95}" type="pres">
      <dgm:prSet presAssocID="{28D25022-BACC-444E-9830-87E308176DE8}" presName="parentText" presStyleLbl="node1" presStyleIdx="7" presStyleCnt="9" custScaleX="21443">
        <dgm:presLayoutVars>
          <dgm:chMax val="1"/>
          <dgm:bulletEnabled val="1"/>
        </dgm:presLayoutVars>
      </dgm:prSet>
      <dgm:spPr/>
      <dgm:t>
        <a:bodyPr/>
        <a:lstStyle/>
        <a:p>
          <a:endParaRPr lang="es-MX"/>
        </a:p>
      </dgm:t>
    </dgm:pt>
    <dgm:pt modelId="{55622953-7634-4B0E-A48E-075BEAEE67AD}" type="pres">
      <dgm:prSet presAssocID="{28D25022-BACC-444E-9830-87E308176DE8}" presName="descendantText" presStyleLbl="alignAccFollowNode1" presStyleIdx="7" presStyleCnt="9" custScaleX="143730" custScaleY="140682">
        <dgm:presLayoutVars>
          <dgm:bulletEnabled val="1"/>
        </dgm:presLayoutVars>
      </dgm:prSet>
      <dgm:spPr/>
      <dgm:t>
        <a:bodyPr/>
        <a:lstStyle/>
        <a:p>
          <a:endParaRPr lang="es-MX"/>
        </a:p>
      </dgm:t>
    </dgm:pt>
    <dgm:pt modelId="{D2A7E709-E6FB-4181-BCE4-63788D87E99F}" type="pres">
      <dgm:prSet presAssocID="{5189CB47-8FA1-40AD-941A-F4E1411DB78E}" presName="sp" presStyleCnt="0"/>
      <dgm:spPr/>
      <dgm:t>
        <a:bodyPr/>
        <a:lstStyle/>
        <a:p>
          <a:endParaRPr lang="es-MX"/>
        </a:p>
      </dgm:t>
    </dgm:pt>
    <dgm:pt modelId="{C3775A13-E805-4713-B73E-5E04DDE08B4C}" type="pres">
      <dgm:prSet presAssocID="{994842D5-0BA4-44D9-8FAA-AA75A8B4406D}" presName="linNode" presStyleCnt="0"/>
      <dgm:spPr/>
      <dgm:t>
        <a:bodyPr/>
        <a:lstStyle/>
        <a:p>
          <a:endParaRPr lang="es-MX"/>
        </a:p>
      </dgm:t>
    </dgm:pt>
    <dgm:pt modelId="{A783D6DA-275F-477A-831E-4B989A34DFA0}" type="pres">
      <dgm:prSet presAssocID="{994842D5-0BA4-44D9-8FAA-AA75A8B4406D}" presName="parentText" presStyleLbl="node1" presStyleIdx="8" presStyleCnt="9" custScaleX="21443">
        <dgm:presLayoutVars>
          <dgm:chMax val="1"/>
          <dgm:bulletEnabled val="1"/>
        </dgm:presLayoutVars>
      </dgm:prSet>
      <dgm:spPr/>
      <dgm:t>
        <a:bodyPr/>
        <a:lstStyle/>
        <a:p>
          <a:endParaRPr lang="es-MX"/>
        </a:p>
      </dgm:t>
    </dgm:pt>
    <dgm:pt modelId="{EF737664-A1DE-40AE-A9E3-892DF83E1E59}" type="pres">
      <dgm:prSet presAssocID="{994842D5-0BA4-44D9-8FAA-AA75A8B4406D}" presName="descendantText" presStyleLbl="alignAccFollowNode1" presStyleIdx="8" presStyleCnt="9" custScaleX="143730" custScaleY="140682">
        <dgm:presLayoutVars>
          <dgm:bulletEnabled val="1"/>
        </dgm:presLayoutVars>
      </dgm:prSet>
      <dgm:spPr/>
      <dgm:t>
        <a:bodyPr/>
        <a:lstStyle/>
        <a:p>
          <a:endParaRPr lang="es-MX"/>
        </a:p>
      </dgm:t>
    </dgm:pt>
  </dgm:ptLst>
  <dgm:cxnLst>
    <dgm:cxn modelId="{57E4B167-60F8-4998-8620-F4504316012A}" srcId="{3350D915-D9D0-4598-8B09-C46B7A5D793A}" destId="{9BB8F820-631D-4B2E-ACEF-3D5D1B52E230}" srcOrd="0" destOrd="0" parTransId="{06D6A179-FB4A-42D7-B3DB-36D7088280E1}" sibTransId="{01ABB490-FBB9-4CF0-857E-424927CE3755}"/>
    <dgm:cxn modelId="{B6820937-8B9A-4398-810C-D4179A5AAC49}" srcId="{994842D5-0BA4-44D9-8FAA-AA75A8B4406D}" destId="{C19FC182-2A82-43C2-8ED3-E9D367D14EB0}" srcOrd="0" destOrd="0" parTransId="{193E549C-082A-431B-9D1D-175F8DBF811A}" sibTransId="{D76B30DF-CFA6-40AA-A581-2EDF55508370}"/>
    <dgm:cxn modelId="{6B740625-35B4-41CB-A317-DB0743305835}" srcId="{5E20C51E-B9DE-4121-BDCE-6BEDBFA1B629}" destId="{CEC3CEFC-F33E-4B3C-94A2-A6C97A8078F6}" srcOrd="0" destOrd="0" parTransId="{C0324477-51F9-46DA-9C81-B0B0495487BF}" sibTransId="{A45C4EE7-BF08-4CDA-AD6E-D84116C24539}"/>
    <dgm:cxn modelId="{22BD45E7-7BF9-47A5-AD87-DC0A32CEABC0}" type="presOf" srcId="{20ECFC10-50BD-479E-8062-2F9329783290}" destId="{D703CFA6-D7B4-433A-B031-6B20C84708FA}" srcOrd="0" destOrd="1" presId="urn:microsoft.com/office/officeart/2005/8/layout/vList5"/>
    <dgm:cxn modelId="{467A63E6-ADF7-43C6-82B4-4E0630C09F75}" srcId="{28D25022-BACC-444E-9830-87E308176DE8}" destId="{9EFFF392-AFF5-4E98-AAC2-BF532A29E8DB}" srcOrd="0" destOrd="0" parTransId="{C28D8EB8-A0F2-4314-A95B-48FF17E224F0}" sibTransId="{404CAD11-F40B-4281-B2D5-5EE3BD5C66F4}"/>
    <dgm:cxn modelId="{D9A0A3E3-62F5-4E2C-A97C-2EED16305BBD}" srcId="{419CE4EA-10E8-468E-97A3-FFCEF16835E0}" destId="{2BCA7D25-D36C-4407-9295-11C2BC2BA479}" srcOrd="3" destOrd="0" parTransId="{B6EC4EC4-40A1-46D9-86B5-5E07BAB9C572}" sibTransId="{DA37FD83-5F21-4319-B7F1-76FA2B50BC69}"/>
    <dgm:cxn modelId="{753AC60C-2B21-4785-8A8A-DD8163C07838}" type="presOf" srcId="{EBE4C4BE-8CFF-490D-96BA-0BC9443FC7A5}" destId="{8A678265-AA0D-4E74-B83B-4327568ADE98}" srcOrd="0" destOrd="0" presId="urn:microsoft.com/office/officeart/2005/8/layout/vList5"/>
    <dgm:cxn modelId="{83FE607B-4A1B-4146-BE8F-70F5C48547B7}" type="presOf" srcId="{28D25022-BACC-444E-9830-87E308176DE8}" destId="{0A4CFC5E-80A6-4157-B7A5-0E49EB17CC95}" srcOrd="0" destOrd="0" presId="urn:microsoft.com/office/officeart/2005/8/layout/vList5"/>
    <dgm:cxn modelId="{E6428D12-7958-4DB7-A1AF-2CBA801A018B}" type="presOf" srcId="{419CE4EA-10E8-468E-97A3-FFCEF16835E0}" destId="{F76B288B-4509-42D9-80F7-981372EDB736}" srcOrd="0" destOrd="0" presId="urn:microsoft.com/office/officeart/2005/8/layout/vList5"/>
    <dgm:cxn modelId="{539E6EE2-7846-4AF0-8693-CAC054471C1B}" srcId="{419CE4EA-10E8-468E-97A3-FFCEF16835E0}" destId="{994842D5-0BA4-44D9-8FAA-AA75A8B4406D}" srcOrd="8" destOrd="0" parTransId="{9005CA11-7B46-4ECD-BBF1-A3DC244FDE2F}" sibTransId="{18951131-7C21-4D61-8C50-82F0EA0D3A8B}"/>
    <dgm:cxn modelId="{3CF811FB-2F5B-4C70-AEBD-E50998F2D260}" srcId="{419CE4EA-10E8-468E-97A3-FFCEF16835E0}" destId="{28D25022-BACC-444E-9830-87E308176DE8}" srcOrd="7" destOrd="0" parTransId="{8427EDF7-C759-4BD5-945D-9A69C8746363}" sibTransId="{5189CB47-8FA1-40AD-941A-F4E1411DB78E}"/>
    <dgm:cxn modelId="{5B23643F-6C26-405A-BFA1-A04A1842C28F}" type="presOf" srcId="{036CF83E-FB57-4A20-8277-FDC9DF562AE8}" destId="{CAFB7D73-B811-4ADA-9927-448F0D76BB82}" srcOrd="0" destOrd="0" presId="urn:microsoft.com/office/officeart/2005/8/layout/vList5"/>
    <dgm:cxn modelId="{04681988-A7F6-41A6-94C0-3B0614DB5B22}" srcId="{03AEF18B-B8B5-4A43-BBF1-009F32881E9C}" destId="{036CF83E-FB57-4A20-8277-FDC9DF562AE8}" srcOrd="0" destOrd="0" parTransId="{A80F00A2-ED14-4436-9EB3-227509FF77BC}" sibTransId="{3ECDAA56-40B4-4330-978C-C9BB5DCD7DD3}"/>
    <dgm:cxn modelId="{75B29A17-2A61-4430-BEED-FFBD4386F1A1}" srcId="{393D6F8C-8A40-4AC6-B5F3-2B447382A8A1}" destId="{EBE4C4BE-8CFF-490D-96BA-0BC9443FC7A5}" srcOrd="0" destOrd="0" parTransId="{BA072B33-F920-4D4A-AE56-838D39A1A369}" sibTransId="{047BDF4C-2605-4B51-A241-0C624A15540E}"/>
    <dgm:cxn modelId="{AB11F0A3-D6EF-4FEA-BA2C-2E4529B2E03C}" srcId="{1420AFFC-0BDE-4B25-8840-6A9D76128C08}" destId="{D5FB38B8-1C41-4495-8FAB-B70E1177652E}" srcOrd="0" destOrd="0" parTransId="{77EBF4D8-21BC-4E46-8066-41ADBEC36E60}" sibTransId="{3CC2729B-7C55-4088-A0EC-360F86523A97}"/>
    <dgm:cxn modelId="{F7F93F00-1C0F-476F-A545-43ED96095493}" srcId="{B6D45E3E-07C5-4591-A073-26AA1E11526B}" destId="{6D176A23-A713-4FB7-A960-4FA659712874}" srcOrd="0" destOrd="0" parTransId="{BD162323-6C88-45C0-BDB9-48E07BBE8B71}" sibTransId="{A344BB5F-E13A-4D20-89D2-C42A09D44280}"/>
    <dgm:cxn modelId="{C8208664-C888-4937-8ACA-541222BC3AA2}" type="presOf" srcId="{2BCA7D25-D36C-4407-9295-11C2BC2BA479}" destId="{8CF7A1D9-B6E2-4D2F-95F0-1AB37D9FFAB8}" srcOrd="0" destOrd="0" presId="urn:microsoft.com/office/officeart/2005/8/layout/vList5"/>
    <dgm:cxn modelId="{4A9893FB-9904-4566-AF56-FBBA09D9511D}" srcId="{2BCA7D25-D36C-4407-9295-11C2BC2BA479}" destId="{3D94BBD5-B13B-456D-8FBB-A12AF0FBE8D9}" srcOrd="0" destOrd="0" parTransId="{11A4362B-6793-48A2-8170-5EB345169535}" sibTransId="{23A32CAD-0EA1-40D8-B7F2-16EC7B11292B}"/>
    <dgm:cxn modelId="{F6437189-8E50-47EB-A324-7080E4834F16}" type="presOf" srcId="{393D6F8C-8A40-4AC6-B5F3-2B447382A8A1}" destId="{8E82A5FA-B8E4-4A9D-B605-60821F6F9022}" srcOrd="0" destOrd="0" presId="urn:microsoft.com/office/officeart/2005/8/layout/vList5"/>
    <dgm:cxn modelId="{DF0090E4-6809-4CD7-81FC-46CF83CBCBA2}" type="presOf" srcId="{D5FB38B8-1C41-4495-8FAB-B70E1177652E}" destId="{D703CFA6-D7B4-433A-B031-6B20C84708FA}" srcOrd="0" destOrd="0" presId="urn:microsoft.com/office/officeart/2005/8/layout/vList5"/>
    <dgm:cxn modelId="{88A8DC9B-E57A-497A-9637-1F4DBD79B91E}" srcId="{28D25022-BACC-444E-9830-87E308176DE8}" destId="{3346E6B0-2FE7-4A25-85DC-EE99F0A3DB66}" srcOrd="1" destOrd="0" parTransId="{7814CF64-EEE9-4F7C-9C0E-65D9231370FD}" sibTransId="{25D10DB7-EEF7-4BBD-94EC-E5C680C85C05}"/>
    <dgm:cxn modelId="{09F07B52-1A5F-49A2-B499-A62FF175BD6A}" type="presOf" srcId="{CEC3CEFC-F33E-4B3C-94A2-A6C97A8078F6}" destId="{A27F739E-DA60-4E49-822A-F10750447358}" srcOrd="0" destOrd="0" presId="urn:microsoft.com/office/officeart/2005/8/layout/vList5"/>
    <dgm:cxn modelId="{19998968-8025-4CE2-AA44-8AC3CFBB5F4C}" srcId="{1420AFFC-0BDE-4B25-8840-6A9D76128C08}" destId="{20ECFC10-50BD-479E-8062-2F9329783290}" srcOrd="1" destOrd="0" parTransId="{368FE300-6A92-494E-872E-79F548671E9A}" sibTransId="{C7E418EF-5B2A-4EF9-82D6-F524348ABE97}"/>
    <dgm:cxn modelId="{28C5D7C5-A1F5-4258-BD2E-559EADEC827B}" srcId="{994842D5-0BA4-44D9-8FAA-AA75A8B4406D}" destId="{A4CF2189-97DC-4AAA-A367-CD6B25299535}" srcOrd="2" destOrd="0" parTransId="{BBFE2F3C-1CA4-4CB6-AC60-D9A67B9638F0}" sibTransId="{C64F7E82-884D-4FA2-9354-08E2C3D46F20}"/>
    <dgm:cxn modelId="{3A3BA010-7FC2-4B8A-901F-A6E67A5FBD5E}" type="presOf" srcId="{9BB8F820-631D-4B2E-ACEF-3D5D1B52E230}" destId="{00A636B0-90D3-4B11-8B10-300C5D8BAAB7}" srcOrd="0" destOrd="0" presId="urn:microsoft.com/office/officeart/2005/8/layout/vList5"/>
    <dgm:cxn modelId="{ED6110B1-E574-435D-AF57-9DF3BA5E7147}" type="presOf" srcId="{6543797A-EA54-4AC1-8814-AD2366D97461}" destId="{EF737664-A1DE-40AE-A9E3-892DF83E1E59}" srcOrd="0" destOrd="1" presId="urn:microsoft.com/office/officeart/2005/8/layout/vList5"/>
    <dgm:cxn modelId="{FD43D2A2-6084-43C8-86F6-A99FDD5194C4}" srcId="{419CE4EA-10E8-468E-97A3-FFCEF16835E0}" destId="{393D6F8C-8A40-4AC6-B5F3-2B447382A8A1}" srcOrd="0" destOrd="0" parTransId="{2A431902-E37F-4C0D-8969-290692E748A8}" sibTransId="{44EC4591-110C-4F6F-8A8B-9A45B420DDDB}"/>
    <dgm:cxn modelId="{F6BD416E-6A18-4729-9E71-17B0156A551E}" type="presOf" srcId="{B6D45E3E-07C5-4591-A073-26AA1E11526B}" destId="{39F2F419-2151-4428-BF25-D166866BCCAB}" srcOrd="0" destOrd="0" presId="urn:microsoft.com/office/officeart/2005/8/layout/vList5"/>
    <dgm:cxn modelId="{F6EB53B0-802F-4BA6-B528-E218E6A3026D}" type="presOf" srcId="{3346E6B0-2FE7-4A25-85DC-EE99F0A3DB66}" destId="{55622953-7634-4B0E-A48E-075BEAEE67AD}" srcOrd="0" destOrd="1" presId="urn:microsoft.com/office/officeart/2005/8/layout/vList5"/>
    <dgm:cxn modelId="{9101829D-2828-4743-8826-34516726BFE4}" type="presOf" srcId="{3D94BBD5-B13B-456D-8FBB-A12AF0FBE8D9}" destId="{23D5F9F5-8D39-450F-A201-25B4CC0C97AA}" srcOrd="0" destOrd="0" presId="urn:microsoft.com/office/officeart/2005/8/layout/vList5"/>
    <dgm:cxn modelId="{DCECBDF2-A3CC-4899-9881-97B38B651D9C}" type="presOf" srcId="{994842D5-0BA4-44D9-8FAA-AA75A8B4406D}" destId="{A783D6DA-275F-477A-831E-4B989A34DFA0}" srcOrd="0" destOrd="0" presId="urn:microsoft.com/office/officeart/2005/8/layout/vList5"/>
    <dgm:cxn modelId="{CEE268F8-5010-4829-B186-8A17242A1B2E}" srcId="{419CE4EA-10E8-468E-97A3-FFCEF16835E0}" destId="{B6D45E3E-07C5-4591-A073-26AA1E11526B}" srcOrd="2" destOrd="0" parTransId="{4410BA7A-1088-4169-BBFB-1FF8688DD825}" sibTransId="{BE1633BB-531A-4360-9602-0802576B6B94}"/>
    <dgm:cxn modelId="{BB53A6F6-1545-4A93-9923-A58C8316D899}" srcId="{419CE4EA-10E8-468E-97A3-FFCEF16835E0}" destId="{1420AFFC-0BDE-4B25-8840-6A9D76128C08}" srcOrd="6" destOrd="0" parTransId="{DF92CE8D-ABA2-4200-AC87-8129958CCA37}" sibTransId="{16A86092-2451-43FD-BA2C-2AE5A5FE1C20}"/>
    <dgm:cxn modelId="{50760ED2-1876-4594-934F-9358CCA75C80}" type="presOf" srcId="{9EFFF392-AFF5-4E98-AAC2-BF532A29E8DB}" destId="{55622953-7634-4B0E-A48E-075BEAEE67AD}" srcOrd="0" destOrd="0" presId="urn:microsoft.com/office/officeart/2005/8/layout/vList5"/>
    <dgm:cxn modelId="{966A0AAF-C718-4BCC-BD84-3834DD2A2ACE}" type="presOf" srcId="{03AEF18B-B8B5-4A43-BBF1-009F32881E9C}" destId="{A54328EE-1498-4ECB-BDBE-E53042A4A119}" srcOrd="0" destOrd="0" presId="urn:microsoft.com/office/officeart/2005/8/layout/vList5"/>
    <dgm:cxn modelId="{DB827255-2832-41E2-A438-0801DA124F41}" srcId="{419CE4EA-10E8-468E-97A3-FFCEF16835E0}" destId="{03AEF18B-B8B5-4A43-BBF1-009F32881E9C}" srcOrd="4" destOrd="0" parTransId="{CCB0E671-CCA5-47AD-95F0-DAA1FEF68B21}" sibTransId="{BE9BF6E7-5D30-463E-BD6B-DBC1E9F20BF0}"/>
    <dgm:cxn modelId="{0D57F3BE-0106-4825-8E4C-5CBA5A239C95}" srcId="{419CE4EA-10E8-468E-97A3-FFCEF16835E0}" destId="{5E20C51E-B9DE-4121-BDCE-6BEDBFA1B629}" srcOrd="5" destOrd="0" parTransId="{C1FE22B6-275D-4FED-BD66-A0F752A2E78C}" sibTransId="{A18E141F-5BAE-49E9-A3F8-377E327C4CA2}"/>
    <dgm:cxn modelId="{AC66E253-37D8-4823-9AD1-C15361456096}" srcId="{994842D5-0BA4-44D9-8FAA-AA75A8B4406D}" destId="{6543797A-EA54-4AC1-8814-AD2366D97461}" srcOrd="1" destOrd="0" parTransId="{5861954B-8D92-4285-80CD-4717891FFAD6}" sibTransId="{147A3EF4-C600-4233-855D-70DAAAFD59A8}"/>
    <dgm:cxn modelId="{3FC91B45-2B16-4CDD-9EF4-1BD0AFD3622A}" type="presOf" srcId="{1420AFFC-0BDE-4B25-8840-6A9D76128C08}" destId="{BC8B26D1-E642-432E-B202-0CD2AB2B5B04}" srcOrd="0" destOrd="0" presId="urn:microsoft.com/office/officeart/2005/8/layout/vList5"/>
    <dgm:cxn modelId="{B6932E39-D800-4CAB-8496-4CDCF650B0B5}" type="presOf" srcId="{3350D915-D9D0-4598-8B09-C46B7A5D793A}" destId="{42648760-1566-447B-8FFB-0BFDE96551D3}" srcOrd="0" destOrd="0" presId="urn:microsoft.com/office/officeart/2005/8/layout/vList5"/>
    <dgm:cxn modelId="{24FFA380-8353-455B-B7BE-92853606A943}" srcId="{419CE4EA-10E8-468E-97A3-FFCEF16835E0}" destId="{3350D915-D9D0-4598-8B09-C46B7A5D793A}" srcOrd="1" destOrd="0" parTransId="{3E1C98C8-9908-43DA-B328-505E8F07CB61}" sibTransId="{05D1BA56-3C09-465B-A1E7-A2C6EB8B8246}"/>
    <dgm:cxn modelId="{12BCD5A5-C921-4C69-BB48-9418B546036A}" type="presOf" srcId="{5E20C51E-B9DE-4121-BDCE-6BEDBFA1B629}" destId="{0B2CF9B7-7E28-4D21-AB86-84BCF250CF3B}" srcOrd="0" destOrd="0" presId="urn:microsoft.com/office/officeart/2005/8/layout/vList5"/>
    <dgm:cxn modelId="{A2D9B7DC-09B0-4C19-8460-1C65BDFEE04B}" type="presOf" srcId="{C19FC182-2A82-43C2-8ED3-E9D367D14EB0}" destId="{EF737664-A1DE-40AE-A9E3-892DF83E1E59}" srcOrd="0" destOrd="0" presId="urn:microsoft.com/office/officeart/2005/8/layout/vList5"/>
    <dgm:cxn modelId="{568CFF9D-6399-4D3C-BAC3-D5AD129976F3}" type="presOf" srcId="{A4CF2189-97DC-4AAA-A367-CD6B25299535}" destId="{EF737664-A1DE-40AE-A9E3-892DF83E1E59}" srcOrd="0" destOrd="2" presId="urn:microsoft.com/office/officeart/2005/8/layout/vList5"/>
    <dgm:cxn modelId="{D5F9AB88-A57D-4243-B098-8E56F6FEF767}" type="presOf" srcId="{6D176A23-A713-4FB7-A960-4FA659712874}" destId="{385C0F83-99E4-47D0-BA19-B73D8C5690A0}" srcOrd="0" destOrd="0" presId="urn:microsoft.com/office/officeart/2005/8/layout/vList5"/>
    <dgm:cxn modelId="{C90209DE-3F1B-494C-9A1A-7F984389428B}" type="presParOf" srcId="{F76B288B-4509-42D9-80F7-981372EDB736}" destId="{48D70297-AC38-4EB6-91B9-013FD0BB387C}" srcOrd="0" destOrd="0" presId="urn:microsoft.com/office/officeart/2005/8/layout/vList5"/>
    <dgm:cxn modelId="{924BD953-7C3E-4DFC-B767-6C458AA7D390}" type="presParOf" srcId="{48D70297-AC38-4EB6-91B9-013FD0BB387C}" destId="{8E82A5FA-B8E4-4A9D-B605-60821F6F9022}" srcOrd="0" destOrd="0" presId="urn:microsoft.com/office/officeart/2005/8/layout/vList5"/>
    <dgm:cxn modelId="{7E567E3F-B36C-4AF4-8C3E-5B9C06AF9AD4}" type="presParOf" srcId="{48D70297-AC38-4EB6-91B9-013FD0BB387C}" destId="{8A678265-AA0D-4E74-B83B-4327568ADE98}" srcOrd="1" destOrd="0" presId="urn:microsoft.com/office/officeart/2005/8/layout/vList5"/>
    <dgm:cxn modelId="{988E999A-EBA9-4E26-B139-042F019BB608}" type="presParOf" srcId="{F76B288B-4509-42D9-80F7-981372EDB736}" destId="{2FB858BB-9A50-45FA-B416-75F6C74C8024}" srcOrd="1" destOrd="0" presId="urn:microsoft.com/office/officeart/2005/8/layout/vList5"/>
    <dgm:cxn modelId="{ECAA6AF1-5204-4F0E-95AF-7A57A728EEC3}" type="presParOf" srcId="{F76B288B-4509-42D9-80F7-981372EDB736}" destId="{DC01F110-D148-4427-8848-770DA6542C6C}" srcOrd="2" destOrd="0" presId="urn:microsoft.com/office/officeart/2005/8/layout/vList5"/>
    <dgm:cxn modelId="{AF7607ED-FDE4-4B3F-8E81-30ED7BE5AC30}" type="presParOf" srcId="{DC01F110-D148-4427-8848-770DA6542C6C}" destId="{42648760-1566-447B-8FFB-0BFDE96551D3}" srcOrd="0" destOrd="0" presId="urn:microsoft.com/office/officeart/2005/8/layout/vList5"/>
    <dgm:cxn modelId="{24C54ECB-1CEE-4528-9FCD-3C4DFA9A3DAD}" type="presParOf" srcId="{DC01F110-D148-4427-8848-770DA6542C6C}" destId="{00A636B0-90D3-4B11-8B10-300C5D8BAAB7}" srcOrd="1" destOrd="0" presId="urn:microsoft.com/office/officeart/2005/8/layout/vList5"/>
    <dgm:cxn modelId="{4BDEDACF-FC79-4DE8-A95F-B4BD81F88253}" type="presParOf" srcId="{F76B288B-4509-42D9-80F7-981372EDB736}" destId="{8B2FB02E-52D8-4DDB-9DE6-EBCBB43D0EF0}" srcOrd="3" destOrd="0" presId="urn:microsoft.com/office/officeart/2005/8/layout/vList5"/>
    <dgm:cxn modelId="{46BFCE48-CE26-4844-B132-8189F5B85E1D}" type="presParOf" srcId="{F76B288B-4509-42D9-80F7-981372EDB736}" destId="{4BA41943-E8D0-4451-BFF2-46B20779D39C}" srcOrd="4" destOrd="0" presId="urn:microsoft.com/office/officeart/2005/8/layout/vList5"/>
    <dgm:cxn modelId="{430494B1-C62C-433E-AEF7-646D3E1D5DFA}" type="presParOf" srcId="{4BA41943-E8D0-4451-BFF2-46B20779D39C}" destId="{39F2F419-2151-4428-BF25-D166866BCCAB}" srcOrd="0" destOrd="0" presId="urn:microsoft.com/office/officeart/2005/8/layout/vList5"/>
    <dgm:cxn modelId="{ECD67BD8-E3D2-49CE-BEDA-B764FF8BD007}" type="presParOf" srcId="{4BA41943-E8D0-4451-BFF2-46B20779D39C}" destId="{385C0F83-99E4-47D0-BA19-B73D8C5690A0}" srcOrd="1" destOrd="0" presId="urn:microsoft.com/office/officeart/2005/8/layout/vList5"/>
    <dgm:cxn modelId="{48A76A85-A496-470B-BBFA-27EE9BCC2343}" type="presParOf" srcId="{F76B288B-4509-42D9-80F7-981372EDB736}" destId="{C6275101-15CD-4382-ABD9-D209E89EE48C}" srcOrd="5" destOrd="0" presId="urn:microsoft.com/office/officeart/2005/8/layout/vList5"/>
    <dgm:cxn modelId="{66D7D3CC-1106-4C90-8BEB-EEA8C0D4EFBD}" type="presParOf" srcId="{F76B288B-4509-42D9-80F7-981372EDB736}" destId="{FB1C3E89-84F2-49F9-AF85-013734EA254C}" srcOrd="6" destOrd="0" presId="urn:microsoft.com/office/officeart/2005/8/layout/vList5"/>
    <dgm:cxn modelId="{47F719A6-AFE5-46CF-806D-EA3FFE2FBFB3}" type="presParOf" srcId="{FB1C3E89-84F2-49F9-AF85-013734EA254C}" destId="{8CF7A1D9-B6E2-4D2F-95F0-1AB37D9FFAB8}" srcOrd="0" destOrd="0" presId="urn:microsoft.com/office/officeart/2005/8/layout/vList5"/>
    <dgm:cxn modelId="{76FFE20B-C6F7-4747-B713-B3C0359A6A7C}" type="presParOf" srcId="{FB1C3E89-84F2-49F9-AF85-013734EA254C}" destId="{23D5F9F5-8D39-450F-A201-25B4CC0C97AA}" srcOrd="1" destOrd="0" presId="urn:microsoft.com/office/officeart/2005/8/layout/vList5"/>
    <dgm:cxn modelId="{C315ACCB-F7B6-44E7-AC42-EE3E9FD76E8E}" type="presParOf" srcId="{F76B288B-4509-42D9-80F7-981372EDB736}" destId="{7FC32E2C-0D71-4D21-8351-FB1E87D6C756}" srcOrd="7" destOrd="0" presId="urn:microsoft.com/office/officeart/2005/8/layout/vList5"/>
    <dgm:cxn modelId="{C88B2C68-6E3E-4D91-9B4F-D3751992867D}" type="presParOf" srcId="{F76B288B-4509-42D9-80F7-981372EDB736}" destId="{A38CEF17-206D-42F5-81FF-5074F0CD8BA5}" srcOrd="8" destOrd="0" presId="urn:microsoft.com/office/officeart/2005/8/layout/vList5"/>
    <dgm:cxn modelId="{B99E28EF-3A04-48F1-85D2-093CD3F4D35E}" type="presParOf" srcId="{A38CEF17-206D-42F5-81FF-5074F0CD8BA5}" destId="{A54328EE-1498-4ECB-BDBE-E53042A4A119}" srcOrd="0" destOrd="0" presId="urn:microsoft.com/office/officeart/2005/8/layout/vList5"/>
    <dgm:cxn modelId="{620DDB61-FF9E-4B67-8D91-8EAB9F7FD1AD}" type="presParOf" srcId="{A38CEF17-206D-42F5-81FF-5074F0CD8BA5}" destId="{CAFB7D73-B811-4ADA-9927-448F0D76BB82}" srcOrd="1" destOrd="0" presId="urn:microsoft.com/office/officeart/2005/8/layout/vList5"/>
    <dgm:cxn modelId="{477954FC-6B19-473C-B2A2-1B6A49B260D1}" type="presParOf" srcId="{F76B288B-4509-42D9-80F7-981372EDB736}" destId="{D758B547-60DC-4082-8263-76E080168D2C}" srcOrd="9" destOrd="0" presId="urn:microsoft.com/office/officeart/2005/8/layout/vList5"/>
    <dgm:cxn modelId="{7644FCF4-84AE-4999-835B-9A72F38F8E74}" type="presParOf" srcId="{F76B288B-4509-42D9-80F7-981372EDB736}" destId="{AA6C3265-472E-436C-8A35-15734B51BEF6}" srcOrd="10" destOrd="0" presId="urn:microsoft.com/office/officeart/2005/8/layout/vList5"/>
    <dgm:cxn modelId="{E890FDCB-221E-4311-B236-2A2C18ADFAFB}" type="presParOf" srcId="{AA6C3265-472E-436C-8A35-15734B51BEF6}" destId="{0B2CF9B7-7E28-4D21-AB86-84BCF250CF3B}" srcOrd="0" destOrd="0" presId="urn:microsoft.com/office/officeart/2005/8/layout/vList5"/>
    <dgm:cxn modelId="{3A3E5ACB-5E38-48BB-B36D-2EE7A23B5F66}" type="presParOf" srcId="{AA6C3265-472E-436C-8A35-15734B51BEF6}" destId="{A27F739E-DA60-4E49-822A-F10750447358}" srcOrd="1" destOrd="0" presId="urn:microsoft.com/office/officeart/2005/8/layout/vList5"/>
    <dgm:cxn modelId="{569D37F1-9E40-4B22-8FAC-F5BB39A116B1}" type="presParOf" srcId="{F76B288B-4509-42D9-80F7-981372EDB736}" destId="{2840FCF0-9B3F-4D13-B15C-E1BA0E6D52BB}" srcOrd="11" destOrd="0" presId="urn:microsoft.com/office/officeart/2005/8/layout/vList5"/>
    <dgm:cxn modelId="{97E6587E-4A45-4A23-A169-5711CACEC5A9}" type="presParOf" srcId="{F76B288B-4509-42D9-80F7-981372EDB736}" destId="{0BE402D7-B978-409A-A6DC-07F3B32F3D5C}" srcOrd="12" destOrd="0" presId="urn:microsoft.com/office/officeart/2005/8/layout/vList5"/>
    <dgm:cxn modelId="{5C277192-EF2E-475D-9375-A17572A4D544}" type="presParOf" srcId="{0BE402D7-B978-409A-A6DC-07F3B32F3D5C}" destId="{BC8B26D1-E642-432E-B202-0CD2AB2B5B04}" srcOrd="0" destOrd="0" presId="urn:microsoft.com/office/officeart/2005/8/layout/vList5"/>
    <dgm:cxn modelId="{1602F76E-F2F7-4584-B0E4-0AD7E9A788CB}" type="presParOf" srcId="{0BE402D7-B978-409A-A6DC-07F3B32F3D5C}" destId="{D703CFA6-D7B4-433A-B031-6B20C84708FA}" srcOrd="1" destOrd="0" presId="urn:microsoft.com/office/officeart/2005/8/layout/vList5"/>
    <dgm:cxn modelId="{8FAC9633-E4BC-443E-84E0-C61C4B49B9EC}" type="presParOf" srcId="{F76B288B-4509-42D9-80F7-981372EDB736}" destId="{8BEDACC2-0FE2-433F-8EE5-F47A9CC74B2F}" srcOrd="13" destOrd="0" presId="urn:microsoft.com/office/officeart/2005/8/layout/vList5"/>
    <dgm:cxn modelId="{FE856907-50D1-407D-A454-09FFC0F8C743}" type="presParOf" srcId="{F76B288B-4509-42D9-80F7-981372EDB736}" destId="{301B6E30-3BC1-4B73-9799-70A17D1A446B}" srcOrd="14" destOrd="0" presId="urn:microsoft.com/office/officeart/2005/8/layout/vList5"/>
    <dgm:cxn modelId="{9DDA4F7C-6209-4EE2-A2DF-7A290914CB9D}" type="presParOf" srcId="{301B6E30-3BC1-4B73-9799-70A17D1A446B}" destId="{0A4CFC5E-80A6-4157-B7A5-0E49EB17CC95}" srcOrd="0" destOrd="0" presId="urn:microsoft.com/office/officeart/2005/8/layout/vList5"/>
    <dgm:cxn modelId="{F58CD0A1-7638-4145-AE15-E4D8D99D0948}" type="presParOf" srcId="{301B6E30-3BC1-4B73-9799-70A17D1A446B}" destId="{55622953-7634-4B0E-A48E-075BEAEE67AD}" srcOrd="1" destOrd="0" presId="urn:microsoft.com/office/officeart/2005/8/layout/vList5"/>
    <dgm:cxn modelId="{48442CE6-C020-4779-B6AE-3DC5E7DE6028}" type="presParOf" srcId="{F76B288B-4509-42D9-80F7-981372EDB736}" destId="{D2A7E709-E6FB-4181-BCE4-63788D87E99F}" srcOrd="15" destOrd="0" presId="urn:microsoft.com/office/officeart/2005/8/layout/vList5"/>
    <dgm:cxn modelId="{EF8C036C-6B2A-4027-A527-E65B0FA94ED6}" type="presParOf" srcId="{F76B288B-4509-42D9-80F7-981372EDB736}" destId="{C3775A13-E805-4713-B73E-5E04DDE08B4C}" srcOrd="16" destOrd="0" presId="urn:microsoft.com/office/officeart/2005/8/layout/vList5"/>
    <dgm:cxn modelId="{B8E5083B-26E9-436B-8DD8-69CD7974AF12}" type="presParOf" srcId="{C3775A13-E805-4713-B73E-5E04DDE08B4C}" destId="{A783D6DA-275F-477A-831E-4B989A34DFA0}" srcOrd="0" destOrd="0" presId="urn:microsoft.com/office/officeart/2005/8/layout/vList5"/>
    <dgm:cxn modelId="{CFA41633-A93E-4609-9C4F-6A9E3937D8A6}" type="presParOf" srcId="{C3775A13-E805-4713-B73E-5E04DDE08B4C}" destId="{EF737664-A1DE-40AE-A9E3-892DF83E1E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31004A-9108-4942-BADD-B5DC45FEEAA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67D90CD8-739E-4AD0-9BAD-5A3DD6F112A1}">
      <dgm:prSet phldrT="[Texto]" custT="1"/>
      <dgm:spPr>
        <a:solidFill>
          <a:srgbClr val="FF0000"/>
        </a:solidFill>
        <a:scene3d>
          <a:camera prst="orthographicFront"/>
          <a:lightRig rig="threePt" dir="t"/>
        </a:scene3d>
        <a:sp3d>
          <a:bevelT w="165100" prst="coolSlant"/>
        </a:sp3d>
      </dgm:spPr>
      <dgm:t>
        <a:bodyPr/>
        <a:lstStyle/>
        <a:p>
          <a:pPr algn="ctr"/>
          <a:r>
            <a:rPr lang="es-MX" sz="1400" b="1" dirty="0" smtClean="0">
              <a:solidFill>
                <a:schemeClr val="bg2"/>
              </a:solidFill>
              <a:latin typeface="+mj-lt"/>
            </a:rPr>
            <a:t>Ley General de Contabilidad Gubernamental</a:t>
          </a:r>
        </a:p>
      </dgm:t>
    </dgm:pt>
    <dgm:pt modelId="{2F12C677-32E7-4C6E-82BF-601172A5C64D}" type="parTrans" cxnId="{0A7B0C83-D6FB-434D-B401-1DE3B3C46F45}">
      <dgm:prSet/>
      <dgm:spPr/>
      <dgm:t>
        <a:bodyPr/>
        <a:lstStyle/>
        <a:p>
          <a:endParaRPr lang="es-ES" b="1"/>
        </a:p>
      </dgm:t>
    </dgm:pt>
    <dgm:pt modelId="{67226751-7B5B-4813-8640-B8773A283DA4}" type="sibTrans" cxnId="{0A7B0C83-D6FB-434D-B401-1DE3B3C46F45}">
      <dgm:prSet/>
      <dgm:spPr/>
      <dgm:t>
        <a:bodyPr/>
        <a:lstStyle/>
        <a:p>
          <a:endParaRPr lang="es-ES" b="1"/>
        </a:p>
      </dgm:t>
    </dgm:pt>
    <dgm:pt modelId="{589D5A4B-BC8E-4701-A26B-45AFAF127674}">
      <dgm:prSet phldrT="[Texto]" custT="1"/>
      <dgm:spPr>
        <a:solidFill>
          <a:schemeClr val="accent1">
            <a:hueOff val="0"/>
            <a:satOff val="0"/>
            <a:lumOff val="0"/>
          </a:schemeClr>
        </a:solidFill>
        <a:scene3d>
          <a:camera prst="orthographicFront"/>
          <a:lightRig rig="threePt" dir="t"/>
        </a:scene3d>
        <a:sp3d>
          <a:bevelT w="165100" prst="coolSlant"/>
        </a:sp3d>
      </dgm:spPr>
      <dgm:t>
        <a:bodyPr/>
        <a:lstStyle/>
        <a:p>
          <a:pPr algn="ctr"/>
          <a:r>
            <a:rPr lang="es-MX" sz="1200" b="1" dirty="0" smtClean="0">
              <a:solidFill>
                <a:schemeClr val="bg2"/>
              </a:solidFill>
              <a:latin typeface="+mj-lt"/>
            </a:rPr>
            <a:t>Título Primero: </a:t>
          </a:r>
        </a:p>
        <a:p>
          <a:pPr algn="ctr"/>
          <a:r>
            <a:rPr lang="es-MX" sz="1200" b="1" dirty="0" smtClean="0">
              <a:solidFill>
                <a:schemeClr val="bg2"/>
              </a:solidFill>
              <a:latin typeface="+mj-lt"/>
            </a:rPr>
            <a:t>Objeto y Definiciones de la Ley</a:t>
          </a:r>
          <a:endParaRPr lang="es-ES" sz="1200" b="1" dirty="0">
            <a:solidFill>
              <a:schemeClr val="bg2"/>
            </a:solidFill>
            <a:latin typeface="+mj-lt"/>
          </a:endParaRPr>
        </a:p>
      </dgm:t>
    </dgm:pt>
    <dgm:pt modelId="{4C160D63-AE76-4AB9-8A3A-91F0AD68211B}" type="parTrans" cxnId="{8D4D2E8C-BD67-46D5-945C-EF3A8B04A655}">
      <dgm:prSet/>
      <dgm:spPr/>
      <dgm:t>
        <a:bodyPr/>
        <a:lstStyle/>
        <a:p>
          <a:endParaRPr lang="es-ES" b="1"/>
        </a:p>
      </dgm:t>
    </dgm:pt>
    <dgm:pt modelId="{FDA612C1-DD0C-473A-8DE5-25C5E792A4A3}" type="sibTrans" cxnId="{8D4D2E8C-BD67-46D5-945C-EF3A8B04A655}">
      <dgm:prSet/>
      <dgm:spPr/>
      <dgm:t>
        <a:bodyPr/>
        <a:lstStyle/>
        <a:p>
          <a:endParaRPr lang="es-ES" b="1"/>
        </a:p>
      </dgm:t>
    </dgm:pt>
    <dgm:pt modelId="{02FE8BC3-FBC7-4078-ACEA-7B0A2CB16230}">
      <dgm:prSet custT="1"/>
      <dgm:spPr>
        <a:solidFill>
          <a:srgbClr val="B85C00"/>
        </a:solidFill>
        <a:scene3d>
          <a:camera prst="orthographicFront"/>
          <a:lightRig rig="threePt" dir="t"/>
        </a:scene3d>
        <a:sp3d>
          <a:bevelT w="165100" prst="coolSlant"/>
        </a:sp3d>
      </dgm:spPr>
      <dgm:t>
        <a:bodyPr/>
        <a:lstStyle/>
        <a:p>
          <a:pPr algn="ctr"/>
          <a:r>
            <a:rPr lang="es-MX" sz="1200" b="1" dirty="0" smtClean="0">
              <a:solidFill>
                <a:schemeClr val="bg2"/>
              </a:solidFill>
              <a:latin typeface="+mj-lt"/>
            </a:rPr>
            <a:t>Título Tercero: </a:t>
          </a:r>
        </a:p>
        <a:p>
          <a:pPr algn="ctr"/>
          <a:r>
            <a:rPr lang="es-MX" sz="1200" b="1" dirty="0" smtClean="0">
              <a:solidFill>
                <a:schemeClr val="bg2"/>
              </a:solidFill>
              <a:latin typeface="+mj-lt"/>
            </a:rPr>
            <a:t>De la Contabilidad Gubernamental</a:t>
          </a:r>
          <a:endParaRPr lang="es-ES" sz="1200" b="1" dirty="0">
            <a:solidFill>
              <a:schemeClr val="bg2"/>
            </a:solidFill>
            <a:latin typeface="+mj-lt"/>
          </a:endParaRPr>
        </a:p>
      </dgm:t>
    </dgm:pt>
    <dgm:pt modelId="{024107F2-FE78-4523-AC45-19F283FE8A59}" type="parTrans" cxnId="{DD92D0B8-B667-475B-9935-2BA6D865B171}">
      <dgm:prSet/>
      <dgm:spPr/>
      <dgm:t>
        <a:bodyPr/>
        <a:lstStyle/>
        <a:p>
          <a:endParaRPr lang="es-ES" b="1"/>
        </a:p>
      </dgm:t>
    </dgm:pt>
    <dgm:pt modelId="{8E3D816B-3F63-47B8-838E-88E3D5243210}" type="sibTrans" cxnId="{DD92D0B8-B667-475B-9935-2BA6D865B171}">
      <dgm:prSet/>
      <dgm:spPr/>
      <dgm:t>
        <a:bodyPr/>
        <a:lstStyle/>
        <a:p>
          <a:endParaRPr lang="es-ES" b="1"/>
        </a:p>
      </dgm:t>
    </dgm:pt>
    <dgm:pt modelId="{96BA2379-25B3-4B78-B18D-33110BA9785D}">
      <dgm:prSet custT="1"/>
      <dgm:spPr>
        <a:solidFill>
          <a:srgbClr val="00B0F0"/>
        </a:solidFill>
        <a:scene3d>
          <a:camera prst="orthographicFront"/>
          <a:lightRig rig="threePt" dir="t"/>
        </a:scene3d>
        <a:sp3d>
          <a:bevelT w="165100" prst="coolSlant"/>
        </a:sp3d>
      </dgm:spPr>
      <dgm:t>
        <a:bodyPr/>
        <a:lstStyle/>
        <a:p>
          <a:pPr algn="ctr"/>
          <a:r>
            <a:rPr lang="es-MX" sz="1200" b="1" dirty="0" smtClean="0">
              <a:solidFill>
                <a:schemeClr val="bg2"/>
              </a:solidFill>
              <a:latin typeface="+mj-lt"/>
            </a:rPr>
            <a:t>Título Cuarto:</a:t>
          </a:r>
        </a:p>
        <a:p>
          <a:pPr algn="ctr"/>
          <a:r>
            <a:rPr lang="es-MX" sz="1200" b="1" dirty="0" smtClean="0">
              <a:solidFill>
                <a:schemeClr val="bg2"/>
              </a:solidFill>
              <a:latin typeface="+mj-lt"/>
            </a:rPr>
            <a:t>De la Información Financiera Gubernamental y la Cuenta Pública</a:t>
          </a:r>
          <a:endParaRPr lang="es-ES" sz="1200" b="1" dirty="0">
            <a:solidFill>
              <a:schemeClr val="bg2"/>
            </a:solidFill>
            <a:latin typeface="+mj-lt"/>
          </a:endParaRPr>
        </a:p>
      </dgm:t>
    </dgm:pt>
    <dgm:pt modelId="{28B77E93-6BE3-4C08-ABF3-2D43BBA1DCCB}" type="parTrans" cxnId="{6E75C916-7AAE-41B4-8300-4C4C42862C9C}">
      <dgm:prSet/>
      <dgm:spPr/>
      <dgm:t>
        <a:bodyPr/>
        <a:lstStyle/>
        <a:p>
          <a:endParaRPr lang="es-ES" b="1"/>
        </a:p>
      </dgm:t>
    </dgm:pt>
    <dgm:pt modelId="{522AF039-A920-4ABB-85F4-1D7E6BFF8D80}" type="sibTrans" cxnId="{6E75C916-7AAE-41B4-8300-4C4C42862C9C}">
      <dgm:prSet/>
      <dgm:spPr/>
      <dgm:t>
        <a:bodyPr/>
        <a:lstStyle/>
        <a:p>
          <a:endParaRPr lang="es-ES" b="1"/>
        </a:p>
      </dgm:t>
    </dgm:pt>
    <dgm:pt modelId="{38A748A3-BB26-423E-BD55-C9FB3A48218A}">
      <dgm:prSet custT="1"/>
      <dgm:spPr>
        <a:solidFill>
          <a:srgbClr val="FFC000"/>
        </a:solidFill>
        <a:scene3d>
          <a:camera prst="orthographicFront"/>
          <a:lightRig rig="threePt" dir="t"/>
        </a:scene3d>
        <a:sp3d>
          <a:bevelT w="165100" prst="coolSlant"/>
        </a:sp3d>
      </dgm:spPr>
      <dgm:t>
        <a:bodyPr/>
        <a:lstStyle/>
        <a:p>
          <a:pPr algn="ctr"/>
          <a:r>
            <a:rPr lang="es-MX" sz="1200" b="1" dirty="0" smtClean="0">
              <a:solidFill>
                <a:schemeClr val="bg2"/>
              </a:solidFill>
              <a:latin typeface="+mj-lt"/>
            </a:rPr>
            <a:t>Título Quinto:</a:t>
          </a:r>
        </a:p>
        <a:p>
          <a:pPr algn="ctr"/>
          <a:r>
            <a:rPr lang="es-MX" sz="1200" b="1" dirty="0" smtClean="0">
              <a:solidFill>
                <a:schemeClr val="bg2"/>
              </a:solidFill>
              <a:latin typeface="+mj-lt"/>
            </a:rPr>
            <a:t>De las Sanciones</a:t>
          </a:r>
          <a:endParaRPr lang="es-ES" sz="1200" b="1" dirty="0">
            <a:solidFill>
              <a:schemeClr val="bg2"/>
            </a:solidFill>
            <a:latin typeface="+mj-lt"/>
          </a:endParaRPr>
        </a:p>
      </dgm:t>
    </dgm:pt>
    <dgm:pt modelId="{3D738B6E-D626-4926-8179-B590144B5A88}" type="parTrans" cxnId="{69EC2F9F-699D-40FF-A4F3-DE29C80CDFF4}">
      <dgm:prSet/>
      <dgm:spPr/>
      <dgm:t>
        <a:bodyPr/>
        <a:lstStyle/>
        <a:p>
          <a:endParaRPr lang="es-ES" b="1"/>
        </a:p>
      </dgm:t>
    </dgm:pt>
    <dgm:pt modelId="{02607437-DA7D-44CC-B212-BEDD50F0425E}" type="sibTrans" cxnId="{69EC2F9F-699D-40FF-A4F3-DE29C80CDFF4}">
      <dgm:prSet/>
      <dgm:spPr/>
      <dgm:t>
        <a:bodyPr/>
        <a:lstStyle/>
        <a:p>
          <a:endParaRPr lang="es-ES" b="1"/>
        </a:p>
      </dgm:t>
    </dgm:pt>
    <dgm:pt modelId="{1FE95BB1-1100-4239-8B3D-071204039FC1}">
      <dgm:prSet custT="1"/>
      <dgm:spPr>
        <a:solidFill>
          <a:srgbClr val="E34BC2"/>
        </a:solidFill>
        <a:scene3d>
          <a:camera prst="orthographicFront"/>
          <a:lightRig rig="threePt" dir="t"/>
        </a:scene3d>
        <a:sp3d>
          <a:bevelT w="165100" prst="coolSlant"/>
        </a:sp3d>
      </dgm:spPr>
      <dgm:t>
        <a:bodyPr/>
        <a:lstStyle/>
        <a:p>
          <a:r>
            <a:rPr lang="es-MX" sz="1200" b="1" dirty="0" smtClean="0">
              <a:solidFill>
                <a:schemeClr val="bg2"/>
              </a:solidFill>
              <a:latin typeface="+mj-lt"/>
            </a:rPr>
            <a:t>Transitorios</a:t>
          </a:r>
          <a:endParaRPr lang="es-ES" sz="1200" b="1" dirty="0">
            <a:solidFill>
              <a:schemeClr val="bg2"/>
            </a:solidFill>
            <a:latin typeface="+mj-lt"/>
          </a:endParaRPr>
        </a:p>
      </dgm:t>
    </dgm:pt>
    <dgm:pt modelId="{D8FFFB44-C895-4275-ACEB-E566834B2BB3}" type="parTrans" cxnId="{FE87E441-ECDF-48E1-86A7-125BD33B93E7}">
      <dgm:prSet/>
      <dgm:spPr/>
      <dgm:t>
        <a:bodyPr/>
        <a:lstStyle/>
        <a:p>
          <a:endParaRPr lang="es-ES" b="1"/>
        </a:p>
      </dgm:t>
    </dgm:pt>
    <dgm:pt modelId="{6876D3DD-0D55-41D7-A887-39B8707D0CE8}" type="sibTrans" cxnId="{FE87E441-ECDF-48E1-86A7-125BD33B93E7}">
      <dgm:prSet/>
      <dgm:spPr/>
      <dgm:t>
        <a:bodyPr/>
        <a:lstStyle/>
        <a:p>
          <a:endParaRPr lang="es-ES" b="1"/>
        </a:p>
      </dgm:t>
    </dgm:pt>
    <dgm:pt modelId="{AA7E3875-6677-4B95-8389-DF091EC3F843}">
      <dgm:prSet custT="1"/>
      <dgm:spPr>
        <a:solidFill>
          <a:srgbClr val="92D050"/>
        </a:solidFill>
        <a:effectLst/>
        <a:scene3d>
          <a:camera prst="orthographicFront"/>
          <a:lightRig rig="threePt" dir="t"/>
        </a:scene3d>
        <a:sp3d>
          <a:bevelT w="165100" prst="coolSlant"/>
        </a:sp3d>
      </dgm:spPr>
      <dgm:t>
        <a:bodyPr/>
        <a:lstStyle/>
        <a:p>
          <a:pPr algn="ctr"/>
          <a:r>
            <a:rPr lang="es-MX" sz="1200" b="1" dirty="0" smtClean="0">
              <a:solidFill>
                <a:schemeClr val="bg2"/>
              </a:solidFill>
              <a:latin typeface="+mj-lt"/>
            </a:rPr>
            <a:t>Título Segundo:</a:t>
          </a:r>
        </a:p>
        <a:p>
          <a:pPr algn="ctr"/>
          <a:r>
            <a:rPr lang="es-MX" sz="1200" b="1" dirty="0" smtClean="0">
              <a:solidFill>
                <a:schemeClr val="bg2"/>
              </a:solidFill>
              <a:latin typeface="+mj-lt"/>
            </a:rPr>
            <a:t>De la Rectoría de la Armonización Contable</a:t>
          </a:r>
          <a:endParaRPr lang="es-ES" sz="1200" b="1" dirty="0">
            <a:solidFill>
              <a:schemeClr val="bg2"/>
            </a:solidFill>
            <a:latin typeface="+mj-lt"/>
          </a:endParaRPr>
        </a:p>
      </dgm:t>
    </dgm:pt>
    <dgm:pt modelId="{E574981A-C97C-4653-B82A-170C30BBAB2D}" type="parTrans" cxnId="{AE3E2329-A542-4FBD-BBA4-2E29DF99F0AE}">
      <dgm:prSet/>
      <dgm:spPr/>
      <dgm:t>
        <a:bodyPr/>
        <a:lstStyle/>
        <a:p>
          <a:endParaRPr lang="es-ES" b="1"/>
        </a:p>
      </dgm:t>
    </dgm:pt>
    <dgm:pt modelId="{CC837F47-0DF9-427D-8913-0CA86F628CAB}" type="sibTrans" cxnId="{AE3E2329-A542-4FBD-BBA4-2E29DF99F0AE}">
      <dgm:prSet/>
      <dgm:spPr/>
      <dgm:t>
        <a:bodyPr/>
        <a:lstStyle/>
        <a:p>
          <a:endParaRPr lang="es-ES" b="1"/>
        </a:p>
      </dgm:t>
    </dgm:pt>
    <dgm:pt modelId="{DEC4BA4F-168F-4DD7-BADD-E04EFD8AB8CD}">
      <dgm:prSet phldrT="[Texto]" custT="1"/>
      <dgm:spPr>
        <a:solidFill>
          <a:schemeClr val="accent1">
            <a:hueOff val="0"/>
            <a:satOff val="0"/>
            <a:lumOff val="0"/>
          </a:schemeClr>
        </a:solidFill>
        <a:scene3d>
          <a:camera prst="orthographicFront"/>
          <a:lightRig rig="threePt" dir="t"/>
        </a:scene3d>
        <a:sp3d>
          <a:bevelT w="165100" prst="coolSlant"/>
        </a:sp3d>
      </dgm:spPr>
      <dgm:t>
        <a:bodyPr/>
        <a:lstStyle/>
        <a:p>
          <a:pPr algn="ctr"/>
          <a:endParaRPr lang="es-ES" sz="1200" b="1" dirty="0">
            <a:solidFill>
              <a:schemeClr val="bg2"/>
            </a:solidFill>
          </a:endParaRPr>
        </a:p>
      </dgm:t>
    </dgm:pt>
    <dgm:pt modelId="{86FC0451-416D-40C8-B044-C7C901C5C703}" type="sibTrans" cxnId="{F76A5EE7-4442-47CE-B3D2-BFCBDE6BA189}">
      <dgm:prSet/>
      <dgm:spPr/>
      <dgm:t>
        <a:bodyPr/>
        <a:lstStyle/>
        <a:p>
          <a:endParaRPr lang="es-ES" b="1"/>
        </a:p>
      </dgm:t>
    </dgm:pt>
    <dgm:pt modelId="{C0BEBFF0-FB3A-4192-8290-43A794CE5324}" type="parTrans" cxnId="{F76A5EE7-4442-47CE-B3D2-BFCBDE6BA189}">
      <dgm:prSet/>
      <dgm:spPr/>
      <dgm:t>
        <a:bodyPr/>
        <a:lstStyle/>
        <a:p>
          <a:endParaRPr lang="es-ES" b="1"/>
        </a:p>
      </dgm:t>
    </dgm:pt>
    <dgm:pt modelId="{0EE0A8C3-7271-4E9B-BB59-335D644D40A8}" type="pres">
      <dgm:prSet presAssocID="{9531004A-9108-4942-BADD-B5DC45FEEAA6}" presName="composite" presStyleCnt="0">
        <dgm:presLayoutVars>
          <dgm:chMax val="1"/>
          <dgm:dir/>
          <dgm:resizeHandles val="exact"/>
        </dgm:presLayoutVars>
      </dgm:prSet>
      <dgm:spPr/>
      <dgm:t>
        <a:bodyPr/>
        <a:lstStyle/>
        <a:p>
          <a:endParaRPr lang="es-MX"/>
        </a:p>
      </dgm:t>
    </dgm:pt>
    <dgm:pt modelId="{BE8DA1E4-6B18-4B93-BCE9-BB5170B6A983}" type="pres">
      <dgm:prSet presAssocID="{9531004A-9108-4942-BADD-B5DC45FEEAA6}" presName="radial" presStyleCnt="0">
        <dgm:presLayoutVars>
          <dgm:animLvl val="ctr"/>
        </dgm:presLayoutVars>
      </dgm:prSet>
      <dgm:spPr/>
    </dgm:pt>
    <dgm:pt modelId="{1FDD00CF-C857-4D20-89AF-4ABE9B3EF6C9}" type="pres">
      <dgm:prSet presAssocID="{67D90CD8-739E-4AD0-9BAD-5A3DD6F112A1}" presName="centerShape" presStyleLbl="vennNode1" presStyleIdx="0" presStyleCnt="7" custLinFactNeighborX="1035"/>
      <dgm:spPr/>
      <dgm:t>
        <a:bodyPr/>
        <a:lstStyle/>
        <a:p>
          <a:endParaRPr lang="es-MX"/>
        </a:p>
      </dgm:t>
    </dgm:pt>
    <dgm:pt modelId="{92E10F3F-72EB-496A-AED4-BF45A9FB2476}" type="pres">
      <dgm:prSet presAssocID="{589D5A4B-BC8E-4701-A26B-45AFAF127674}" presName="node" presStyleLbl="vennNode1" presStyleIdx="1" presStyleCnt="7" custScaleX="114537" custRadScaleRad="100009" custRadScaleInc="1318">
        <dgm:presLayoutVars>
          <dgm:bulletEnabled val="1"/>
        </dgm:presLayoutVars>
      </dgm:prSet>
      <dgm:spPr/>
      <dgm:t>
        <a:bodyPr/>
        <a:lstStyle/>
        <a:p>
          <a:endParaRPr lang="es-ES"/>
        </a:p>
      </dgm:t>
    </dgm:pt>
    <dgm:pt modelId="{3C9A7CFC-29CF-4D8B-A1AE-067F412FE48C}" type="pres">
      <dgm:prSet presAssocID="{AA7E3875-6677-4B95-8389-DF091EC3F843}" presName="node" presStyleLbl="vennNode1" presStyleIdx="2" presStyleCnt="7" custScaleX="116643" custScaleY="121172" custRadScaleRad="103949" custRadScaleInc="2803">
        <dgm:presLayoutVars>
          <dgm:bulletEnabled val="1"/>
        </dgm:presLayoutVars>
      </dgm:prSet>
      <dgm:spPr/>
      <dgm:t>
        <a:bodyPr/>
        <a:lstStyle/>
        <a:p>
          <a:endParaRPr lang="es-MX"/>
        </a:p>
      </dgm:t>
    </dgm:pt>
    <dgm:pt modelId="{4AEFDE24-76B5-4B74-B19D-AE1B575C7927}" type="pres">
      <dgm:prSet presAssocID="{02FE8BC3-FBC7-4078-ACEA-7B0A2CB16230}" presName="node" presStyleLbl="vennNode1" presStyleIdx="3" presStyleCnt="7" custScaleX="130511" custRadScaleRad="104278" custRadScaleInc="-2247">
        <dgm:presLayoutVars>
          <dgm:bulletEnabled val="1"/>
        </dgm:presLayoutVars>
      </dgm:prSet>
      <dgm:spPr/>
      <dgm:t>
        <a:bodyPr/>
        <a:lstStyle/>
        <a:p>
          <a:endParaRPr lang="es-MX"/>
        </a:p>
      </dgm:t>
    </dgm:pt>
    <dgm:pt modelId="{12901F0A-308B-442F-AD77-FE1B41ADA0A0}" type="pres">
      <dgm:prSet presAssocID="{96BA2379-25B3-4B78-B18D-33110BA9785D}" presName="node" presStyleLbl="vennNode1" presStyleIdx="4" presStyleCnt="7" custScaleX="131182" custRadScaleRad="100009" custRadScaleInc="-1319">
        <dgm:presLayoutVars>
          <dgm:bulletEnabled val="1"/>
        </dgm:presLayoutVars>
      </dgm:prSet>
      <dgm:spPr/>
      <dgm:t>
        <a:bodyPr/>
        <a:lstStyle/>
        <a:p>
          <a:endParaRPr lang="es-MX"/>
        </a:p>
      </dgm:t>
    </dgm:pt>
    <dgm:pt modelId="{DAE80065-8FEE-44C2-A468-B9ED5B90E8CE}" type="pres">
      <dgm:prSet presAssocID="{38A748A3-BB26-423E-BD55-C9FB3A48218A}" presName="node" presStyleLbl="vennNode1" presStyleIdx="5" presStyleCnt="7" custRadScaleRad="101798" custRadScaleInc="972">
        <dgm:presLayoutVars>
          <dgm:bulletEnabled val="1"/>
        </dgm:presLayoutVars>
      </dgm:prSet>
      <dgm:spPr/>
      <dgm:t>
        <a:bodyPr/>
        <a:lstStyle/>
        <a:p>
          <a:endParaRPr lang="es-MX"/>
        </a:p>
      </dgm:t>
    </dgm:pt>
    <dgm:pt modelId="{FDEDBB5E-7AEF-4683-A77B-8CE0DFC07736}" type="pres">
      <dgm:prSet presAssocID="{1FE95BB1-1100-4239-8B3D-071204039FC1}" presName="node" presStyleLbl="vennNode1" presStyleIdx="6" presStyleCnt="7" custRadScaleRad="101798" custRadScaleInc="-972">
        <dgm:presLayoutVars>
          <dgm:bulletEnabled val="1"/>
        </dgm:presLayoutVars>
      </dgm:prSet>
      <dgm:spPr/>
      <dgm:t>
        <a:bodyPr/>
        <a:lstStyle/>
        <a:p>
          <a:endParaRPr lang="es-MX"/>
        </a:p>
      </dgm:t>
    </dgm:pt>
  </dgm:ptLst>
  <dgm:cxnLst>
    <dgm:cxn modelId="{8D4D2E8C-BD67-46D5-945C-EF3A8B04A655}" srcId="{67D90CD8-739E-4AD0-9BAD-5A3DD6F112A1}" destId="{589D5A4B-BC8E-4701-A26B-45AFAF127674}" srcOrd="0" destOrd="0" parTransId="{4C160D63-AE76-4AB9-8A3A-91F0AD68211B}" sibTransId="{FDA612C1-DD0C-473A-8DE5-25C5E792A4A3}"/>
    <dgm:cxn modelId="{0A7B0C83-D6FB-434D-B401-1DE3B3C46F45}" srcId="{9531004A-9108-4942-BADD-B5DC45FEEAA6}" destId="{67D90CD8-739E-4AD0-9BAD-5A3DD6F112A1}" srcOrd="0" destOrd="0" parTransId="{2F12C677-32E7-4C6E-82BF-601172A5C64D}" sibTransId="{67226751-7B5B-4813-8640-B8773A283DA4}"/>
    <dgm:cxn modelId="{DD92D0B8-B667-475B-9935-2BA6D865B171}" srcId="{67D90CD8-739E-4AD0-9BAD-5A3DD6F112A1}" destId="{02FE8BC3-FBC7-4078-ACEA-7B0A2CB16230}" srcOrd="2" destOrd="0" parTransId="{024107F2-FE78-4523-AC45-19F283FE8A59}" sibTransId="{8E3D816B-3F63-47B8-838E-88E3D5243210}"/>
    <dgm:cxn modelId="{4155B77A-23B5-4060-A464-81F1574A179F}" type="presOf" srcId="{DEC4BA4F-168F-4DD7-BADD-E04EFD8AB8CD}" destId="{92E10F3F-72EB-496A-AED4-BF45A9FB2476}" srcOrd="0" destOrd="1" presId="urn:microsoft.com/office/officeart/2005/8/layout/radial3"/>
    <dgm:cxn modelId="{D2D06F2D-5ED0-4243-9F49-D8E9395F5D2F}" type="presOf" srcId="{589D5A4B-BC8E-4701-A26B-45AFAF127674}" destId="{92E10F3F-72EB-496A-AED4-BF45A9FB2476}" srcOrd="0" destOrd="0" presId="urn:microsoft.com/office/officeart/2005/8/layout/radial3"/>
    <dgm:cxn modelId="{FE87E441-ECDF-48E1-86A7-125BD33B93E7}" srcId="{67D90CD8-739E-4AD0-9BAD-5A3DD6F112A1}" destId="{1FE95BB1-1100-4239-8B3D-071204039FC1}" srcOrd="5" destOrd="0" parTransId="{D8FFFB44-C895-4275-ACEB-E566834B2BB3}" sibTransId="{6876D3DD-0D55-41D7-A887-39B8707D0CE8}"/>
    <dgm:cxn modelId="{29626A79-89EE-454B-BC22-89F36131FEA3}" type="presOf" srcId="{AA7E3875-6677-4B95-8389-DF091EC3F843}" destId="{3C9A7CFC-29CF-4D8B-A1AE-067F412FE48C}" srcOrd="0" destOrd="0" presId="urn:microsoft.com/office/officeart/2005/8/layout/radial3"/>
    <dgm:cxn modelId="{244C3ACD-D15D-453F-AB26-BA42B1CE40CC}" type="presOf" srcId="{67D90CD8-739E-4AD0-9BAD-5A3DD6F112A1}" destId="{1FDD00CF-C857-4D20-89AF-4ABE9B3EF6C9}" srcOrd="0" destOrd="0" presId="urn:microsoft.com/office/officeart/2005/8/layout/radial3"/>
    <dgm:cxn modelId="{4377E3E8-A40D-468D-BF21-2DEA77496979}" type="presOf" srcId="{1FE95BB1-1100-4239-8B3D-071204039FC1}" destId="{FDEDBB5E-7AEF-4683-A77B-8CE0DFC07736}" srcOrd="0" destOrd="0" presId="urn:microsoft.com/office/officeart/2005/8/layout/radial3"/>
    <dgm:cxn modelId="{D52492EE-B2AE-4509-908E-DAC8B59625FB}" type="presOf" srcId="{96BA2379-25B3-4B78-B18D-33110BA9785D}" destId="{12901F0A-308B-442F-AD77-FE1B41ADA0A0}" srcOrd="0" destOrd="0" presId="urn:microsoft.com/office/officeart/2005/8/layout/radial3"/>
    <dgm:cxn modelId="{FA5E92DB-F6BC-4543-84F2-05657D237A3B}" type="presOf" srcId="{02FE8BC3-FBC7-4078-ACEA-7B0A2CB16230}" destId="{4AEFDE24-76B5-4B74-B19D-AE1B575C7927}" srcOrd="0" destOrd="0" presId="urn:microsoft.com/office/officeart/2005/8/layout/radial3"/>
    <dgm:cxn modelId="{6E75C916-7AAE-41B4-8300-4C4C42862C9C}" srcId="{67D90CD8-739E-4AD0-9BAD-5A3DD6F112A1}" destId="{96BA2379-25B3-4B78-B18D-33110BA9785D}" srcOrd="3" destOrd="0" parTransId="{28B77E93-6BE3-4C08-ABF3-2D43BBA1DCCB}" sibTransId="{522AF039-A920-4ABB-85F4-1D7E6BFF8D80}"/>
    <dgm:cxn modelId="{D3946521-097A-4443-BF73-B46412D53945}" type="presOf" srcId="{9531004A-9108-4942-BADD-B5DC45FEEAA6}" destId="{0EE0A8C3-7271-4E9B-BB59-335D644D40A8}" srcOrd="0" destOrd="0" presId="urn:microsoft.com/office/officeart/2005/8/layout/radial3"/>
    <dgm:cxn modelId="{AE3E2329-A542-4FBD-BBA4-2E29DF99F0AE}" srcId="{67D90CD8-739E-4AD0-9BAD-5A3DD6F112A1}" destId="{AA7E3875-6677-4B95-8389-DF091EC3F843}" srcOrd="1" destOrd="0" parTransId="{E574981A-C97C-4653-B82A-170C30BBAB2D}" sibTransId="{CC837F47-0DF9-427D-8913-0CA86F628CAB}"/>
    <dgm:cxn modelId="{F76A5EE7-4442-47CE-B3D2-BFCBDE6BA189}" srcId="{589D5A4B-BC8E-4701-A26B-45AFAF127674}" destId="{DEC4BA4F-168F-4DD7-BADD-E04EFD8AB8CD}" srcOrd="0" destOrd="0" parTransId="{C0BEBFF0-FB3A-4192-8290-43A794CE5324}" sibTransId="{86FC0451-416D-40C8-B044-C7C901C5C703}"/>
    <dgm:cxn modelId="{69EC2F9F-699D-40FF-A4F3-DE29C80CDFF4}" srcId="{67D90CD8-739E-4AD0-9BAD-5A3DD6F112A1}" destId="{38A748A3-BB26-423E-BD55-C9FB3A48218A}" srcOrd="4" destOrd="0" parTransId="{3D738B6E-D626-4926-8179-B590144B5A88}" sibTransId="{02607437-DA7D-44CC-B212-BEDD50F0425E}"/>
    <dgm:cxn modelId="{414C53A6-70F1-40F7-85D8-C351A94BB6EE}" type="presOf" srcId="{38A748A3-BB26-423E-BD55-C9FB3A48218A}" destId="{DAE80065-8FEE-44C2-A468-B9ED5B90E8CE}" srcOrd="0" destOrd="0" presId="urn:microsoft.com/office/officeart/2005/8/layout/radial3"/>
    <dgm:cxn modelId="{0F52DE35-1C69-4E96-A5AF-373CD1E844C4}" type="presParOf" srcId="{0EE0A8C3-7271-4E9B-BB59-335D644D40A8}" destId="{BE8DA1E4-6B18-4B93-BCE9-BB5170B6A983}" srcOrd="0" destOrd="0" presId="urn:microsoft.com/office/officeart/2005/8/layout/radial3"/>
    <dgm:cxn modelId="{88CF9133-A196-453F-8161-455F83C8CCAE}" type="presParOf" srcId="{BE8DA1E4-6B18-4B93-BCE9-BB5170B6A983}" destId="{1FDD00CF-C857-4D20-89AF-4ABE9B3EF6C9}" srcOrd="0" destOrd="0" presId="urn:microsoft.com/office/officeart/2005/8/layout/radial3"/>
    <dgm:cxn modelId="{33C9C617-A9EC-497F-B6C6-29AEB4087058}" type="presParOf" srcId="{BE8DA1E4-6B18-4B93-BCE9-BB5170B6A983}" destId="{92E10F3F-72EB-496A-AED4-BF45A9FB2476}" srcOrd="1" destOrd="0" presId="urn:microsoft.com/office/officeart/2005/8/layout/radial3"/>
    <dgm:cxn modelId="{2778E923-2F94-4793-8F75-73C2D450A6FE}" type="presParOf" srcId="{BE8DA1E4-6B18-4B93-BCE9-BB5170B6A983}" destId="{3C9A7CFC-29CF-4D8B-A1AE-067F412FE48C}" srcOrd="2" destOrd="0" presId="urn:microsoft.com/office/officeart/2005/8/layout/radial3"/>
    <dgm:cxn modelId="{E508EC59-196D-4A07-89F4-B640AFE55E62}" type="presParOf" srcId="{BE8DA1E4-6B18-4B93-BCE9-BB5170B6A983}" destId="{4AEFDE24-76B5-4B74-B19D-AE1B575C7927}" srcOrd="3" destOrd="0" presId="urn:microsoft.com/office/officeart/2005/8/layout/radial3"/>
    <dgm:cxn modelId="{768D9168-54AE-44E6-9666-1AAC4B3D5571}" type="presParOf" srcId="{BE8DA1E4-6B18-4B93-BCE9-BB5170B6A983}" destId="{12901F0A-308B-442F-AD77-FE1B41ADA0A0}" srcOrd="4" destOrd="0" presId="urn:microsoft.com/office/officeart/2005/8/layout/radial3"/>
    <dgm:cxn modelId="{442485CD-760C-4571-9C68-91A00D616C45}" type="presParOf" srcId="{BE8DA1E4-6B18-4B93-BCE9-BB5170B6A983}" destId="{DAE80065-8FEE-44C2-A468-B9ED5B90E8CE}" srcOrd="5" destOrd="0" presId="urn:microsoft.com/office/officeart/2005/8/layout/radial3"/>
    <dgm:cxn modelId="{70632E13-968A-4711-A1D8-1010E73C0062}" type="presParOf" srcId="{BE8DA1E4-6B18-4B93-BCE9-BB5170B6A983}" destId="{FDEDBB5E-7AEF-4683-A77B-8CE0DFC07736}" srcOrd="6" destOrd="0" presId="urn:microsoft.com/office/officeart/2005/8/layout/radial3"/>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FCF79-ACC5-405C-AABF-1E255F06B33A}" type="doc">
      <dgm:prSet loTypeId="urn:microsoft.com/office/officeart/2005/8/layout/hList1" loCatId="list" qsTypeId="urn:microsoft.com/office/officeart/2005/8/quickstyle/3d1" qsCatId="3D" csTypeId="urn:microsoft.com/office/officeart/2005/8/colors/accent3_2" csCatId="accent3" phldr="1"/>
      <dgm:spPr/>
      <dgm:t>
        <a:bodyPr/>
        <a:lstStyle/>
        <a:p>
          <a:endParaRPr lang="es-ES"/>
        </a:p>
      </dgm:t>
    </dgm:pt>
    <dgm:pt modelId="{AB6D3D0A-35EE-4E4A-8F25-1A18D0C90CF2}">
      <dgm:prSet phldrT="[Texto]"/>
      <dgm:spPr/>
      <dgm:t>
        <a:bodyPr/>
        <a:lstStyle/>
        <a:p>
          <a:r>
            <a:rPr lang="es-MX" b="1" dirty="0" smtClean="0">
              <a:latin typeface="Verdana" pitchFamily="34" charset="0"/>
            </a:rPr>
            <a:t>PUBLICACIÓN Y VIGENCIA</a:t>
          </a:r>
          <a:endParaRPr lang="es-ES" dirty="0">
            <a:latin typeface="Verdana" pitchFamily="34" charset="0"/>
          </a:endParaRPr>
        </a:p>
      </dgm:t>
    </dgm:pt>
    <dgm:pt modelId="{9B6211DE-4F59-4F49-B81F-6651270EC4C9}" type="parTrans" cxnId="{20160ADF-9D3E-4CE1-83B6-8BF1C47072EC}">
      <dgm:prSet/>
      <dgm:spPr/>
      <dgm:t>
        <a:bodyPr/>
        <a:lstStyle/>
        <a:p>
          <a:endParaRPr lang="es-ES">
            <a:latin typeface="Verdana" pitchFamily="34" charset="0"/>
          </a:endParaRPr>
        </a:p>
      </dgm:t>
    </dgm:pt>
    <dgm:pt modelId="{CD635E49-985A-4B15-9932-30D2C8CD7C4A}" type="sibTrans" cxnId="{20160ADF-9D3E-4CE1-83B6-8BF1C47072EC}">
      <dgm:prSet/>
      <dgm:spPr/>
      <dgm:t>
        <a:bodyPr/>
        <a:lstStyle/>
        <a:p>
          <a:endParaRPr lang="es-ES">
            <a:latin typeface="Verdana" pitchFamily="34" charset="0"/>
          </a:endParaRPr>
        </a:p>
      </dgm:t>
    </dgm:pt>
    <dgm:pt modelId="{44B90D3C-2F70-4B7D-ACF4-10350F1C9B90}">
      <dgm:prSet phldrT="[Texto]"/>
      <dgm:spPr/>
      <dgm:t>
        <a:bodyPr/>
        <a:lstStyle/>
        <a:p>
          <a:pPr algn="just"/>
          <a:r>
            <a:rPr lang="es-ES" dirty="0" smtClean="0">
              <a:latin typeface="Verdana" pitchFamily="34" charset="0"/>
            </a:rPr>
            <a:t>El 31 de diciembre de 2008 fue publicada en el Diario Oficial de la Federación  y el 1 de enero del año 2009 entró en vigor</a:t>
          </a:r>
          <a:endParaRPr lang="es-ES" dirty="0">
            <a:latin typeface="Verdana" pitchFamily="34" charset="0"/>
          </a:endParaRPr>
        </a:p>
      </dgm:t>
    </dgm:pt>
    <dgm:pt modelId="{CA48740C-28D8-4ADA-9212-B796E3D1F24B}" type="parTrans" cxnId="{5255933A-0CD7-44DF-90BE-799DC9F0CD44}">
      <dgm:prSet/>
      <dgm:spPr/>
      <dgm:t>
        <a:bodyPr/>
        <a:lstStyle/>
        <a:p>
          <a:endParaRPr lang="es-ES">
            <a:latin typeface="Verdana" pitchFamily="34" charset="0"/>
          </a:endParaRPr>
        </a:p>
      </dgm:t>
    </dgm:pt>
    <dgm:pt modelId="{CFC7A234-25A2-45EF-9AB1-6DAC0ECE4791}" type="sibTrans" cxnId="{5255933A-0CD7-44DF-90BE-799DC9F0CD44}">
      <dgm:prSet/>
      <dgm:spPr/>
      <dgm:t>
        <a:bodyPr/>
        <a:lstStyle/>
        <a:p>
          <a:endParaRPr lang="es-ES">
            <a:latin typeface="Verdana" pitchFamily="34" charset="0"/>
          </a:endParaRPr>
        </a:p>
      </dgm:t>
    </dgm:pt>
    <dgm:pt modelId="{F0CEA9B6-6A56-45A6-B8BB-55EB2B6F3E16}">
      <dgm:prSet phldrT="[Texto]"/>
      <dgm:spPr/>
      <dgm:t>
        <a:bodyPr/>
        <a:lstStyle/>
        <a:p>
          <a:r>
            <a:rPr lang="es-MX" b="1" dirty="0" smtClean="0">
              <a:latin typeface="Verdana" pitchFamily="34" charset="0"/>
            </a:rPr>
            <a:t>ÁMBITO DE APLICACIÓN</a:t>
          </a:r>
          <a:endParaRPr lang="es-ES" dirty="0">
            <a:latin typeface="Verdana" pitchFamily="34" charset="0"/>
          </a:endParaRPr>
        </a:p>
      </dgm:t>
    </dgm:pt>
    <dgm:pt modelId="{E1C97E42-6D01-41BE-9A27-65DA9ABAE198}" type="parTrans" cxnId="{CBA61497-5AFC-406E-829C-7399C1CBFCB9}">
      <dgm:prSet/>
      <dgm:spPr/>
      <dgm:t>
        <a:bodyPr/>
        <a:lstStyle/>
        <a:p>
          <a:endParaRPr lang="es-ES">
            <a:latin typeface="Verdana" pitchFamily="34" charset="0"/>
          </a:endParaRPr>
        </a:p>
      </dgm:t>
    </dgm:pt>
    <dgm:pt modelId="{A35B1A11-43E1-40AF-A638-BB79EE9A8132}" type="sibTrans" cxnId="{CBA61497-5AFC-406E-829C-7399C1CBFCB9}">
      <dgm:prSet/>
      <dgm:spPr/>
      <dgm:t>
        <a:bodyPr/>
        <a:lstStyle/>
        <a:p>
          <a:endParaRPr lang="es-ES">
            <a:latin typeface="Verdana" pitchFamily="34" charset="0"/>
          </a:endParaRPr>
        </a:p>
      </dgm:t>
    </dgm:pt>
    <dgm:pt modelId="{4738994E-77BE-44B9-B0F8-334C10425E15}">
      <dgm:prSet phldrT="[Texto]"/>
      <dgm:spPr/>
      <dgm:t>
        <a:bodyPr/>
        <a:lstStyle/>
        <a:p>
          <a:pPr algn="just"/>
          <a:r>
            <a:rPr lang="es-ES" dirty="0" smtClean="0">
              <a:latin typeface="Verdana" pitchFamily="34" charset="0"/>
            </a:rPr>
            <a:t>Obligatoria para la Federación, las entidades federativas, </a:t>
          </a:r>
          <a:r>
            <a:rPr lang="es-ES" b="1" dirty="0" smtClean="0">
              <a:latin typeface="Verdana" pitchFamily="34" charset="0"/>
            </a:rPr>
            <a:t>los ayuntamientos</a:t>
          </a:r>
          <a:r>
            <a:rPr lang="es-ES" dirty="0" smtClean="0">
              <a:latin typeface="Verdana" pitchFamily="34" charset="0"/>
            </a:rPr>
            <a:t>, las </a:t>
          </a:r>
          <a:r>
            <a:rPr lang="es-ES" b="1" dirty="0" smtClean="0">
              <a:latin typeface="Verdana" pitchFamily="34" charset="0"/>
            </a:rPr>
            <a:t>entidades</a:t>
          </a:r>
          <a:r>
            <a:rPr lang="es-ES" dirty="0" smtClean="0">
              <a:latin typeface="Verdana" pitchFamily="34" charset="0"/>
            </a:rPr>
            <a:t> de la administración pública paraestatal, ya sean federales, estatales o </a:t>
          </a:r>
          <a:r>
            <a:rPr lang="es-ES" b="1" dirty="0" smtClean="0">
              <a:latin typeface="Verdana" pitchFamily="34" charset="0"/>
            </a:rPr>
            <a:t>municipales</a:t>
          </a:r>
          <a:r>
            <a:rPr lang="es-ES" dirty="0" smtClean="0">
              <a:latin typeface="Verdana" pitchFamily="34" charset="0"/>
            </a:rPr>
            <a:t> y los órganos autónomos federales y estatales</a:t>
          </a:r>
          <a:endParaRPr lang="es-ES" dirty="0">
            <a:latin typeface="Verdana" pitchFamily="34" charset="0"/>
          </a:endParaRPr>
        </a:p>
      </dgm:t>
    </dgm:pt>
    <dgm:pt modelId="{BDA7E16F-3E1D-49B1-AA96-883FD1DAADDD}" type="parTrans" cxnId="{931B5A38-7F88-47D9-A513-67C5BF6CB509}">
      <dgm:prSet/>
      <dgm:spPr/>
      <dgm:t>
        <a:bodyPr/>
        <a:lstStyle/>
        <a:p>
          <a:endParaRPr lang="es-ES">
            <a:latin typeface="Verdana" pitchFamily="34" charset="0"/>
          </a:endParaRPr>
        </a:p>
      </dgm:t>
    </dgm:pt>
    <dgm:pt modelId="{3513F920-333D-42EE-BB59-AF32B74C02B2}" type="sibTrans" cxnId="{931B5A38-7F88-47D9-A513-67C5BF6CB509}">
      <dgm:prSet/>
      <dgm:spPr/>
      <dgm:t>
        <a:bodyPr/>
        <a:lstStyle/>
        <a:p>
          <a:endParaRPr lang="es-ES">
            <a:latin typeface="Verdana" pitchFamily="34" charset="0"/>
          </a:endParaRPr>
        </a:p>
      </dgm:t>
    </dgm:pt>
    <dgm:pt modelId="{9654D051-CA4E-4889-98C3-0C5A38542201}">
      <dgm:prSet phldrT="[Texto]"/>
      <dgm:spPr/>
      <dgm:t>
        <a:bodyPr/>
        <a:lstStyle/>
        <a:p>
          <a:r>
            <a:rPr lang="es-MX" b="1" dirty="0" smtClean="0">
              <a:latin typeface="Verdana" pitchFamily="34" charset="0"/>
            </a:rPr>
            <a:t>OBJETO</a:t>
          </a:r>
          <a:endParaRPr lang="es-ES" dirty="0">
            <a:latin typeface="Verdana" pitchFamily="34" charset="0"/>
          </a:endParaRPr>
        </a:p>
      </dgm:t>
    </dgm:pt>
    <dgm:pt modelId="{BEFF8E1F-36F3-427C-AD64-49FA619F82E5}" type="parTrans" cxnId="{2379838D-796E-46A2-877D-FE4F5D3B8155}">
      <dgm:prSet/>
      <dgm:spPr/>
      <dgm:t>
        <a:bodyPr/>
        <a:lstStyle/>
        <a:p>
          <a:endParaRPr lang="es-ES">
            <a:latin typeface="Verdana" pitchFamily="34" charset="0"/>
          </a:endParaRPr>
        </a:p>
      </dgm:t>
    </dgm:pt>
    <dgm:pt modelId="{D176F7FF-79DB-4713-958C-2E4414F9F995}" type="sibTrans" cxnId="{2379838D-796E-46A2-877D-FE4F5D3B8155}">
      <dgm:prSet/>
      <dgm:spPr/>
      <dgm:t>
        <a:bodyPr/>
        <a:lstStyle/>
        <a:p>
          <a:endParaRPr lang="es-ES">
            <a:latin typeface="Verdana" pitchFamily="34" charset="0"/>
          </a:endParaRPr>
        </a:p>
      </dgm:t>
    </dgm:pt>
    <dgm:pt modelId="{7614A5F4-B34E-4444-A8F5-E6C1835A3792}">
      <dgm:prSet phldrT="[Texto]"/>
      <dgm:spPr/>
      <dgm:t>
        <a:bodyPr/>
        <a:lstStyle/>
        <a:p>
          <a:pPr algn="just"/>
          <a:r>
            <a:rPr lang="es-ES" dirty="0" smtClean="0">
              <a:latin typeface="Verdana" pitchFamily="34" charset="0"/>
            </a:rPr>
            <a:t>Establecer los criterios generales que regirán la contabilidad gubernamental y la emisión de información financiera de los entes públicos con el fin de lograr su adecuada armonización.</a:t>
          </a:r>
          <a:endParaRPr lang="es-ES" dirty="0">
            <a:latin typeface="Verdana" pitchFamily="34" charset="0"/>
          </a:endParaRPr>
        </a:p>
      </dgm:t>
    </dgm:pt>
    <dgm:pt modelId="{A1BCD7CC-4174-434B-986C-E14A8FF2E305}" type="parTrans" cxnId="{63E9F270-DB1D-4E7E-BA4A-D9FA46BF5362}">
      <dgm:prSet/>
      <dgm:spPr/>
      <dgm:t>
        <a:bodyPr/>
        <a:lstStyle/>
        <a:p>
          <a:endParaRPr lang="es-ES">
            <a:latin typeface="Verdana" pitchFamily="34" charset="0"/>
          </a:endParaRPr>
        </a:p>
      </dgm:t>
    </dgm:pt>
    <dgm:pt modelId="{AE9D6575-9A7F-468D-8459-9CA2E90A0C70}" type="sibTrans" cxnId="{63E9F270-DB1D-4E7E-BA4A-D9FA46BF5362}">
      <dgm:prSet/>
      <dgm:spPr/>
      <dgm:t>
        <a:bodyPr/>
        <a:lstStyle/>
        <a:p>
          <a:endParaRPr lang="es-ES">
            <a:latin typeface="Verdana" pitchFamily="34" charset="0"/>
          </a:endParaRPr>
        </a:p>
      </dgm:t>
    </dgm:pt>
    <dgm:pt modelId="{2E8EB665-1DD5-444C-9B0F-D0BFBDA107EC}">
      <dgm:prSet phldrT="[Texto]"/>
      <dgm:spPr/>
      <dgm:t>
        <a:bodyPr/>
        <a:lstStyle/>
        <a:p>
          <a:pPr algn="ctr"/>
          <a:r>
            <a:rPr lang="es-ES" b="1" dirty="0" smtClean="0">
              <a:latin typeface="Verdana" pitchFamily="34" charset="0"/>
            </a:rPr>
            <a:t>REFORMA</a:t>
          </a:r>
          <a:endParaRPr lang="es-ES" b="1" dirty="0">
            <a:latin typeface="Verdana" pitchFamily="34" charset="0"/>
          </a:endParaRPr>
        </a:p>
      </dgm:t>
    </dgm:pt>
    <dgm:pt modelId="{4C9D4B1B-DD18-4D79-9CAF-F0DAA053564B}" type="parTrans" cxnId="{483E0D52-491C-4AA5-B5CF-63C9463D12EF}">
      <dgm:prSet/>
      <dgm:spPr/>
      <dgm:t>
        <a:bodyPr/>
        <a:lstStyle/>
        <a:p>
          <a:endParaRPr lang="es-MX"/>
        </a:p>
      </dgm:t>
    </dgm:pt>
    <dgm:pt modelId="{F7E5FCF1-A839-41C1-B64D-40B7C2F23D3A}" type="sibTrans" cxnId="{483E0D52-491C-4AA5-B5CF-63C9463D12EF}">
      <dgm:prSet/>
      <dgm:spPr/>
      <dgm:t>
        <a:bodyPr/>
        <a:lstStyle/>
        <a:p>
          <a:endParaRPr lang="es-MX"/>
        </a:p>
      </dgm:t>
    </dgm:pt>
    <dgm:pt modelId="{DB84FA89-31A3-4C6B-B81B-305F755BCDBC}">
      <dgm:prSet phldrT="[Texto]"/>
      <dgm:spPr/>
      <dgm:t>
        <a:bodyPr/>
        <a:lstStyle/>
        <a:p>
          <a:pPr algn="just"/>
          <a:endParaRPr lang="es-ES" dirty="0">
            <a:latin typeface="Verdana" pitchFamily="34" charset="0"/>
          </a:endParaRPr>
        </a:p>
      </dgm:t>
    </dgm:pt>
    <dgm:pt modelId="{9A47C541-7573-4252-835C-9584D26C948C}" type="parTrans" cxnId="{C25882AB-D9CD-482C-9042-4F3BFF3566DD}">
      <dgm:prSet/>
      <dgm:spPr/>
      <dgm:t>
        <a:bodyPr/>
        <a:lstStyle/>
        <a:p>
          <a:endParaRPr lang="es-MX"/>
        </a:p>
      </dgm:t>
    </dgm:pt>
    <dgm:pt modelId="{27EAA0A8-9F66-42DD-BBE9-3361D99C372D}" type="sibTrans" cxnId="{C25882AB-D9CD-482C-9042-4F3BFF3566DD}">
      <dgm:prSet/>
      <dgm:spPr/>
      <dgm:t>
        <a:bodyPr/>
        <a:lstStyle/>
        <a:p>
          <a:endParaRPr lang="es-MX"/>
        </a:p>
      </dgm:t>
    </dgm:pt>
    <dgm:pt modelId="{F7EFE3CF-7288-4A2F-B69D-9CAC5776536C}">
      <dgm:prSet phldrT="[Texto]"/>
      <dgm:spPr/>
      <dgm:t>
        <a:bodyPr/>
        <a:lstStyle/>
        <a:p>
          <a:pPr algn="just"/>
          <a:r>
            <a:rPr lang="es-ES" dirty="0" smtClean="0">
              <a:latin typeface="Verdana" pitchFamily="34" charset="0"/>
            </a:rPr>
            <a:t>12 de noviembre de 2012</a:t>
          </a:r>
          <a:endParaRPr lang="es-ES" dirty="0">
            <a:latin typeface="Verdana" pitchFamily="34" charset="0"/>
          </a:endParaRPr>
        </a:p>
      </dgm:t>
    </dgm:pt>
    <dgm:pt modelId="{18640891-59A5-49D4-A93B-F61636E75772}" type="parTrans" cxnId="{A52D1722-9137-4F3A-90F4-202057E79ABB}">
      <dgm:prSet/>
      <dgm:spPr/>
      <dgm:t>
        <a:bodyPr/>
        <a:lstStyle/>
        <a:p>
          <a:endParaRPr lang="es-MX"/>
        </a:p>
      </dgm:t>
    </dgm:pt>
    <dgm:pt modelId="{C0ABC84D-DE6D-4BBB-8E73-1706E5B7AE2C}" type="sibTrans" cxnId="{A52D1722-9137-4F3A-90F4-202057E79ABB}">
      <dgm:prSet/>
      <dgm:spPr/>
      <dgm:t>
        <a:bodyPr/>
        <a:lstStyle/>
        <a:p>
          <a:endParaRPr lang="es-MX"/>
        </a:p>
      </dgm:t>
    </dgm:pt>
    <dgm:pt modelId="{E8CF2167-5EA1-4BA9-8C2F-62E5ECCF5E50}">
      <dgm:prSet phldrT="[Texto]"/>
      <dgm:spPr/>
      <dgm:t>
        <a:bodyPr/>
        <a:lstStyle/>
        <a:p>
          <a:pPr algn="just"/>
          <a:r>
            <a:rPr lang="es-ES" dirty="0" smtClean="0">
              <a:latin typeface="Verdana" pitchFamily="34" charset="0"/>
            </a:rPr>
            <a:t>9 de diciembre de 2013</a:t>
          </a:r>
          <a:endParaRPr lang="es-ES" dirty="0">
            <a:latin typeface="Verdana" pitchFamily="34" charset="0"/>
          </a:endParaRPr>
        </a:p>
      </dgm:t>
    </dgm:pt>
    <dgm:pt modelId="{453011EA-F7F0-49B5-B1E8-019B6FF13BA2}" type="parTrans" cxnId="{3CB80D80-9F65-4D85-83CF-CDD4992D0D0A}">
      <dgm:prSet/>
      <dgm:spPr/>
      <dgm:t>
        <a:bodyPr/>
        <a:lstStyle/>
        <a:p>
          <a:endParaRPr lang="es-MX"/>
        </a:p>
      </dgm:t>
    </dgm:pt>
    <dgm:pt modelId="{A684CD6E-F1B6-4000-90F8-AE645FBEEF3A}" type="sibTrans" cxnId="{3CB80D80-9F65-4D85-83CF-CDD4992D0D0A}">
      <dgm:prSet/>
      <dgm:spPr/>
      <dgm:t>
        <a:bodyPr/>
        <a:lstStyle/>
        <a:p>
          <a:endParaRPr lang="es-MX"/>
        </a:p>
      </dgm:t>
    </dgm:pt>
    <dgm:pt modelId="{2A4ACCCC-10CC-45E4-8C8A-8A0BD207A5B6}">
      <dgm:prSet phldrT="[Texto]"/>
      <dgm:spPr/>
      <dgm:t>
        <a:bodyPr/>
        <a:lstStyle/>
        <a:p>
          <a:pPr algn="just"/>
          <a:r>
            <a:rPr lang="es-ES" dirty="0" smtClean="0">
              <a:latin typeface="Verdana" pitchFamily="34" charset="0"/>
            </a:rPr>
            <a:t>30 de diciembre de 2015</a:t>
          </a:r>
          <a:endParaRPr lang="es-ES" dirty="0">
            <a:latin typeface="Verdana" pitchFamily="34" charset="0"/>
          </a:endParaRPr>
        </a:p>
      </dgm:t>
    </dgm:pt>
    <dgm:pt modelId="{C51A9D8E-F9C4-4D32-A352-CB479970F814}" type="parTrans" cxnId="{322D1C48-5D46-4B81-BEE9-A392CFC21EAC}">
      <dgm:prSet/>
      <dgm:spPr/>
      <dgm:t>
        <a:bodyPr/>
        <a:lstStyle/>
        <a:p>
          <a:endParaRPr lang="es-MX"/>
        </a:p>
      </dgm:t>
    </dgm:pt>
    <dgm:pt modelId="{AF9D2924-0D28-4302-856C-65503D054BDE}" type="sibTrans" cxnId="{322D1C48-5D46-4B81-BEE9-A392CFC21EAC}">
      <dgm:prSet/>
      <dgm:spPr/>
      <dgm:t>
        <a:bodyPr/>
        <a:lstStyle/>
        <a:p>
          <a:endParaRPr lang="es-MX"/>
        </a:p>
      </dgm:t>
    </dgm:pt>
    <dgm:pt modelId="{D8CF4873-943C-475C-B517-33C69B4585A3}">
      <dgm:prSet phldrT="[Texto]"/>
      <dgm:spPr/>
      <dgm:t>
        <a:bodyPr/>
        <a:lstStyle/>
        <a:p>
          <a:pPr algn="just"/>
          <a:endParaRPr lang="es-ES" dirty="0">
            <a:latin typeface="Verdana" pitchFamily="34" charset="0"/>
          </a:endParaRPr>
        </a:p>
      </dgm:t>
    </dgm:pt>
    <dgm:pt modelId="{70B34A0E-AFE4-445F-B985-2B33C2BB6EA1}" type="parTrans" cxnId="{B689D8A8-AC5C-4F0D-8B15-24257BE4E114}">
      <dgm:prSet/>
      <dgm:spPr/>
      <dgm:t>
        <a:bodyPr/>
        <a:lstStyle/>
        <a:p>
          <a:endParaRPr lang="es-MX"/>
        </a:p>
      </dgm:t>
    </dgm:pt>
    <dgm:pt modelId="{4C7D9F7D-EAB3-42A1-BAEE-A24CED8FCA47}" type="sibTrans" cxnId="{B689D8A8-AC5C-4F0D-8B15-24257BE4E114}">
      <dgm:prSet/>
      <dgm:spPr/>
      <dgm:t>
        <a:bodyPr/>
        <a:lstStyle/>
        <a:p>
          <a:endParaRPr lang="es-MX"/>
        </a:p>
      </dgm:t>
    </dgm:pt>
    <dgm:pt modelId="{CB1BCA0C-1E1D-4194-9DE4-CC8E28A5D6BD}">
      <dgm:prSet phldrT="[Texto]"/>
      <dgm:spPr/>
      <dgm:t>
        <a:bodyPr/>
        <a:lstStyle/>
        <a:p>
          <a:pPr algn="just"/>
          <a:r>
            <a:rPr lang="es-ES" dirty="0" smtClean="0">
              <a:latin typeface="Verdana" pitchFamily="34" charset="0"/>
            </a:rPr>
            <a:t>27 de abril de 2016</a:t>
          </a:r>
          <a:endParaRPr lang="es-ES" dirty="0">
            <a:latin typeface="Verdana" pitchFamily="34" charset="0"/>
          </a:endParaRPr>
        </a:p>
      </dgm:t>
    </dgm:pt>
    <dgm:pt modelId="{A6D2E629-9EA4-4D49-AB3A-E5364308BBD8}" type="parTrans" cxnId="{F6D40B62-E761-47EE-BE61-936637053F5B}">
      <dgm:prSet/>
      <dgm:spPr/>
      <dgm:t>
        <a:bodyPr/>
        <a:lstStyle/>
        <a:p>
          <a:endParaRPr lang="es-MX"/>
        </a:p>
      </dgm:t>
    </dgm:pt>
    <dgm:pt modelId="{D219C131-7D18-4DEA-B5F8-9FFC6FF9E5B5}" type="sibTrans" cxnId="{F6D40B62-E761-47EE-BE61-936637053F5B}">
      <dgm:prSet/>
      <dgm:spPr/>
      <dgm:t>
        <a:bodyPr/>
        <a:lstStyle/>
        <a:p>
          <a:endParaRPr lang="es-MX"/>
        </a:p>
      </dgm:t>
    </dgm:pt>
    <dgm:pt modelId="{4410B52A-44FE-4AA2-8D91-51C1AE1537E8}">
      <dgm:prSet phldrT="[Texto]"/>
      <dgm:spPr/>
      <dgm:t>
        <a:bodyPr/>
        <a:lstStyle/>
        <a:p>
          <a:pPr algn="just"/>
          <a:endParaRPr lang="es-ES" dirty="0">
            <a:latin typeface="Verdana" pitchFamily="34" charset="0"/>
          </a:endParaRPr>
        </a:p>
      </dgm:t>
    </dgm:pt>
    <dgm:pt modelId="{D211A58E-C40E-49A3-8DF4-8A14276A5DD5}" type="parTrans" cxnId="{AC18762F-31C4-4772-A0BC-1F995D9141C5}">
      <dgm:prSet/>
      <dgm:spPr/>
      <dgm:t>
        <a:bodyPr/>
        <a:lstStyle/>
        <a:p>
          <a:endParaRPr lang="es-MX"/>
        </a:p>
      </dgm:t>
    </dgm:pt>
    <dgm:pt modelId="{6C4F3C4D-FC87-4552-B356-DAA906E5D61B}" type="sibTrans" cxnId="{AC18762F-31C4-4772-A0BC-1F995D9141C5}">
      <dgm:prSet/>
      <dgm:spPr/>
      <dgm:t>
        <a:bodyPr/>
        <a:lstStyle/>
        <a:p>
          <a:endParaRPr lang="es-MX"/>
        </a:p>
      </dgm:t>
    </dgm:pt>
    <dgm:pt modelId="{428EF5B8-EEF5-48C4-B780-E130F4F17024}">
      <dgm:prSet phldrT="[Texto]"/>
      <dgm:spPr/>
      <dgm:t>
        <a:bodyPr/>
        <a:lstStyle/>
        <a:p>
          <a:pPr algn="just"/>
          <a:endParaRPr lang="es-ES" dirty="0">
            <a:latin typeface="Verdana" pitchFamily="34" charset="0"/>
          </a:endParaRPr>
        </a:p>
      </dgm:t>
    </dgm:pt>
    <dgm:pt modelId="{515EF8F6-B3F4-44F3-97D0-77A96C191E3A}" type="parTrans" cxnId="{F51C0FC8-3A75-4B51-9749-5C0EB5106400}">
      <dgm:prSet/>
      <dgm:spPr/>
      <dgm:t>
        <a:bodyPr/>
        <a:lstStyle/>
        <a:p>
          <a:endParaRPr lang="es-MX"/>
        </a:p>
      </dgm:t>
    </dgm:pt>
    <dgm:pt modelId="{5E2B046D-AE8B-419D-9C1B-4C6F2F2454F0}" type="sibTrans" cxnId="{F51C0FC8-3A75-4B51-9749-5C0EB5106400}">
      <dgm:prSet/>
      <dgm:spPr/>
      <dgm:t>
        <a:bodyPr/>
        <a:lstStyle/>
        <a:p>
          <a:endParaRPr lang="es-MX"/>
        </a:p>
      </dgm:t>
    </dgm:pt>
    <dgm:pt modelId="{E0C3923E-B05E-48DF-800D-A15312FFC838}">
      <dgm:prSet phldrT="[Texto]"/>
      <dgm:spPr/>
      <dgm:t>
        <a:bodyPr/>
        <a:lstStyle/>
        <a:p>
          <a:pPr algn="just"/>
          <a:endParaRPr lang="es-ES" dirty="0">
            <a:latin typeface="Verdana" pitchFamily="34" charset="0"/>
          </a:endParaRPr>
        </a:p>
      </dgm:t>
    </dgm:pt>
    <dgm:pt modelId="{A60B4A0C-DC28-4889-84FA-3C9BF8EFA813}" type="parTrans" cxnId="{56249386-5922-4B45-AE6E-2054A6D88A2B}">
      <dgm:prSet/>
      <dgm:spPr/>
      <dgm:t>
        <a:bodyPr/>
        <a:lstStyle/>
        <a:p>
          <a:endParaRPr lang="es-MX"/>
        </a:p>
      </dgm:t>
    </dgm:pt>
    <dgm:pt modelId="{6A8F060D-062B-43EE-9F8F-A0D043635B4B}" type="sibTrans" cxnId="{56249386-5922-4B45-AE6E-2054A6D88A2B}">
      <dgm:prSet/>
      <dgm:spPr/>
      <dgm:t>
        <a:bodyPr/>
        <a:lstStyle/>
        <a:p>
          <a:endParaRPr lang="es-MX"/>
        </a:p>
      </dgm:t>
    </dgm:pt>
    <dgm:pt modelId="{D536B356-E756-41D0-B6D1-250C16140108}">
      <dgm:prSet phldrT="[Texto]"/>
      <dgm:spPr/>
      <dgm:t>
        <a:bodyPr/>
        <a:lstStyle/>
        <a:p>
          <a:pPr algn="just"/>
          <a:r>
            <a:rPr lang="es-ES" dirty="0" smtClean="0">
              <a:latin typeface="Verdana" pitchFamily="34" charset="0"/>
            </a:rPr>
            <a:t>17 de julio de 2016</a:t>
          </a:r>
          <a:endParaRPr lang="es-ES" dirty="0">
            <a:latin typeface="Verdana" pitchFamily="34" charset="0"/>
          </a:endParaRPr>
        </a:p>
      </dgm:t>
    </dgm:pt>
    <dgm:pt modelId="{55F29FD9-B3EE-4AE9-8EAC-14DF410C4DFC}" type="parTrans" cxnId="{C67445EF-A8B6-461A-B275-365DADDB4CBF}">
      <dgm:prSet/>
      <dgm:spPr/>
      <dgm:t>
        <a:bodyPr/>
        <a:lstStyle/>
        <a:p>
          <a:endParaRPr lang="es-MX"/>
        </a:p>
      </dgm:t>
    </dgm:pt>
    <dgm:pt modelId="{68A05424-F883-4D7A-A995-CC0B8C01271C}" type="sibTrans" cxnId="{C67445EF-A8B6-461A-B275-365DADDB4CBF}">
      <dgm:prSet/>
      <dgm:spPr/>
      <dgm:t>
        <a:bodyPr/>
        <a:lstStyle/>
        <a:p>
          <a:endParaRPr lang="es-MX"/>
        </a:p>
      </dgm:t>
    </dgm:pt>
    <dgm:pt modelId="{8D2442A3-B2A5-493D-A9BE-09CE68268896}">
      <dgm:prSet phldrT="[Texto]"/>
      <dgm:spPr/>
      <dgm:t>
        <a:bodyPr/>
        <a:lstStyle/>
        <a:p>
          <a:pPr algn="just"/>
          <a:endParaRPr lang="es-ES" dirty="0">
            <a:latin typeface="Verdana" pitchFamily="34" charset="0"/>
          </a:endParaRPr>
        </a:p>
      </dgm:t>
    </dgm:pt>
    <dgm:pt modelId="{36177E65-3C61-4CEA-8F39-9E049EDB16D2}" type="parTrans" cxnId="{F7C074FE-A932-49DE-9A7C-F00AE0A13DD3}">
      <dgm:prSet/>
      <dgm:spPr/>
      <dgm:t>
        <a:bodyPr/>
        <a:lstStyle/>
        <a:p>
          <a:endParaRPr lang="es-MX"/>
        </a:p>
      </dgm:t>
    </dgm:pt>
    <dgm:pt modelId="{5A12BDB4-4E9C-4A6B-8674-FBE300360F02}" type="sibTrans" cxnId="{F7C074FE-A932-49DE-9A7C-F00AE0A13DD3}">
      <dgm:prSet/>
      <dgm:spPr/>
      <dgm:t>
        <a:bodyPr/>
        <a:lstStyle/>
        <a:p>
          <a:endParaRPr lang="es-MX"/>
        </a:p>
      </dgm:t>
    </dgm:pt>
    <dgm:pt modelId="{B621E0D2-C9DF-4052-B112-311FBE39503D}">
      <dgm:prSet phldrT="[Texto]"/>
      <dgm:spPr/>
      <dgm:t>
        <a:bodyPr/>
        <a:lstStyle/>
        <a:p>
          <a:pPr algn="just"/>
          <a:r>
            <a:rPr lang="es-ES" dirty="0" smtClean="0">
              <a:latin typeface="Verdana" pitchFamily="34" charset="0"/>
            </a:rPr>
            <a:t>30 de enero de 2018</a:t>
          </a:r>
          <a:endParaRPr lang="es-ES" dirty="0">
            <a:latin typeface="Verdana" pitchFamily="34" charset="0"/>
          </a:endParaRPr>
        </a:p>
      </dgm:t>
    </dgm:pt>
    <dgm:pt modelId="{78A78804-0CA2-4955-A671-B7CEEDDDEB95}" type="parTrans" cxnId="{A1CEBF53-9079-4170-85D1-93ADF6454B30}">
      <dgm:prSet/>
      <dgm:spPr/>
      <dgm:t>
        <a:bodyPr/>
        <a:lstStyle/>
        <a:p>
          <a:endParaRPr lang="es-MX"/>
        </a:p>
      </dgm:t>
    </dgm:pt>
    <dgm:pt modelId="{3795E2BA-8AC1-4B01-A08F-9520C7C228F9}" type="sibTrans" cxnId="{A1CEBF53-9079-4170-85D1-93ADF6454B30}">
      <dgm:prSet/>
      <dgm:spPr/>
      <dgm:t>
        <a:bodyPr/>
        <a:lstStyle/>
        <a:p>
          <a:endParaRPr lang="es-MX"/>
        </a:p>
      </dgm:t>
    </dgm:pt>
    <dgm:pt modelId="{F0D81497-3D29-49EE-90F8-BE0AFBA75D87}">
      <dgm:prSet phldrT="[Texto]"/>
      <dgm:spPr/>
      <dgm:t>
        <a:bodyPr/>
        <a:lstStyle/>
        <a:p>
          <a:pPr algn="just"/>
          <a:endParaRPr lang="es-ES" dirty="0">
            <a:latin typeface="Verdana" pitchFamily="34" charset="0"/>
          </a:endParaRPr>
        </a:p>
      </dgm:t>
    </dgm:pt>
    <dgm:pt modelId="{953B602F-8782-4741-8738-DBFFCB8E0CF0}" type="parTrans" cxnId="{29087C54-0F70-44F8-B89C-FFF7C95911FF}">
      <dgm:prSet/>
      <dgm:spPr/>
      <dgm:t>
        <a:bodyPr/>
        <a:lstStyle/>
        <a:p>
          <a:endParaRPr lang="es-MX"/>
        </a:p>
      </dgm:t>
    </dgm:pt>
    <dgm:pt modelId="{59E83570-1F9E-4EFC-86D3-8C47F6C13473}" type="sibTrans" cxnId="{29087C54-0F70-44F8-B89C-FFF7C95911FF}">
      <dgm:prSet/>
      <dgm:spPr/>
      <dgm:t>
        <a:bodyPr/>
        <a:lstStyle/>
        <a:p>
          <a:endParaRPr lang="es-MX"/>
        </a:p>
      </dgm:t>
    </dgm:pt>
    <dgm:pt modelId="{16D58132-0651-4FB1-B9F4-A12FB97A7B5E}" type="pres">
      <dgm:prSet presAssocID="{7A4FCF79-ACC5-405C-AABF-1E255F06B33A}" presName="Name0" presStyleCnt="0">
        <dgm:presLayoutVars>
          <dgm:dir/>
          <dgm:animLvl val="lvl"/>
          <dgm:resizeHandles val="exact"/>
        </dgm:presLayoutVars>
      </dgm:prSet>
      <dgm:spPr/>
      <dgm:t>
        <a:bodyPr/>
        <a:lstStyle/>
        <a:p>
          <a:endParaRPr lang="es-ES"/>
        </a:p>
      </dgm:t>
    </dgm:pt>
    <dgm:pt modelId="{CE27BF30-6A47-483D-B8E6-C8E0DA7C0884}" type="pres">
      <dgm:prSet presAssocID="{AB6D3D0A-35EE-4E4A-8F25-1A18D0C90CF2}" presName="composite" presStyleCnt="0"/>
      <dgm:spPr/>
      <dgm:t>
        <a:bodyPr/>
        <a:lstStyle/>
        <a:p>
          <a:endParaRPr lang="es-MX"/>
        </a:p>
      </dgm:t>
    </dgm:pt>
    <dgm:pt modelId="{02520A24-64EC-4413-8F24-B9F887BAA0AF}" type="pres">
      <dgm:prSet presAssocID="{AB6D3D0A-35EE-4E4A-8F25-1A18D0C90CF2}" presName="parTx" presStyleLbl="alignNode1" presStyleIdx="0" presStyleCnt="4">
        <dgm:presLayoutVars>
          <dgm:chMax val="0"/>
          <dgm:chPref val="0"/>
          <dgm:bulletEnabled val="1"/>
        </dgm:presLayoutVars>
      </dgm:prSet>
      <dgm:spPr/>
      <dgm:t>
        <a:bodyPr/>
        <a:lstStyle/>
        <a:p>
          <a:endParaRPr lang="es-ES"/>
        </a:p>
      </dgm:t>
    </dgm:pt>
    <dgm:pt modelId="{62844AC7-7DF2-407F-A5EF-5C225F2F98E0}" type="pres">
      <dgm:prSet presAssocID="{AB6D3D0A-35EE-4E4A-8F25-1A18D0C90CF2}" presName="desTx" presStyleLbl="alignAccFollowNode1" presStyleIdx="0" presStyleCnt="4">
        <dgm:presLayoutVars>
          <dgm:bulletEnabled val="1"/>
        </dgm:presLayoutVars>
      </dgm:prSet>
      <dgm:spPr/>
      <dgm:t>
        <a:bodyPr/>
        <a:lstStyle/>
        <a:p>
          <a:endParaRPr lang="es-ES"/>
        </a:p>
      </dgm:t>
    </dgm:pt>
    <dgm:pt modelId="{084E973B-1A87-4D1F-AF58-E941761C0845}" type="pres">
      <dgm:prSet presAssocID="{CD635E49-985A-4B15-9932-30D2C8CD7C4A}" presName="space" presStyleCnt="0"/>
      <dgm:spPr/>
      <dgm:t>
        <a:bodyPr/>
        <a:lstStyle/>
        <a:p>
          <a:endParaRPr lang="es-MX"/>
        </a:p>
      </dgm:t>
    </dgm:pt>
    <dgm:pt modelId="{13C6E0EF-5355-45F3-BAC2-CA886304ACD0}" type="pres">
      <dgm:prSet presAssocID="{2E8EB665-1DD5-444C-9B0F-D0BFBDA107EC}" presName="composite" presStyleCnt="0"/>
      <dgm:spPr/>
    </dgm:pt>
    <dgm:pt modelId="{F9A19C44-E53B-47C2-BBE6-1CE98463F818}" type="pres">
      <dgm:prSet presAssocID="{2E8EB665-1DD5-444C-9B0F-D0BFBDA107EC}" presName="parTx" presStyleLbl="alignNode1" presStyleIdx="1" presStyleCnt="4">
        <dgm:presLayoutVars>
          <dgm:chMax val="0"/>
          <dgm:chPref val="0"/>
          <dgm:bulletEnabled val="1"/>
        </dgm:presLayoutVars>
      </dgm:prSet>
      <dgm:spPr/>
      <dgm:t>
        <a:bodyPr/>
        <a:lstStyle/>
        <a:p>
          <a:endParaRPr lang="es-MX"/>
        </a:p>
      </dgm:t>
    </dgm:pt>
    <dgm:pt modelId="{92D3B206-4CFD-4B03-9CD9-1F464FF04043}" type="pres">
      <dgm:prSet presAssocID="{2E8EB665-1DD5-444C-9B0F-D0BFBDA107EC}" presName="desTx" presStyleLbl="alignAccFollowNode1" presStyleIdx="1" presStyleCnt="4" custLinFactNeighborX="-3687" custLinFactNeighborY="613">
        <dgm:presLayoutVars>
          <dgm:bulletEnabled val="1"/>
        </dgm:presLayoutVars>
      </dgm:prSet>
      <dgm:spPr/>
      <dgm:t>
        <a:bodyPr/>
        <a:lstStyle/>
        <a:p>
          <a:endParaRPr lang="es-MX"/>
        </a:p>
      </dgm:t>
    </dgm:pt>
    <dgm:pt modelId="{963C16F5-DD47-4C4F-BCBE-E7D975B946ED}" type="pres">
      <dgm:prSet presAssocID="{F7E5FCF1-A839-41C1-B64D-40B7C2F23D3A}" presName="space" presStyleCnt="0"/>
      <dgm:spPr/>
    </dgm:pt>
    <dgm:pt modelId="{2FA1CEE1-B7B6-4709-823D-F526932C3879}" type="pres">
      <dgm:prSet presAssocID="{F0CEA9B6-6A56-45A6-B8BB-55EB2B6F3E16}" presName="composite" presStyleCnt="0"/>
      <dgm:spPr/>
      <dgm:t>
        <a:bodyPr/>
        <a:lstStyle/>
        <a:p>
          <a:endParaRPr lang="es-MX"/>
        </a:p>
      </dgm:t>
    </dgm:pt>
    <dgm:pt modelId="{5A3990E4-86EF-4A7E-B8ED-05441306C1E2}" type="pres">
      <dgm:prSet presAssocID="{F0CEA9B6-6A56-45A6-B8BB-55EB2B6F3E16}" presName="parTx" presStyleLbl="alignNode1" presStyleIdx="2" presStyleCnt="4">
        <dgm:presLayoutVars>
          <dgm:chMax val="0"/>
          <dgm:chPref val="0"/>
          <dgm:bulletEnabled val="1"/>
        </dgm:presLayoutVars>
      </dgm:prSet>
      <dgm:spPr/>
      <dgm:t>
        <a:bodyPr/>
        <a:lstStyle/>
        <a:p>
          <a:endParaRPr lang="es-ES"/>
        </a:p>
      </dgm:t>
    </dgm:pt>
    <dgm:pt modelId="{5D772E93-DF0D-4B9A-ADDE-A7CC2DE6457A}" type="pres">
      <dgm:prSet presAssocID="{F0CEA9B6-6A56-45A6-B8BB-55EB2B6F3E16}" presName="desTx" presStyleLbl="alignAccFollowNode1" presStyleIdx="2" presStyleCnt="4" custLinFactNeighborX="0" custLinFactNeighborY="-897">
        <dgm:presLayoutVars>
          <dgm:bulletEnabled val="1"/>
        </dgm:presLayoutVars>
      </dgm:prSet>
      <dgm:spPr/>
      <dgm:t>
        <a:bodyPr/>
        <a:lstStyle/>
        <a:p>
          <a:endParaRPr lang="es-ES"/>
        </a:p>
      </dgm:t>
    </dgm:pt>
    <dgm:pt modelId="{B87C712A-719E-46C2-94DB-D7660195CF64}" type="pres">
      <dgm:prSet presAssocID="{A35B1A11-43E1-40AF-A638-BB79EE9A8132}" presName="space" presStyleCnt="0"/>
      <dgm:spPr/>
      <dgm:t>
        <a:bodyPr/>
        <a:lstStyle/>
        <a:p>
          <a:endParaRPr lang="es-MX"/>
        </a:p>
      </dgm:t>
    </dgm:pt>
    <dgm:pt modelId="{3BCC91FE-E754-4DDD-A0CC-D6FDF4FC77A0}" type="pres">
      <dgm:prSet presAssocID="{9654D051-CA4E-4889-98C3-0C5A38542201}" presName="composite" presStyleCnt="0"/>
      <dgm:spPr/>
      <dgm:t>
        <a:bodyPr/>
        <a:lstStyle/>
        <a:p>
          <a:endParaRPr lang="es-MX"/>
        </a:p>
      </dgm:t>
    </dgm:pt>
    <dgm:pt modelId="{E09FBA2B-AEE3-4EAD-A859-4F7F0D2DAD63}" type="pres">
      <dgm:prSet presAssocID="{9654D051-CA4E-4889-98C3-0C5A38542201}" presName="parTx" presStyleLbl="alignNode1" presStyleIdx="3" presStyleCnt="4">
        <dgm:presLayoutVars>
          <dgm:chMax val="0"/>
          <dgm:chPref val="0"/>
          <dgm:bulletEnabled val="1"/>
        </dgm:presLayoutVars>
      </dgm:prSet>
      <dgm:spPr/>
      <dgm:t>
        <a:bodyPr/>
        <a:lstStyle/>
        <a:p>
          <a:endParaRPr lang="es-ES"/>
        </a:p>
      </dgm:t>
    </dgm:pt>
    <dgm:pt modelId="{398F13F1-5096-42E1-ACE8-FBDB43D1BFB3}" type="pres">
      <dgm:prSet presAssocID="{9654D051-CA4E-4889-98C3-0C5A38542201}" presName="desTx" presStyleLbl="alignAccFollowNode1" presStyleIdx="3" presStyleCnt="4">
        <dgm:presLayoutVars>
          <dgm:bulletEnabled val="1"/>
        </dgm:presLayoutVars>
      </dgm:prSet>
      <dgm:spPr/>
      <dgm:t>
        <a:bodyPr/>
        <a:lstStyle/>
        <a:p>
          <a:endParaRPr lang="es-ES"/>
        </a:p>
      </dgm:t>
    </dgm:pt>
  </dgm:ptLst>
  <dgm:cxnLst>
    <dgm:cxn modelId="{5DA4F7FB-AFA9-4F04-9B82-68E33659BCEA}" type="presOf" srcId="{E8CF2167-5EA1-4BA9-8C2F-62E5ECCF5E50}" destId="{92D3B206-4CFD-4B03-9CD9-1F464FF04043}" srcOrd="0" destOrd="3" presId="urn:microsoft.com/office/officeart/2005/8/layout/hList1"/>
    <dgm:cxn modelId="{2379838D-796E-46A2-877D-FE4F5D3B8155}" srcId="{7A4FCF79-ACC5-405C-AABF-1E255F06B33A}" destId="{9654D051-CA4E-4889-98C3-0C5A38542201}" srcOrd="3" destOrd="0" parTransId="{BEFF8E1F-36F3-427C-AD64-49FA619F82E5}" sibTransId="{D176F7FF-79DB-4713-958C-2E4414F9F995}"/>
    <dgm:cxn modelId="{35A70077-9E16-45EF-8CF8-3DC5FF6A50DF}" type="presOf" srcId="{4738994E-77BE-44B9-B0F8-334C10425E15}" destId="{5D772E93-DF0D-4B9A-ADDE-A7CC2DE6457A}" srcOrd="0" destOrd="0" presId="urn:microsoft.com/office/officeart/2005/8/layout/hList1"/>
    <dgm:cxn modelId="{E2E9682B-9647-4BD7-9F79-51BA91A8E78B}" type="presOf" srcId="{E0C3923E-B05E-48DF-800D-A15312FFC838}" destId="{92D3B206-4CFD-4B03-9CD9-1F464FF04043}" srcOrd="0" destOrd="6" presId="urn:microsoft.com/office/officeart/2005/8/layout/hList1"/>
    <dgm:cxn modelId="{A1CEBF53-9079-4170-85D1-93ADF6454B30}" srcId="{2E8EB665-1DD5-444C-9B0F-D0BFBDA107EC}" destId="{B621E0D2-C9DF-4052-B112-311FBE39503D}" srcOrd="11" destOrd="0" parTransId="{78A78804-0CA2-4955-A671-B7CEEDDDEB95}" sibTransId="{3795E2BA-8AC1-4B01-A08F-9520C7C228F9}"/>
    <dgm:cxn modelId="{CBA61497-5AFC-406E-829C-7399C1CBFCB9}" srcId="{7A4FCF79-ACC5-405C-AABF-1E255F06B33A}" destId="{F0CEA9B6-6A56-45A6-B8BB-55EB2B6F3E16}" srcOrd="2" destOrd="0" parTransId="{E1C97E42-6D01-41BE-9A27-65DA9ABAE198}" sibTransId="{A35B1A11-43E1-40AF-A638-BB79EE9A8132}"/>
    <dgm:cxn modelId="{A52D1722-9137-4F3A-90F4-202057E79ABB}" srcId="{2E8EB665-1DD5-444C-9B0F-D0BFBDA107EC}" destId="{F7EFE3CF-7288-4A2F-B69D-9CAC5776536C}" srcOrd="1" destOrd="0" parTransId="{18640891-59A5-49D4-A93B-F61636E75772}" sibTransId="{C0ABC84D-DE6D-4BBB-8E73-1706E5B7AE2C}"/>
    <dgm:cxn modelId="{29087C54-0F70-44F8-B89C-FFF7C95911FF}" srcId="{2E8EB665-1DD5-444C-9B0F-D0BFBDA107EC}" destId="{F0D81497-3D29-49EE-90F8-BE0AFBA75D87}" srcOrd="10" destOrd="0" parTransId="{953B602F-8782-4741-8738-DBFFCB8E0CF0}" sibTransId="{59E83570-1F9E-4EFC-86D3-8C47F6C13473}"/>
    <dgm:cxn modelId="{67721BCB-204D-4576-A50B-37A136F5B656}" type="presOf" srcId="{F7EFE3CF-7288-4A2F-B69D-9CAC5776536C}" destId="{92D3B206-4CFD-4B03-9CD9-1F464FF04043}" srcOrd="0" destOrd="1" presId="urn:microsoft.com/office/officeart/2005/8/layout/hList1"/>
    <dgm:cxn modelId="{D48D7010-B1E7-4C0D-B540-854CD74477A3}" type="presOf" srcId="{7A4FCF79-ACC5-405C-AABF-1E255F06B33A}" destId="{16D58132-0651-4FB1-B9F4-A12FB97A7B5E}" srcOrd="0" destOrd="0" presId="urn:microsoft.com/office/officeart/2005/8/layout/hList1"/>
    <dgm:cxn modelId="{F51C0FC8-3A75-4B51-9749-5C0EB5106400}" srcId="{2E8EB665-1DD5-444C-9B0F-D0BFBDA107EC}" destId="{428EF5B8-EEF5-48C4-B780-E130F4F17024}" srcOrd="4" destOrd="0" parTransId="{515EF8F6-B3F4-44F3-97D0-77A96C191E3A}" sibTransId="{5E2B046D-AE8B-419D-9C1B-4C6F2F2454F0}"/>
    <dgm:cxn modelId="{20160ADF-9D3E-4CE1-83B6-8BF1C47072EC}" srcId="{7A4FCF79-ACC5-405C-AABF-1E255F06B33A}" destId="{AB6D3D0A-35EE-4E4A-8F25-1A18D0C90CF2}" srcOrd="0" destOrd="0" parTransId="{9B6211DE-4F59-4F49-B81F-6651270EC4C9}" sibTransId="{CD635E49-985A-4B15-9932-30D2C8CD7C4A}"/>
    <dgm:cxn modelId="{C25882AB-D9CD-482C-9042-4F3BFF3566DD}" srcId="{2E8EB665-1DD5-444C-9B0F-D0BFBDA107EC}" destId="{DB84FA89-31A3-4C6B-B81B-305F755BCDBC}" srcOrd="0" destOrd="0" parTransId="{9A47C541-7573-4252-835C-9584D26C948C}" sibTransId="{27EAA0A8-9F66-42DD-BBE9-3361D99C372D}"/>
    <dgm:cxn modelId="{E08F9593-E6EC-466C-B677-A0BBBAB333E4}" type="presOf" srcId="{DB84FA89-31A3-4C6B-B81B-305F755BCDBC}" destId="{92D3B206-4CFD-4B03-9CD9-1F464FF04043}" srcOrd="0" destOrd="0" presId="urn:microsoft.com/office/officeart/2005/8/layout/hList1"/>
    <dgm:cxn modelId="{5255933A-0CD7-44DF-90BE-799DC9F0CD44}" srcId="{AB6D3D0A-35EE-4E4A-8F25-1A18D0C90CF2}" destId="{44B90D3C-2F70-4B7D-ACF4-10350F1C9B90}" srcOrd="0" destOrd="0" parTransId="{CA48740C-28D8-4ADA-9212-B796E3D1F24B}" sibTransId="{CFC7A234-25A2-45EF-9AB1-6DAC0ECE4791}"/>
    <dgm:cxn modelId="{1B201ECB-8BFA-4383-844B-CB306CFD8B0E}" type="presOf" srcId="{2E8EB665-1DD5-444C-9B0F-D0BFBDA107EC}" destId="{F9A19C44-E53B-47C2-BBE6-1CE98463F818}" srcOrd="0" destOrd="0" presId="urn:microsoft.com/office/officeart/2005/8/layout/hList1"/>
    <dgm:cxn modelId="{4CBC74E2-B336-4B08-8DBD-09DF0BA50E5B}" type="presOf" srcId="{D536B356-E756-41D0-B6D1-250C16140108}" destId="{92D3B206-4CFD-4B03-9CD9-1F464FF04043}" srcOrd="0" destOrd="9" presId="urn:microsoft.com/office/officeart/2005/8/layout/hList1"/>
    <dgm:cxn modelId="{483E0D52-491C-4AA5-B5CF-63C9463D12EF}" srcId="{7A4FCF79-ACC5-405C-AABF-1E255F06B33A}" destId="{2E8EB665-1DD5-444C-9B0F-D0BFBDA107EC}" srcOrd="1" destOrd="0" parTransId="{4C9D4B1B-DD18-4D79-9CAF-F0DAA053564B}" sibTransId="{F7E5FCF1-A839-41C1-B64D-40B7C2F23D3A}"/>
    <dgm:cxn modelId="{3CB80D80-9F65-4D85-83CF-CDD4992D0D0A}" srcId="{2E8EB665-1DD5-444C-9B0F-D0BFBDA107EC}" destId="{E8CF2167-5EA1-4BA9-8C2F-62E5ECCF5E50}" srcOrd="3" destOrd="0" parTransId="{453011EA-F7F0-49B5-B1E8-019B6FF13BA2}" sibTransId="{A684CD6E-F1B6-4000-90F8-AE645FBEEF3A}"/>
    <dgm:cxn modelId="{931B5A38-7F88-47D9-A513-67C5BF6CB509}" srcId="{F0CEA9B6-6A56-45A6-B8BB-55EB2B6F3E16}" destId="{4738994E-77BE-44B9-B0F8-334C10425E15}" srcOrd="0" destOrd="0" parTransId="{BDA7E16F-3E1D-49B1-AA96-883FD1DAADDD}" sibTransId="{3513F920-333D-42EE-BB59-AF32B74C02B2}"/>
    <dgm:cxn modelId="{B511641B-CDFC-447D-8186-EF1582424870}" type="presOf" srcId="{4410B52A-44FE-4AA2-8D91-51C1AE1537E8}" destId="{92D3B206-4CFD-4B03-9CD9-1F464FF04043}" srcOrd="0" destOrd="2" presId="urn:microsoft.com/office/officeart/2005/8/layout/hList1"/>
    <dgm:cxn modelId="{81B2318C-3766-4BD6-9CB4-AD81CD2419F0}" type="presOf" srcId="{F0D81497-3D29-49EE-90F8-BE0AFBA75D87}" destId="{92D3B206-4CFD-4B03-9CD9-1F464FF04043}" srcOrd="0" destOrd="10" presId="urn:microsoft.com/office/officeart/2005/8/layout/hList1"/>
    <dgm:cxn modelId="{960FDFF1-E5C6-43A1-9DBB-2BDA0034FA0F}" type="presOf" srcId="{44B90D3C-2F70-4B7D-ACF4-10350F1C9B90}" destId="{62844AC7-7DF2-407F-A5EF-5C225F2F98E0}" srcOrd="0" destOrd="0" presId="urn:microsoft.com/office/officeart/2005/8/layout/hList1"/>
    <dgm:cxn modelId="{B689D8A8-AC5C-4F0D-8B15-24257BE4E114}" srcId="{2E8EB665-1DD5-444C-9B0F-D0BFBDA107EC}" destId="{D8CF4873-943C-475C-B517-33C69B4585A3}" srcOrd="12" destOrd="0" parTransId="{70B34A0E-AFE4-445F-B985-2B33C2BB6EA1}" sibTransId="{4C7D9F7D-EAB3-42A1-BAEE-A24CED8FCA47}"/>
    <dgm:cxn modelId="{AC18762F-31C4-4772-A0BC-1F995D9141C5}" srcId="{2E8EB665-1DD5-444C-9B0F-D0BFBDA107EC}" destId="{4410B52A-44FE-4AA2-8D91-51C1AE1537E8}" srcOrd="2" destOrd="0" parTransId="{D211A58E-C40E-49A3-8DF4-8A14276A5DD5}" sibTransId="{6C4F3C4D-FC87-4552-B356-DAA906E5D61B}"/>
    <dgm:cxn modelId="{961636B1-D385-4FB6-9B0E-7596C46C34D8}" type="presOf" srcId="{9654D051-CA4E-4889-98C3-0C5A38542201}" destId="{E09FBA2B-AEE3-4EAD-A859-4F7F0D2DAD63}" srcOrd="0" destOrd="0" presId="urn:microsoft.com/office/officeart/2005/8/layout/hList1"/>
    <dgm:cxn modelId="{22275B51-DF8E-4359-A0AF-BED53B1F8415}" type="presOf" srcId="{F0CEA9B6-6A56-45A6-B8BB-55EB2B6F3E16}" destId="{5A3990E4-86EF-4A7E-B8ED-05441306C1E2}" srcOrd="0" destOrd="0" presId="urn:microsoft.com/office/officeart/2005/8/layout/hList1"/>
    <dgm:cxn modelId="{A7B3EF44-94EF-43B6-984F-89C1AB0B0A3E}" type="presOf" srcId="{B621E0D2-C9DF-4052-B112-311FBE39503D}" destId="{92D3B206-4CFD-4B03-9CD9-1F464FF04043}" srcOrd="0" destOrd="11" presId="urn:microsoft.com/office/officeart/2005/8/layout/hList1"/>
    <dgm:cxn modelId="{56249386-5922-4B45-AE6E-2054A6D88A2B}" srcId="{2E8EB665-1DD5-444C-9B0F-D0BFBDA107EC}" destId="{E0C3923E-B05E-48DF-800D-A15312FFC838}" srcOrd="6" destOrd="0" parTransId="{A60B4A0C-DC28-4889-84FA-3C9BF8EFA813}" sibTransId="{6A8F060D-062B-43EE-9F8F-A0D043635B4B}"/>
    <dgm:cxn modelId="{322D1C48-5D46-4B81-BEE9-A392CFC21EAC}" srcId="{2E8EB665-1DD5-444C-9B0F-D0BFBDA107EC}" destId="{2A4ACCCC-10CC-45E4-8C8A-8A0BD207A5B6}" srcOrd="5" destOrd="0" parTransId="{C51A9D8E-F9C4-4D32-A352-CB479970F814}" sibTransId="{AF9D2924-0D28-4302-856C-65503D054BDE}"/>
    <dgm:cxn modelId="{AF9F7DED-A48A-445A-8D52-7D619A114DC7}" type="presOf" srcId="{D8CF4873-943C-475C-B517-33C69B4585A3}" destId="{92D3B206-4CFD-4B03-9CD9-1F464FF04043}" srcOrd="0" destOrd="12" presId="urn:microsoft.com/office/officeart/2005/8/layout/hList1"/>
    <dgm:cxn modelId="{F7C074FE-A932-49DE-9A7C-F00AE0A13DD3}" srcId="{2E8EB665-1DD5-444C-9B0F-D0BFBDA107EC}" destId="{8D2442A3-B2A5-493D-A9BE-09CE68268896}" srcOrd="8" destOrd="0" parTransId="{36177E65-3C61-4CEA-8F39-9E049EDB16D2}" sibTransId="{5A12BDB4-4E9C-4A6B-8674-FBE300360F02}"/>
    <dgm:cxn modelId="{4B3022CB-3FB3-4C00-8C52-9537D1091F30}" type="presOf" srcId="{7614A5F4-B34E-4444-A8F5-E6C1835A3792}" destId="{398F13F1-5096-42E1-ACE8-FBDB43D1BFB3}" srcOrd="0" destOrd="0" presId="urn:microsoft.com/office/officeart/2005/8/layout/hList1"/>
    <dgm:cxn modelId="{60A355D4-0311-4A73-8539-BAB0FFB62A08}" type="presOf" srcId="{CB1BCA0C-1E1D-4194-9DE4-CC8E28A5D6BD}" destId="{92D3B206-4CFD-4B03-9CD9-1F464FF04043}" srcOrd="0" destOrd="7" presId="urn:microsoft.com/office/officeart/2005/8/layout/hList1"/>
    <dgm:cxn modelId="{C67445EF-A8B6-461A-B275-365DADDB4CBF}" srcId="{2E8EB665-1DD5-444C-9B0F-D0BFBDA107EC}" destId="{D536B356-E756-41D0-B6D1-250C16140108}" srcOrd="9" destOrd="0" parTransId="{55F29FD9-B3EE-4AE9-8EAC-14DF410C4DFC}" sibTransId="{68A05424-F883-4D7A-A995-CC0B8C01271C}"/>
    <dgm:cxn modelId="{0D6E5314-B574-421B-829B-E09D1EBED021}" type="presOf" srcId="{AB6D3D0A-35EE-4E4A-8F25-1A18D0C90CF2}" destId="{02520A24-64EC-4413-8F24-B9F887BAA0AF}" srcOrd="0" destOrd="0" presId="urn:microsoft.com/office/officeart/2005/8/layout/hList1"/>
    <dgm:cxn modelId="{B49E7F0F-D2C3-4484-BA5B-96761AAA41B2}" type="presOf" srcId="{428EF5B8-EEF5-48C4-B780-E130F4F17024}" destId="{92D3B206-4CFD-4B03-9CD9-1F464FF04043}" srcOrd="0" destOrd="4" presId="urn:microsoft.com/office/officeart/2005/8/layout/hList1"/>
    <dgm:cxn modelId="{63E9F270-DB1D-4E7E-BA4A-D9FA46BF5362}" srcId="{9654D051-CA4E-4889-98C3-0C5A38542201}" destId="{7614A5F4-B34E-4444-A8F5-E6C1835A3792}" srcOrd="0" destOrd="0" parTransId="{A1BCD7CC-4174-434B-986C-E14A8FF2E305}" sibTransId="{AE9D6575-9A7F-468D-8459-9CA2E90A0C70}"/>
    <dgm:cxn modelId="{90BE38EB-EDD5-4429-B3E4-080BD0770889}" type="presOf" srcId="{8D2442A3-B2A5-493D-A9BE-09CE68268896}" destId="{92D3B206-4CFD-4B03-9CD9-1F464FF04043}" srcOrd="0" destOrd="8" presId="urn:microsoft.com/office/officeart/2005/8/layout/hList1"/>
    <dgm:cxn modelId="{2E3CFED3-5E55-4EC2-BF8C-A8BA06958BDB}" type="presOf" srcId="{2A4ACCCC-10CC-45E4-8C8A-8A0BD207A5B6}" destId="{92D3B206-4CFD-4B03-9CD9-1F464FF04043}" srcOrd="0" destOrd="5" presId="urn:microsoft.com/office/officeart/2005/8/layout/hList1"/>
    <dgm:cxn modelId="{F6D40B62-E761-47EE-BE61-936637053F5B}" srcId="{2E8EB665-1DD5-444C-9B0F-D0BFBDA107EC}" destId="{CB1BCA0C-1E1D-4194-9DE4-CC8E28A5D6BD}" srcOrd="7" destOrd="0" parTransId="{A6D2E629-9EA4-4D49-AB3A-E5364308BBD8}" sibTransId="{D219C131-7D18-4DEA-B5F8-9FFC6FF9E5B5}"/>
    <dgm:cxn modelId="{D7CA2B58-AE38-4740-895E-6057E25F44F3}" type="presParOf" srcId="{16D58132-0651-4FB1-B9F4-A12FB97A7B5E}" destId="{CE27BF30-6A47-483D-B8E6-C8E0DA7C0884}" srcOrd="0" destOrd="0" presId="urn:microsoft.com/office/officeart/2005/8/layout/hList1"/>
    <dgm:cxn modelId="{979046AB-70D0-468C-9B03-BDAF6CB149FE}" type="presParOf" srcId="{CE27BF30-6A47-483D-B8E6-C8E0DA7C0884}" destId="{02520A24-64EC-4413-8F24-B9F887BAA0AF}" srcOrd="0" destOrd="0" presId="urn:microsoft.com/office/officeart/2005/8/layout/hList1"/>
    <dgm:cxn modelId="{AA7538D4-4481-44F8-AAA7-0494DBE19FC0}" type="presParOf" srcId="{CE27BF30-6A47-483D-B8E6-C8E0DA7C0884}" destId="{62844AC7-7DF2-407F-A5EF-5C225F2F98E0}" srcOrd="1" destOrd="0" presId="urn:microsoft.com/office/officeart/2005/8/layout/hList1"/>
    <dgm:cxn modelId="{F269E59C-E4CA-4794-88FF-E44F756AECA3}" type="presParOf" srcId="{16D58132-0651-4FB1-B9F4-A12FB97A7B5E}" destId="{084E973B-1A87-4D1F-AF58-E941761C0845}" srcOrd="1" destOrd="0" presId="urn:microsoft.com/office/officeart/2005/8/layout/hList1"/>
    <dgm:cxn modelId="{BFFF8560-0D4D-4F07-A791-F70B5FDD34F9}" type="presParOf" srcId="{16D58132-0651-4FB1-B9F4-A12FB97A7B5E}" destId="{13C6E0EF-5355-45F3-BAC2-CA886304ACD0}" srcOrd="2" destOrd="0" presId="urn:microsoft.com/office/officeart/2005/8/layout/hList1"/>
    <dgm:cxn modelId="{BE0762D9-0A32-4246-AFDE-0B6CD92997C5}" type="presParOf" srcId="{13C6E0EF-5355-45F3-BAC2-CA886304ACD0}" destId="{F9A19C44-E53B-47C2-BBE6-1CE98463F818}" srcOrd="0" destOrd="0" presId="urn:microsoft.com/office/officeart/2005/8/layout/hList1"/>
    <dgm:cxn modelId="{9D82120E-1425-4A47-9B4E-62B7124C2189}" type="presParOf" srcId="{13C6E0EF-5355-45F3-BAC2-CA886304ACD0}" destId="{92D3B206-4CFD-4B03-9CD9-1F464FF04043}" srcOrd="1" destOrd="0" presId="urn:microsoft.com/office/officeart/2005/8/layout/hList1"/>
    <dgm:cxn modelId="{4F2CA965-2C63-4D37-8A6A-27F583B0C821}" type="presParOf" srcId="{16D58132-0651-4FB1-B9F4-A12FB97A7B5E}" destId="{963C16F5-DD47-4C4F-BCBE-E7D975B946ED}" srcOrd="3" destOrd="0" presId="urn:microsoft.com/office/officeart/2005/8/layout/hList1"/>
    <dgm:cxn modelId="{691C57FD-E700-4285-8716-CFFC2D486F1A}" type="presParOf" srcId="{16D58132-0651-4FB1-B9F4-A12FB97A7B5E}" destId="{2FA1CEE1-B7B6-4709-823D-F526932C3879}" srcOrd="4" destOrd="0" presId="urn:microsoft.com/office/officeart/2005/8/layout/hList1"/>
    <dgm:cxn modelId="{C42C9E74-B022-4FC8-BA44-2FD2790795AF}" type="presParOf" srcId="{2FA1CEE1-B7B6-4709-823D-F526932C3879}" destId="{5A3990E4-86EF-4A7E-B8ED-05441306C1E2}" srcOrd="0" destOrd="0" presId="urn:microsoft.com/office/officeart/2005/8/layout/hList1"/>
    <dgm:cxn modelId="{9635F5D4-FC45-441A-AEA8-B06298816831}" type="presParOf" srcId="{2FA1CEE1-B7B6-4709-823D-F526932C3879}" destId="{5D772E93-DF0D-4B9A-ADDE-A7CC2DE6457A}" srcOrd="1" destOrd="0" presId="urn:microsoft.com/office/officeart/2005/8/layout/hList1"/>
    <dgm:cxn modelId="{1F2413CE-FC2F-488C-A581-C34C5BD0F64A}" type="presParOf" srcId="{16D58132-0651-4FB1-B9F4-A12FB97A7B5E}" destId="{B87C712A-719E-46C2-94DB-D7660195CF64}" srcOrd="5" destOrd="0" presId="urn:microsoft.com/office/officeart/2005/8/layout/hList1"/>
    <dgm:cxn modelId="{3269D160-1AF1-45E3-A618-A4A06F1C8733}" type="presParOf" srcId="{16D58132-0651-4FB1-B9F4-A12FB97A7B5E}" destId="{3BCC91FE-E754-4DDD-A0CC-D6FDF4FC77A0}" srcOrd="6" destOrd="0" presId="urn:microsoft.com/office/officeart/2005/8/layout/hList1"/>
    <dgm:cxn modelId="{72434327-7ADB-4D70-96CC-FE6F7BCB569C}" type="presParOf" srcId="{3BCC91FE-E754-4DDD-A0CC-D6FDF4FC77A0}" destId="{E09FBA2B-AEE3-4EAD-A859-4F7F0D2DAD63}" srcOrd="0" destOrd="0" presId="urn:microsoft.com/office/officeart/2005/8/layout/hList1"/>
    <dgm:cxn modelId="{E4A728BE-6B57-4A02-AE11-9D3A1FB3E8B8}" type="presParOf" srcId="{3BCC91FE-E754-4DDD-A0CC-D6FDF4FC77A0}" destId="{398F13F1-5096-42E1-ACE8-FBDB43D1BFB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748EE0-40EC-4611-8E6A-7CB77252AD0B}"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es-ES"/>
        </a:p>
      </dgm:t>
    </dgm:pt>
    <dgm:pt modelId="{C22E72FC-45E4-4FB3-8127-049C31F6F3BA}">
      <dgm:prSet phldrT="[Texto]" custT="1"/>
      <dgm:spPr/>
      <dgm:t>
        <a:bodyPr/>
        <a:lstStyle/>
        <a:p>
          <a:r>
            <a:rPr lang="es-MX" sz="1800" b="1" dirty="0" smtClean="0">
              <a:latin typeface="Arial" pitchFamily="34" charset="0"/>
              <a:cs typeface="Arial" pitchFamily="34" charset="0"/>
            </a:rPr>
            <a:t>Título Primero: </a:t>
          </a:r>
          <a:r>
            <a:rPr lang="es-MX" sz="1800" dirty="0" smtClean="0">
              <a:latin typeface="Arial" pitchFamily="34" charset="0"/>
              <a:cs typeface="Arial" pitchFamily="34" charset="0"/>
            </a:rPr>
            <a:t>Objeto y definiciones de la Ley</a:t>
          </a:r>
          <a:endParaRPr lang="es-ES" sz="1800" dirty="0">
            <a:latin typeface="Arial" pitchFamily="34" charset="0"/>
            <a:cs typeface="Arial" pitchFamily="34" charset="0"/>
          </a:endParaRPr>
        </a:p>
      </dgm:t>
    </dgm:pt>
    <dgm:pt modelId="{699F0798-6D98-441B-A010-7DE2C8A7DB26}" type="parTrans" cxnId="{C953D927-4538-4E08-906A-2C005F726625}">
      <dgm:prSet/>
      <dgm:spPr/>
      <dgm:t>
        <a:bodyPr/>
        <a:lstStyle/>
        <a:p>
          <a:endParaRPr lang="es-ES">
            <a:latin typeface="Arial" pitchFamily="34" charset="0"/>
            <a:cs typeface="Arial" pitchFamily="34" charset="0"/>
          </a:endParaRPr>
        </a:p>
      </dgm:t>
    </dgm:pt>
    <dgm:pt modelId="{F5509BC4-6FF1-4C83-B629-42C9481EBFB2}" type="sibTrans" cxnId="{C953D927-4538-4E08-906A-2C005F726625}">
      <dgm:prSet/>
      <dgm:spPr/>
      <dgm:t>
        <a:bodyPr/>
        <a:lstStyle/>
        <a:p>
          <a:endParaRPr lang="es-ES">
            <a:latin typeface="Arial" pitchFamily="34" charset="0"/>
            <a:cs typeface="Arial" pitchFamily="34" charset="0"/>
          </a:endParaRPr>
        </a:p>
      </dgm:t>
    </dgm:pt>
    <dgm:pt modelId="{F2E8DE17-CFD5-42C5-B6EA-1E96EAC2F4F3}">
      <dgm:prSet phldrT="[Texto]"/>
      <dgm:spPr/>
      <dgm:t>
        <a:bodyPr/>
        <a:lstStyle/>
        <a:p>
          <a:r>
            <a:rPr lang="es-MX" b="1" dirty="0" smtClean="0">
              <a:latin typeface="Arial" pitchFamily="34" charset="0"/>
              <a:cs typeface="Arial" pitchFamily="34" charset="0"/>
            </a:rPr>
            <a:t>Capítulo único</a:t>
          </a:r>
          <a:r>
            <a:rPr lang="es-MX" dirty="0" smtClean="0">
              <a:latin typeface="Arial" pitchFamily="34" charset="0"/>
              <a:cs typeface="Arial" pitchFamily="34" charset="0"/>
            </a:rPr>
            <a:t>: Disposiciones Generales</a:t>
          </a:r>
          <a:endParaRPr lang="es-ES" dirty="0">
            <a:latin typeface="Arial" pitchFamily="34" charset="0"/>
            <a:cs typeface="Arial" pitchFamily="34" charset="0"/>
          </a:endParaRPr>
        </a:p>
      </dgm:t>
    </dgm:pt>
    <dgm:pt modelId="{363F8BB2-5298-454C-A869-18AA31463B27}" type="parTrans" cxnId="{93E67378-0266-41ED-9E9A-78E4552234BE}">
      <dgm:prSet/>
      <dgm:spPr/>
      <dgm:t>
        <a:bodyPr/>
        <a:lstStyle/>
        <a:p>
          <a:endParaRPr lang="es-ES">
            <a:latin typeface="Arial" pitchFamily="34" charset="0"/>
            <a:cs typeface="Arial" pitchFamily="34" charset="0"/>
          </a:endParaRPr>
        </a:p>
      </dgm:t>
    </dgm:pt>
    <dgm:pt modelId="{BC543F26-DB04-4A5F-8147-90E2CB373C3E}" type="sibTrans" cxnId="{93E67378-0266-41ED-9E9A-78E4552234BE}">
      <dgm:prSet/>
      <dgm:spPr/>
      <dgm:t>
        <a:bodyPr/>
        <a:lstStyle/>
        <a:p>
          <a:endParaRPr lang="es-ES">
            <a:latin typeface="Arial" pitchFamily="34" charset="0"/>
            <a:cs typeface="Arial" pitchFamily="34" charset="0"/>
          </a:endParaRPr>
        </a:p>
      </dgm:t>
    </dgm:pt>
    <dgm:pt modelId="{415D2301-A558-4D58-B537-A645A201AD14}">
      <dgm:prSet phldrT="[Texto]" custT="1"/>
      <dgm:spPr/>
      <dgm:t>
        <a:bodyPr/>
        <a:lstStyle/>
        <a:p>
          <a:r>
            <a:rPr lang="es-MX" sz="1800" b="1" dirty="0" smtClean="0">
              <a:latin typeface="Arial" pitchFamily="34" charset="0"/>
              <a:cs typeface="Arial" pitchFamily="34" charset="0"/>
            </a:rPr>
            <a:t>Título Segundo: </a:t>
          </a:r>
          <a:r>
            <a:rPr lang="es-MX" sz="1800" dirty="0" smtClean="0">
              <a:latin typeface="Arial" pitchFamily="34" charset="0"/>
              <a:cs typeface="Arial" pitchFamily="34" charset="0"/>
            </a:rPr>
            <a:t>De la Rectoría de la armonización contable</a:t>
          </a:r>
          <a:endParaRPr lang="es-ES" sz="1800" dirty="0">
            <a:latin typeface="Arial" pitchFamily="34" charset="0"/>
            <a:cs typeface="Arial" pitchFamily="34" charset="0"/>
          </a:endParaRPr>
        </a:p>
      </dgm:t>
    </dgm:pt>
    <dgm:pt modelId="{C99810A2-A750-48D3-962F-91BA701AC57B}" type="parTrans" cxnId="{662BEF65-1068-4AF0-85DA-55451C67F16A}">
      <dgm:prSet/>
      <dgm:spPr/>
      <dgm:t>
        <a:bodyPr/>
        <a:lstStyle/>
        <a:p>
          <a:endParaRPr lang="es-ES">
            <a:latin typeface="Arial" pitchFamily="34" charset="0"/>
            <a:cs typeface="Arial" pitchFamily="34" charset="0"/>
          </a:endParaRPr>
        </a:p>
      </dgm:t>
    </dgm:pt>
    <dgm:pt modelId="{5A627B22-FAE8-4F27-8834-8678AAA1235B}" type="sibTrans" cxnId="{662BEF65-1068-4AF0-85DA-55451C67F16A}">
      <dgm:prSet/>
      <dgm:spPr/>
      <dgm:t>
        <a:bodyPr/>
        <a:lstStyle/>
        <a:p>
          <a:endParaRPr lang="es-ES">
            <a:latin typeface="Arial" pitchFamily="34" charset="0"/>
            <a:cs typeface="Arial" pitchFamily="34" charset="0"/>
          </a:endParaRPr>
        </a:p>
      </dgm:t>
    </dgm:pt>
    <dgm:pt modelId="{17AEBBE5-AB25-41C0-910A-04B32DF76521}">
      <dgm:prSet phldrT="[Texto]"/>
      <dgm:spPr/>
      <dgm:t>
        <a:bodyPr/>
        <a:lstStyle/>
        <a:p>
          <a:r>
            <a:rPr lang="es-MX" b="1" dirty="0" smtClean="0">
              <a:latin typeface="Arial" pitchFamily="34" charset="0"/>
              <a:cs typeface="Arial" pitchFamily="34" charset="0"/>
            </a:rPr>
            <a:t>Capítulo  I</a:t>
          </a:r>
          <a:r>
            <a:rPr lang="es-MX" dirty="0" smtClean="0">
              <a:latin typeface="Arial" pitchFamily="34" charset="0"/>
              <a:cs typeface="Arial" pitchFamily="34" charset="0"/>
            </a:rPr>
            <a:t>: Del Consejo Nacional de Armonización Contable</a:t>
          </a:r>
          <a:endParaRPr lang="es-ES" dirty="0">
            <a:latin typeface="Arial" pitchFamily="34" charset="0"/>
            <a:cs typeface="Arial" pitchFamily="34" charset="0"/>
          </a:endParaRPr>
        </a:p>
      </dgm:t>
    </dgm:pt>
    <dgm:pt modelId="{410B5178-FFD2-4445-8BE2-7CF65DD5122F}" type="parTrans" cxnId="{C7FA57FE-6E91-454D-AC45-1F263B145CDA}">
      <dgm:prSet/>
      <dgm:spPr/>
      <dgm:t>
        <a:bodyPr/>
        <a:lstStyle/>
        <a:p>
          <a:endParaRPr lang="es-ES">
            <a:latin typeface="Arial" pitchFamily="34" charset="0"/>
            <a:cs typeface="Arial" pitchFamily="34" charset="0"/>
          </a:endParaRPr>
        </a:p>
      </dgm:t>
    </dgm:pt>
    <dgm:pt modelId="{5F11B0DE-E932-4F38-9551-31BFB5771415}" type="sibTrans" cxnId="{C7FA57FE-6E91-454D-AC45-1F263B145CDA}">
      <dgm:prSet/>
      <dgm:spPr/>
      <dgm:t>
        <a:bodyPr/>
        <a:lstStyle/>
        <a:p>
          <a:endParaRPr lang="es-ES">
            <a:latin typeface="Arial" pitchFamily="34" charset="0"/>
            <a:cs typeface="Arial" pitchFamily="34" charset="0"/>
          </a:endParaRPr>
        </a:p>
      </dgm:t>
    </dgm:pt>
    <dgm:pt modelId="{6AE534E9-07AF-4B46-A57C-3CF9D2FB8D16}">
      <dgm:prSet phldrT="[Texto]"/>
      <dgm:spPr/>
      <dgm:t>
        <a:bodyPr/>
        <a:lstStyle/>
        <a:p>
          <a:r>
            <a:rPr lang="es-MX" b="1" dirty="0" smtClean="0">
              <a:latin typeface="Arial" pitchFamily="34" charset="0"/>
              <a:cs typeface="Arial" pitchFamily="34" charset="0"/>
            </a:rPr>
            <a:t>Capítulo II</a:t>
          </a:r>
          <a:r>
            <a:rPr lang="es-MX" dirty="0" smtClean="0">
              <a:latin typeface="Arial" pitchFamily="34" charset="0"/>
              <a:cs typeface="Arial" pitchFamily="34" charset="0"/>
            </a:rPr>
            <a:t>: Del Secretario Técnico</a:t>
          </a:r>
          <a:endParaRPr lang="es-ES" dirty="0">
            <a:latin typeface="Arial" pitchFamily="34" charset="0"/>
            <a:cs typeface="Arial" pitchFamily="34" charset="0"/>
          </a:endParaRPr>
        </a:p>
      </dgm:t>
    </dgm:pt>
    <dgm:pt modelId="{7A3012E0-9A41-4F4F-89D7-A370B96065D9}" type="parTrans" cxnId="{E2971BBD-752B-46CB-AC0A-63CDE14BB9F8}">
      <dgm:prSet/>
      <dgm:spPr/>
      <dgm:t>
        <a:bodyPr/>
        <a:lstStyle/>
        <a:p>
          <a:endParaRPr lang="es-ES">
            <a:latin typeface="Arial" pitchFamily="34" charset="0"/>
            <a:cs typeface="Arial" pitchFamily="34" charset="0"/>
          </a:endParaRPr>
        </a:p>
      </dgm:t>
    </dgm:pt>
    <dgm:pt modelId="{24FBAA39-2621-4B6F-BC39-71B43238B18D}" type="sibTrans" cxnId="{E2971BBD-752B-46CB-AC0A-63CDE14BB9F8}">
      <dgm:prSet/>
      <dgm:spPr/>
      <dgm:t>
        <a:bodyPr/>
        <a:lstStyle/>
        <a:p>
          <a:endParaRPr lang="es-ES">
            <a:latin typeface="Arial" pitchFamily="34" charset="0"/>
            <a:cs typeface="Arial" pitchFamily="34" charset="0"/>
          </a:endParaRPr>
        </a:p>
      </dgm:t>
    </dgm:pt>
    <dgm:pt modelId="{89CA1BE2-12D9-42E7-8DB0-8B2B43D9D127}">
      <dgm:prSet phldrT="[Texto]" custT="1"/>
      <dgm:spPr/>
      <dgm:t>
        <a:bodyPr/>
        <a:lstStyle/>
        <a:p>
          <a:r>
            <a:rPr lang="es-MX" sz="1800" b="1" dirty="0" smtClean="0">
              <a:latin typeface="Arial" pitchFamily="34" charset="0"/>
              <a:cs typeface="Arial" pitchFamily="34" charset="0"/>
            </a:rPr>
            <a:t>Título Tercero: </a:t>
          </a:r>
          <a:r>
            <a:rPr lang="es-MX" sz="1800" dirty="0" smtClean="0">
              <a:latin typeface="Arial" pitchFamily="34" charset="0"/>
              <a:cs typeface="Arial" pitchFamily="34" charset="0"/>
            </a:rPr>
            <a:t>De la Contabilidad Gubernamental</a:t>
          </a:r>
          <a:endParaRPr lang="es-ES" sz="1800" dirty="0">
            <a:latin typeface="Arial" pitchFamily="34" charset="0"/>
            <a:cs typeface="Arial" pitchFamily="34" charset="0"/>
          </a:endParaRPr>
        </a:p>
      </dgm:t>
    </dgm:pt>
    <dgm:pt modelId="{DD221AFC-1918-4726-9E7B-9CF855804C6F}" type="parTrans" cxnId="{6F7FA108-A553-447A-B8D1-F5BCC3B13837}">
      <dgm:prSet/>
      <dgm:spPr/>
      <dgm:t>
        <a:bodyPr/>
        <a:lstStyle/>
        <a:p>
          <a:endParaRPr lang="es-ES">
            <a:latin typeface="Arial" pitchFamily="34" charset="0"/>
            <a:cs typeface="Arial" pitchFamily="34" charset="0"/>
          </a:endParaRPr>
        </a:p>
      </dgm:t>
    </dgm:pt>
    <dgm:pt modelId="{01F987D3-4923-4823-826C-69A98191B622}" type="sibTrans" cxnId="{6F7FA108-A553-447A-B8D1-F5BCC3B13837}">
      <dgm:prSet/>
      <dgm:spPr/>
      <dgm:t>
        <a:bodyPr/>
        <a:lstStyle/>
        <a:p>
          <a:endParaRPr lang="es-ES">
            <a:latin typeface="Arial" pitchFamily="34" charset="0"/>
            <a:cs typeface="Arial" pitchFamily="34" charset="0"/>
          </a:endParaRPr>
        </a:p>
      </dgm:t>
    </dgm:pt>
    <dgm:pt modelId="{6A3016BF-62A9-408A-9D64-79DBD9991010}">
      <dgm:prSet phldrT="[Texto]"/>
      <dgm:spPr/>
      <dgm:t>
        <a:bodyPr/>
        <a:lstStyle/>
        <a:p>
          <a:r>
            <a:rPr lang="es-MX" b="1" dirty="0" smtClean="0">
              <a:latin typeface="Arial" pitchFamily="34" charset="0"/>
              <a:cs typeface="Arial" pitchFamily="34" charset="0"/>
            </a:rPr>
            <a:t>Capítulo I</a:t>
          </a:r>
          <a:r>
            <a:rPr lang="es-MX" dirty="0" smtClean="0">
              <a:latin typeface="Arial" pitchFamily="34" charset="0"/>
              <a:cs typeface="Arial" pitchFamily="34" charset="0"/>
            </a:rPr>
            <a:t>: Del sistema de Contabilidad Gubernamental</a:t>
          </a:r>
          <a:endParaRPr lang="es-ES" dirty="0">
            <a:latin typeface="Arial" pitchFamily="34" charset="0"/>
            <a:cs typeface="Arial" pitchFamily="34" charset="0"/>
          </a:endParaRPr>
        </a:p>
      </dgm:t>
    </dgm:pt>
    <dgm:pt modelId="{E4924E19-ACD4-49E3-BB45-E43B569C7F5E}" type="parTrans" cxnId="{6DAD5A6D-E447-4536-8603-A33D3CF44EE0}">
      <dgm:prSet/>
      <dgm:spPr/>
      <dgm:t>
        <a:bodyPr/>
        <a:lstStyle/>
        <a:p>
          <a:endParaRPr lang="es-ES">
            <a:latin typeface="Arial" pitchFamily="34" charset="0"/>
            <a:cs typeface="Arial" pitchFamily="34" charset="0"/>
          </a:endParaRPr>
        </a:p>
      </dgm:t>
    </dgm:pt>
    <dgm:pt modelId="{DEB0A976-6E6B-4E88-88EF-00EFEEB40419}" type="sibTrans" cxnId="{6DAD5A6D-E447-4536-8603-A33D3CF44EE0}">
      <dgm:prSet/>
      <dgm:spPr/>
      <dgm:t>
        <a:bodyPr/>
        <a:lstStyle/>
        <a:p>
          <a:endParaRPr lang="es-ES">
            <a:latin typeface="Arial" pitchFamily="34" charset="0"/>
            <a:cs typeface="Arial" pitchFamily="34" charset="0"/>
          </a:endParaRPr>
        </a:p>
      </dgm:t>
    </dgm:pt>
    <dgm:pt modelId="{1B21319F-9C14-45F3-A79C-7AE3979488D9}">
      <dgm:prSet phldrT="[Texto]"/>
      <dgm:spPr/>
      <dgm:t>
        <a:bodyPr/>
        <a:lstStyle/>
        <a:p>
          <a:r>
            <a:rPr lang="es-MX" b="1" dirty="0" smtClean="0">
              <a:latin typeface="Arial" pitchFamily="34" charset="0"/>
              <a:cs typeface="Arial" pitchFamily="34" charset="0"/>
            </a:rPr>
            <a:t>Capítulo III</a:t>
          </a:r>
          <a:r>
            <a:rPr lang="es-MX" dirty="0" smtClean="0">
              <a:latin typeface="Arial" pitchFamily="34" charset="0"/>
              <a:cs typeface="Arial" pitchFamily="34" charset="0"/>
            </a:rPr>
            <a:t>: Del Comité Consultivo</a:t>
          </a:r>
          <a:endParaRPr lang="es-ES" dirty="0">
            <a:latin typeface="Arial" pitchFamily="34" charset="0"/>
            <a:cs typeface="Arial" pitchFamily="34" charset="0"/>
          </a:endParaRPr>
        </a:p>
      </dgm:t>
    </dgm:pt>
    <dgm:pt modelId="{97BFD1F2-6277-4E2D-86F8-FAE4E3A7D454}" type="parTrans" cxnId="{2FC63D52-4305-4163-A848-48EE9FBC34E3}">
      <dgm:prSet/>
      <dgm:spPr/>
      <dgm:t>
        <a:bodyPr/>
        <a:lstStyle/>
        <a:p>
          <a:endParaRPr lang="es-ES">
            <a:latin typeface="Arial" pitchFamily="34" charset="0"/>
            <a:cs typeface="Arial" pitchFamily="34" charset="0"/>
          </a:endParaRPr>
        </a:p>
      </dgm:t>
    </dgm:pt>
    <dgm:pt modelId="{6B82CAE3-3503-4CD6-A8F9-091264C0BD1D}" type="sibTrans" cxnId="{2FC63D52-4305-4163-A848-48EE9FBC34E3}">
      <dgm:prSet/>
      <dgm:spPr/>
      <dgm:t>
        <a:bodyPr/>
        <a:lstStyle/>
        <a:p>
          <a:endParaRPr lang="es-ES">
            <a:latin typeface="Arial" pitchFamily="34" charset="0"/>
            <a:cs typeface="Arial" pitchFamily="34" charset="0"/>
          </a:endParaRPr>
        </a:p>
      </dgm:t>
    </dgm:pt>
    <dgm:pt modelId="{B18ACB82-7012-4FED-AB6C-FBFB6D496DE8}">
      <dgm:prSet phldrT="[Texto]"/>
      <dgm:spPr/>
      <dgm:t>
        <a:bodyPr/>
        <a:lstStyle/>
        <a:p>
          <a:r>
            <a:rPr lang="es-MX" b="1" dirty="0" smtClean="0">
              <a:latin typeface="Arial" pitchFamily="34" charset="0"/>
              <a:cs typeface="Arial" pitchFamily="34" charset="0"/>
            </a:rPr>
            <a:t>Capítulo IV</a:t>
          </a:r>
          <a:r>
            <a:rPr lang="es-MX" dirty="0" smtClean="0">
              <a:latin typeface="Arial" pitchFamily="34" charset="0"/>
              <a:cs typeface="Arial" pitchFamily="34" charset="0"/>
            </a:rPr>
            <a:t>: Del Procedimiento para la emisión de disposiciones y para el Seguimiento de su cumplimiento</a:t>
          </a:r>
          <a:endParaRPr lang="es-ES" dirty="0">
            <a:latin typeface="Arial" pitchFamily="34" charset="0"/>
            <a:cs typeface="Arial" pitchFamily="34" charset="0"/>
          </a:endParaRPr>
        </a:p>
      </dgm:t>
    </dgm:pt>
    <dgm:pt modelId="{2768DD9F-38A2-406A-8521-77EA54C707D2}" type="parTrans" cxnId="{7475C6D1-E4CB-480A-B12F-F3639A1552A4}">
      <dgm:prSet/>
      <dgm:spPr/>
      <dgm:t>
        <a:bodyPr/>
        <a:lstStyle/>
        <a:p>
          <a:endParaRPr lang="es-ES">
            <a:latin typeface="Arial" pitchFamily="34" charset="0"/>
            <a:cs typeface="Arial" pitchFamily="34" charset="0"/>
          </a:endParaRPr>
        </a:p>
      </dgm:t>
    </dgm:pt>
    <dgm:pt modelId="{E2E0E23C-BB96-4382-A3A8-526FA23024CB}" type="sibTrans" cxnId="{7475C6D1-E4CB-480A-B12F-F3639A1552A4}">
      <dgm:prSet/>
      <dgm:spPr/>
      <dgm:t>
        <a:bodyPr/>
        <a:lstStyle/>
        <a:p>
          <a:endParaRPr lang="es-ES">
            <a:latin typeface="Arial" pitchFamily="34" charset="0"/>
            <a:cs typeface="Arial" pitchFamily="34" charset="0"/>
          </a:endParaRPr>
        </a:p>
      </dgm:t>
    </dgm:pt>
    <dgm:pt modelId="{EF966E38-233E-4280-9333-C2D232B5FC0E}">
      <dgm:prSet phldrT="[Texto]"/>
      <dgm:spPr/>
      <dgm:t>
        <a:bodyPr/>
        <a:lstStyle/>
        <a:p>
          <a:r>
            <a:rPr lang="es-MX" b="1" dirty="0" smtClean="0">
              <a:latin typeface="Arial" pitchFamily="34" charset="0"/>
              <a:cs typeface="Arial" pitchFamily="34" charset="0"/>
            </a:rPr>
            <a:t>Capítulo II</a:t>
          </a:r>
          <a:r>
            <a:rPr lang="es-MX" dirty="0" smtClean="0">
              <a:latin typeface="Arial" pitchFamily="34" charset="0"/>
              <a:cs typeface="Arial" pitchFamily="34" charset="0"/>
            </a:rPr>
            <a:t>: Del Registro Patrimonial</a:t>
          </a:r>
          <a:endParaRPr lang="es-ES" dirty="0">
            <a:latin typeface="Arial" pitchFamily="34" charset="0"/>
            <a:cs typeface="Arial" pitchFamily="34" charset="0"/>
          </a:endParaRPr>
        </a:p>
      </dgm:t>
    </dgm:pt>
    <dgm:pt modelId="{CFE9B299-6390-4918-8FCC-8CBB06BFDE93}" type="parTrans" cxnId="{1DE4E30B-B17F-4977-B8C5-1562294D4803}">
      <dgm:prSet/>
      <dgm:spPr/>
      <dgm:t>
        <a:bodyPr/>
        <a:lstStyle/>
        <a:p>
          <a:endParaRPr lang="es-ES">
            <a:latin typeface="Arial" pitchFamily="34" charset="0"/>
            <a:cs typeface="Arial" pitchFamily="34" charset="0"/>
          </a:endParaRPr>
        </a:p>
      </dgm:t>
    </dgm:pt>
    <dgm:pt modelId="{9EA24205-559F-4D73-97D7-92FD965CB118}" type="sibTrans" cxnId="{1DE4E30B-B17F-4977-B8C5-1562294D4803}">
      <dgm:prSet/>
      <dgm:spPr/>
      <dgm:t>
        <a:bodyPr/>
        <a:lstStyle/>
        <a:p>
          <a:endParaRPr lang="es-ES">
            <a:latin typeface="Arial" pitchFamily="34" charset="0"/>
            <a:cs typeface="Arial" pitchFamily="34" charset="0"/>
          </a:endParaRPr>
        </a:p>
      </dgm:t>
    </dgm:pt>
    <dgm:pt modelId="{B0CAC5DD-D9CC-40BD-A43A-062B9BA62863}">
      <dgm:prSet phldrT="[Texto]"/>
      <dgm:spPr/>
      <dgm:t>
        <a:bodyPr/>
        <a:lstStyle/>
        <a:p>
          <a:r>
            <a:rPr lang="es-MX" b="1" dirty="0" smtClean="0">
              <a:latin typeface="Arial" pitchFamily="34" charset="0"/>
              <a:cs typeface="Arial" pitchFamily="34" charset="0"/>
            </a:rPr>
            <a:t>Capítulo III: </a:t>
          </a:r>
          <a:r>
            <a:rPr lang="es-MX" dirty="0" smtClean="0">
              <a:latin typeface="Arial" pitchFamily="34" charset="0"/>
              <a:cs typeface="Arial" pitchFamily="34" charset="0"/>
            </a:rPr>
            <a:t>Del registro contable de las operaciones</a:t>
          </a:r>
          <a:endParaRPr lang="es-ES" dirty="0">
            <a:latin typeface="Arial" pitchFamily="34" charset="0"/>
            <a:cs typeface="Arial" pitchFamily="34" charset="0"/>
          </a:endParaRPr>
        </a:p>
      </dgm:t>
    </dgm:pt>
    <dgm:pt modelId="{AB430016-D066-47F1-ABCD-D7C8B2D94DA0}" type="parTrans" cxnId="{8F28D89F-E462-43E4-A5F5-CEAA6DBDF920}">
      <dgm:prSet/>
      <dgm:spPr/>
      <dgm:t>
        <a:bodyPr/>
        <a:lstStyle/>
        <a:p>
          <a:endParaRPr lang="es-ES">
            <a:latin typeface="Arial" pitchFamily="34" charset="0"/>
            <a:cs typeface="Arial" pitchFamily="34" charset="0"/>
          </a:endParaRPr>
        </a:p>
      </dgm:t>
    </dgm:pt>
    <dgm:pt modelId="{8D02FD13-E5E3-464C-901B-FC06F757300D}" type="sibTrans" cxnId="{8F28D89F-E462-43E4-A5F5-CEAA6DBDF920}">
      <dgm:prSet/>
      <dgm:spPr/>
      <dgm:t>
        <a:bodyPr/>
        <a:lstStyle/>
        <a:p>
          <a:endParaRPr lang="es-ES">
            <a:latin typeface="Arial" pitchFamily="34" charset="0"/>
            <a:cs typeface="Arial" pitchFamily="34" charset="0"/>
          </a:endParaRPr>
        </a:p>
      </dgm:t>
    </dgm:pt>
    <dgm:pt modelId="{6F3E7337-5B57-4B2E-979D-3392CA7C6CED}" type="pres">
      <dgm:prSet presAssocID="{BD748EE0-40EC-4611-8E6A-7CB77252AD0B}" presName="Name0" presStyleCnt="0">
        <dgm:presLayoutVars>
          <dgm:dir/>
          <dgm:animLvl val="lvl"/>
          <dgm:resizeHandles val="exact"/>
        </dgm:presLayoutVars>
      </dgm:prSet>
      <dgm:spPr/>
      <dgm:t>
        <a:bodyPr/>
        <a:lstStyle/>
        <a:p>
          <a:endParaRPr lang="es-ES"/>
        </a:p>
      </dgm:t>
    </dgm:pt>
    <dgm:pt modelId="{C64CC19A-1CC8-4C2A-8AD5-DD4719ED154B}" type="pres">
      <dgm:prSet presAssocID="{C22E72FC-45E4-4FB3-8127-049C31F6F3BA}" presName="linNode" presStyleCnt="0"/>
      <dgm:spPr/>
      <dgm:t>
        <a:bodyPr/>
        <a:lstStyle/>
        <a:p>
          <a:endParaRPr lang="es-MX"/>
        </a:p>
      </dgm:t>
    </dgm:pt>
    <dgm:pt modelId="{A27EFECA-18BC-48F8-B333-B7F380DE3AC1}" type="pres">
      <dgm:prSet presAssocID="{C22E72FC-45E4-4FB3-8127-049C31F6F3BA}" presName="parentText" presStyleLbl="node1" presStyleIdx="0" presStyleCnt="3" custLinFactNeighborY="-10">
        <dgm:presLayoutVars>
          <dgm:chMax val="1"/>
          <dgm:bulletEnabled val="1"/>
        </dgm:presLayoutVars>
      </dgm:prSet>
      <dgm:spPr/>
      <dgm:t>
        <a:bodyPr/>
        <a:lstStyle/>
        <a:p>
          <a:endParaRPr lang="es-ES"/>
        </a:p>
      </dgm:t>
    </dgm:pt>
    <dgm:pt modelId="{367A1F96-3FAB-4554-9847-84C2F0DABAB6}" type="pres">
      <dgm:prSet presAssocID="{C22E72FC-45E4-4FB3-8127-049C31F6F3BA}" presName="descendantText" presStyleLbl="alignAccFollowNode1" presStyleIdx="0" presStyleCnt="3">
        <dgm:presLayoutVars>
          <dgm:bulletEnabled val="1"/>
        </dgm:presLayoutVars>
      </dgm:prSet>
      <dgm:spPr/>
      <dgm:t>
        <a:bodyPr/>
        <a:lstStyle/>
        <a:p>
          <a:endParaRPr lang="es-ES"/>
        </a:p>
      </dgm:t>
    </dgm:pt>
    <dgm:pt modelId="{C65D2B16-7A8A-40FE-8916-20F96000E39D}" type="pres">
      <dgm:prSet presAssocID="{F5509BC4-6FF1-4C83-B629-42C9481EBFB2}" presName="sp" presStyleCnt="0"/>
      <dgm:spPr/>
      <dgm:t>
        <a:bodyPr/>
        <a:lstStyle/>
        <a:p>
          <a:endParaRPr lang="es-MX"/>
        </a:p>
      </dgm:t>
    </dgm:pt>
    <dgm:pt modelId="{ABB6E744-9864-484E-ABD5-0FE4E2FC9E12}" type="pres">
      <dgm:prSet presAssocID="{415D2301-A558-4D58-B537-A645A201AD14}" presName="linNode" presStyleCnt="0"/>
      <dgm:spPr/>
      <dgm:t>
        <a:bodyPr/>
        <a:lstStyle/>
        <a:p>
          <a:endParaRPr lang="es-MX"/>
        </a:p>
      </dgm:t>
    </dgm:pt>
    <dgm:pt modelId="{2AB7D55E-680D-4D9A-B8C1-F0DF91FFC043}" type="pres">
      <dgm:prSet presAssocID="{415D2301-A558-4D58-B537-A645A201AD14}" presName="parentText" presStyleLbl="node1" presStyleIdx="1" presStyleCnt="3">
        <dgm:presLayoutVars>
          <dgm:chMax val="1"/>
          <dgm:bulletEnabled val="1"/>
        </dgm:presLayoutVars>
      </dgm:prSet>
      <dgm:spPr/>
      <dgm:t>
        <a:bodyPr/>
        <a:lstStyle/>
        <a:p>
          <a:endParaRPr lang="es-ES"/>
        </a:p>
      </dgm:t>
    </dgm:pt>
    <dgm:pt modelId="{7C87C732-AD4E-42A5-B5C8-4D092B37D56B}" type="pres">
      <dgm:prSet presAssocID="{415D2301-A558-4D58-B537-A645A201AD14}" presName="descendantText" presStyleLbl="alignAccFollowNode1" presStyleIdx="1" presStyleCnt="3" custScaleY="170640">
        <dgm:presLayoutVars>
          <dgm:bulletEnabled val="1"/>
        </dgm:presLayoutVars>
      </dgm:prSet>
      <dgm:spPr/>
      <dgm:t>
        <a:bodyPr/>
        <a:lstStyle/>
        <a:p>
          <a:endParaRPr lang="es-ES"/>
        </a:p>
      </dgm:t>
    </dgm:pt>
    <dgm:pt modelId="{86438F34-8285-4519-8F86-E299470C5390}" type="pres">
      <dgm:prSet presAssocID="{5A627B22-FAE8-4F27-8834-8678AAA1235B}" presName="sp" presStyleCnt="0"/>
      <dgm:spPr/>
      <dgm:t>
        <a:bodyPr/>
        <a:lstStyle/>
        <a:p>
          <a:endParaRPr lang="es-MX"/>
        </a:p>
      </dgm:t>
    </dgm:pt>
    <dgm:pt modelId="{6A058048-AA79-4D85-8103-3F584069BBBA}" type="pres">
      <dgm:prSet presAssocID="{89CA1BE2-12D9-42E7-8DB0-8B2B43D9D127}" presName="linNode" presStyleCnt="0"/>
      <dgm:spPr/>
      <dgm:t>
        <a:bodyPr/>
        <a:lstStyle/>
        <a:p>
          <a:endParaRPr lang="es-MX"/>
        </a:p>
      </dgm:t>
    </dgm:pt>
    <dgm:pt modelId="{B1478603-946B-496D-A857-664E6F586442}" type="pres">
      <dgm:prSet presAssocID="{89CA1BE2-12D9-42E7-8DB0-8B2B43D9D127}" presName="parentText" presStyleLbl="node1" presStyleIdx="2" presStyleCnt="3">
        <dgm:presLayoutVars>
          <dgm:chMax val="1"/>
          <dgm:bulletEnabled val="1"/>
        </dgm:presLayoutVars>
      </dgm:prSet>
      <dgm:spPr/>
      <dgm:t>
        <a:bodyPr/>
        <a:lstStyle/>
        <a:p>
          <a:endParaRPr lang="es-ES"/>
        </a:p>
      </dgm:t>
    </dgm:pt>
    <dgm:pt modelId="{0738275C-C558-4100-BCEA-2781BB595CD9}" type="pres">
      <dgm:prSet presAssocID="{89CA1BE2-12D9-42E7-8DB0-8B2B43D9D127}" presName="descendantText" presStyleLbl="alignAccFollowNode1" presStyleIdx="2" presStyleCnt="3">
        <dgm:presLayoutVars>
          <dgm:bulletEnabled val="1"/>
        </dgm:presLayoutVars>
      </dgm:prSet>
      <dgm:spPr/>
      <dgm:t>
        <a:bodyPr/>
        <a:lstStyle/>
        <a:p>
          <a:endParaRPr lang="es-ES"/>
        </a:p>
      </dgm:t>
    </dgm:pt>
  </dgm:ptLst>
  <dgm:cxnLst>
    <dgm:cxn modelId="{6A234DAE-A5BB-479B-BBA6-60AA9C1CF5EF}" type="presOf" srcId="{BD748EE0-40EC-4611-8E6A-7CB77252AD0B}" destId="{6F3E7337-5B57-4B2E-979D-3392CA7C6CED}" srcOrd="0" destOrd="0" presId="urn:microsoft.com/office/officeart/2005/8/layout/vList5"/>
    <dgm:cxn modelId="{C25BDE57-6B4F-44EB-8CC7-056DB1C62757}" type="presOf" srcId="{B18ACB82-7012-4FED-AB6C-FBFB6D496DE8}" destId="{7C87C732-AD4E-42A5-B5C8-4D092B37D56B}" srcOrd="0" destOrd="3" presId="urn:microsoft.com/office/officeart/2005/8/layout/vList5"/>
    <dgm:cxn modelId="{CA812261-8B4A-448F-8B02-15FFB2AACCF4}" type="presOf" srcId="{1B21319F-9C14-45F3-A79C-7AE3979488D9}" destId="{7C87C732-AD4E-42A5-B5C8-4D092B37D56B}" srcOrd="0" destOrd="2" presId="urn:microsoft.com/office/officeart/2005/8/layout/vList5"/>
    <dgm:cxn modelId="{C7FA57FE-6E91-454D-AC45-1F263B145CDA}" srcId="{415D2301-A558-4D58-B537-A645A201AD14}" destId="{17AEBBE5-AB25-41C0-910A-04B32DF76521}" srcOrd="0" destOrd="0" parTransId="{410B5178-FFD2-4445-8BE2-7CF65DD5122F}" sibTransId="{5F11B0DE-E932-4F38-9551-31BFB5771415}"/>
    <dgm:cxn modelId="{C953D927-4538-4E08-906A-2C005F726625}" srcId="{BD748EE0-40EC-4611-8E6A-7CB77252AD0B}" destId="{C22E72FC-45E4-4FB3-8127-049C31F6F3BA}" srcOrd="0" destOrd="0" parTransId="{699F0798-6D98-441B-A010-7DE2C8A7DB26}" sibTransId="{F5509BC4-6FF1-4C83-B629-42C9481EBFB2}"/>
    <dgm:cxn modelId="{E2971BBD-752B-46CB-AC0A-63CDE14BB9F8}" srcId="{415D2301-A558-4D58-B537-A645A201AD14}" destId="{6AE534E9-07AF-4B46-A57C-3CF9D2FB8D16}" srcOrd="1" destOrd="0" parTransId="{7A3012E0-9A41-4F4F-89D7-A370B96065D9}" sibTransId="{24FBAA39-2621-4B6F-BC39-71B43238B18D}"/>
    <dgm:cxn modelId="{6DAD5A6D-E447-4536-8603-A33D3CF44EE0}" srcId="{89CA1BE2-12D9-42E7-8DB0-8B2B43D9D127}" destId="{6A3016BF-62A9-408A-9D64-79DBD9991010}" srcOrd="0" destOrd="0" parTransId="{E4924E19-ACD4-49E3-BB45-E43B569C7F5E}" sibTransId="{DEB0A976-6E6B-4E88-88EF-00EFEEB40419}"/>
    <dgm:cxn modelId="{24169DE0-8A90-404F-9149-45D075F82541}" type="presOf" srcId="{6AE534E9-07AF-4B46-A57C-3CF9D2FB8D16}" destId="{7C87C732-AD4E-42A5-B5C8-4D092B37D56B}" srcOrd="0" destOrd="1" presId="urn:microsoft.com/office/officeart/2005/8/layout/vList5"/>
    <dgm:cxn modelId="{662BEF65-1068-4AF0-85DA-55451C67F16A}" srcId="{BD748EE0-40EC-4611-8E6A-7CB77252AD0B}" destId="{415D2301-A558-4D58-B537-A645A201AD14}" srcOrd="1" destOrd="0" parTransId="{C99810A2-A750-48D3-962F-91BA701AC57B}" sibTransId="{5A627B22-FAE8-4F27-8834-8678AAA1235B}"/>
    <dgm:cxn modelId="{A50343CF-0F01-4021-9DB3-60D221F5A273}" type="presOf" srcId="{89CA1BE2-12D9-42E7-8DB0-8B2B43D9D127}" destId="{B1478603-946B-496D-A857-664E6F586442}" srcOrd="0" destOrd="0" presId="urn:microsoft.com/office/officeart/2005/8/layout/vList5"/>
    <dgm:cxn modelId="{ED5CB5B7-D9D5-4672-835D-2ECB4B6EED22}" type="presOf" srcId="{17AEBBE5-AB25-41C0-910A-04B32DF76521}" destId="{7C87C732-AD4E-42A5-B5C8-4D092B37D56B}" srcOrd="0" destOrd="0" presId="urn:microsoft.com/office/officeart/2005/8/layout/vList5"/>
    <dgm:cxn modelId="{33B73D1C-CBA0-44DD-B538-F3CEF33AAA09}" type="presOf" srcId="{B0CAC5DD-D9CC-40BD-A43A-062B9BA62863}" destId="{0738275C-C558-4100-BCEA-2781BB595CD9}" srcOrd="0" destOrd="2" presId="urn:microsoft.com/office/officeart/2005/8/layout/vList5"/>
    <dgm:cxn modelId="{6E05AB3D-7473-409C-A1B8-4BAA1A1E744A}" type="presOf" srcId="{6A3016BF-62A9-408A-9D64-79DBD9991010}" destId="{0738275C-C558-4100-BCEA-2781BB595CD9}" srcOrd="0" destOrd="0" presId="urn:microsoft.com/office/officeart/2005/8/layout/vList5"/>
    <dgm:cxn modelId="{93E67378-0266-41ED-9E9A-78E4552234BE}" srcId="{C22E72FC-45E4-4FB3-8127-049C31F6F3BA}" destId="{F2E8DE17-CFD5-42C5-B6EA-1E96EAC2F4F3}" srcOrd="0" destOrd="0" parTransId="{363F8BB2-5298-454C-A869-18AA31463B27}" sibTransId="{BC543F26-DB04-4A5F-8147-90E2CB373C3E}"/>
    <dgm:cxn modelId="{1DE4E30B-B17F-4977-B8C5-1562294D4803}" srcId="{89CA1BE2-12D9-42E7-8DB0-8B2B43D9D127}" destId="{EF966E38-233E-4280-9333-C2D232B5FC0E}" srcOrd="1" destOrd="0" parTransId="{CFE9B299-6390-4918-8FCC-8CBB06BFDE93}" sibTransId="{9EA24205-559F-4D73-97D7-92FD965CB118}"/>
    <dgm:cxn modelId="{AB43DB10-E742-43F7-B9E7-2E34280879A5}" type="presOf" srcId="{EF966E38-233E-4280-9333-C2D232B5FC0E}" destId="{0738275C-C558-4100-BCEA-2781BB595CD9}" srcOrd="0" destOrd="1" presId="urn:microsoft.com/office/officeart/2005/8/layout/vList5"/>
    <dgm:cxn modelId="{304D02C1-6351-4F2F-BDEA-A45E111286E0}" type="presOf" srcId="{415D2301-A558-4D58-B537-A645A201AD14}" destId="{2AB7D55E-680D-4D9A-B8C1-F0DF91FFC043}" srcOrd="0" destOrd="0" presId="urn:microsoft.com/office/officeart/2005/8/layout/vList5"/>
    <dgm:cxn modelId="{8768EB85-9647-4EE1-BADC-03AD77DE07AC}" type="presOf" srcId="{F2E8DE17-CFD5-42C5-B6EA-1E96EAC2F4F3}" destId="{367A1F96-3FAB-4554-9847-84C2F0DABAB6}" srcOrd="0" destOrd="0" presId="urn:microsoft.com/office/officeart/2005/8/layout/vList5"/>
    <dgm:cxn modelId="{2FC63D52-4305-4163-A848-48EE9FBC34E3}" srcId="{415D2301-A558-4D58-B537-A645A201AD14}" destId="{1B21319F-9C14-45F3-A79C-7AE3979488D9}" srcOrd="2" destOrd="0" parTransId="{97BFD1F2-6277-4E2D-86F8-FAE4E3A7D454}" sibTransId="{6B82CAE3-3503-4CD6-A8F9-091264C0BD1D}"/>
    <dgm:cxn modelId="{8F28D89F-E462-43E4-A5F5-CEAA6DBDF920}" srcId="{89CA1BE2-12D9-42E7-8DB0-8B2B43D9D127}" destId="{B0CAC5DD-D9CC-40BD-A43A-062B9BA62863}" srcOrd="2" destOrd="0" parTransId="{AB430016-D066-47F1-ABCD-D7C8B2D94DA0}" sibTransId="{8D02FD13-E5E3-464C-901B-FC06F757300D}"/>
    <dgm:cxn modelId="{6F7FA108-A553-447A-B8D1-F5BCC3B13837}" srcId="{BD748EE0-40EC-4611-8E6A-7CB77252AD0B}" destId="{89CA1BE2-12D9-42E7-8DB0-8B2B43D9D127}" srcOrd="2" destOrd="0" parTransId="{DD221AFC-1918-4726-9E7B-9CF855804C6F}" sibTransId="{01F987D3-4923-4823-826C-69A98191B622}"/>
    <dgm:cxn modelId="{C19DCBCA-F2CD-4DF1-82A0-D1FEBC973FD5}" type="presOf" srcId="{C22E72FC-45E4-4FB3-8127-049C31F6F3BA}" destId="{A27EFECA-18BC-48F8-B333-B7F380DE3AC1}" srcOrd="0" destOrd="0" presId="urn:microsoft.com/office/officeart/2005/8/layout/vList5"/>
    <dgm:cxn modelId="{7475C6D1-E4CB-480A-B12F-F3639A1552A4}" srcId="{415D2301-A558-4D58-B537-A645A201AD14}" destId="{B18ACB82-7012-4FED-AB6C-FBFB6D496DE8}" srcOrd="3" destOrd="0" parTransId="{2768DD9F-38A2-406A-8521-77EA54C707D2}" sibTransId="{E2E0E23C-BB96-4382-A3A8-526FA23024CB}"/>
    <dgm:cxn modelId="{451C5BCF-5608-4555-8E1A-AE182852383C}" type="presParOf" srcId="{6F3E7337-5B57-4B2E-979D-3392CA7C6CED}" destId="{C64CC19A-1CC8-4C2A-8AD5-DD4719ED154B}" srcOrd="0" destOrd="0" presId="urn:microsoft.com/office/officeart/2005/8/layout/vList5"/>
    <dgm:cxn modelId="{20AD9BA4-0874-4248-B5A7-BAA643B2E20C}" type="presParOf" srcId="{C64CC19A-1CC8-4C2A-8AD5-DD4719ED154B}" destId="{A27EFECA-18BC-48F8-B333-B7F380DE3AC1}" srcOrd="0" destOrd="0" presId="urn:microsoft.com/office/officeart/2005/8/layout/vList5"/>
    <dgm:cxn modelId="{A148FDA4-00D3-4884-AC71-0B4F6240835E}" type="presParOf" srcId="{C64CC19A-1CC8-4C2A-8AD5-DD4719ED154B}" destId="{367A1F96-3FAB-4554-9847-84C2F0DABAB6}" srcOrd="1" destOrd="0" presId="urn:microsoft.com/office/officeart/2005/8/layout/vList5"/>
    <dgm:cxn modelId="{DE41046D-92A0-470C-8982-1EC3901EB7EC}" type="presParOf" srcId="{6F3E7337-5B57-4B2E-979D-3392CA7C6CED}" destId="{C65D2B16-7A8A-40FE-8916-20F96000E39D}" srcOrd="1" destOrd="0" presId="urn:microsoft.com/office/officeart/2005/8/layout/vList5"/>
    <dgm:cxn modelId="{A87F0D35-7227-4458-8303-0767CAA67C58}" type="presParOf" srcId="{6F3E7337-5B57-4B2E-979D-3392CA7C6CED}" destId="{ABB6E744-9864-484E-ABD5-0FE4E2FC9E12}" srcOrd="2" destOrd="0" presId="urn:microsoft.com/office/officeart/2005/8/layout/vList5"/>
    <dgm:cxn modelId="{E591C247-0168-475C-AB2C-14E76D3B01AD}" type="presParOf" srcId="{ABB6E744-9864-484E-ABD5-0FE4E2FC9E12}" destId="{2AB7D55E-680D-4D9A-B8C1-F0DF91FFC043}" srcOrd="0" destOrd="0" presId="urn:microsoft.com/office/officeart/2005/8/layout/vList5"/>
    <dgm:cxn modelId="{361769AB-258A-4FE5-A28D-3757EBEFA4B1}" type="presParOf" srcId="{ABB6E744-9864-484E-ABD5-0FE4E2FC9E12}" destId="{7C87C732-AD4E-42A5-B5C8-4D092B37D56B}" srcOrd="1" destOrd="0" presId="urn:microsoft.com/office/officeart/2005/8/layout/vList5"/>
    <dgm:cxn modelId="{EC8308BE-8A86-435A-8EFD-FBDD83D7464B}" type="presParOf" srcId="{6F3E7337-5B57-4B2E-979D-3392CA7C6CED}" destId="{86438F34-8285-4519-8F86-E299470C5390}" srcOrd="3" destOrd="0" presId="urn:microsoft.com/office/officeart/2005/8/layout/vList5"/>
    <dgm:cxn modelId="{4AC9A113-D6A4-416F-8AE7-7D3E9A4E6A5E}" type="presParOf" srcId="{6F3E7337-5B57-4B2E-979D-3392CA7C6CED}" destId="{6A058048-AA79-4D85-8103-3F584069BBBA}" srcOrd="4" destOrd="0" presId="urn:microsoft.com/office/officeart/2005/8/layout/vList5"/>
    <dgm:cxn modelId="{F060FAB8-FB5E-4D8F-A234-ACBFEFFBFDC3}" type="presParOf" srcId="{6A058048-AA79-4D85-8103-3F584069BBBA}" destId="{B1478603-946B-496D-A857-664E6F586442}" srcOrd="0" destOrd="0" presId="urn:microsoft.com/office/officeart/2005/8/layout/vList5"/>
    <dgm:cxn modelId="{6ACD1F26-C172-402E-B378-3DD01578DBD9}" type="presParOf" srcId="{6A058048-AA79-4D85-8103-3F584069BBBA}" destId="{0738275C-C558-4100-BCEA-2781BB595C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748EE0-40EC-4611-8E6A-7CB77252AD0B}" type="doc">
      <dgm:prSet loTypeId="urn:microsoft.com/office/officeart/2005/8/layout/vList5" loCatId="list" qsTypeId="urn:microsoft.com/office/officeart/2005/8/quickstyle/3d2" qsCatId="3D" csTypeId="urn:microsoft.com/office/officeart/2005/8/colors/colorful1#2" csCatId="colorful" phldr="1"/>
      <dgm:spPr/>
      <dgm:t>
        <a:bodyPr/>
        <a:lstStyle/>
        <a:p>
          <a:endParaRPr lang="es-ES"/>
        </a:p>
      </dgm:t>
    </dgm:pt>
    <dgm:pt modelId="{C22E72FC-45E4-4FB3-8127-049C31F6F3BA}">
      <dgm:prSet phldrT="[Texto]" custT="1"/>
      <dgm:spPr/>
      <dgm:t>
        <a:bodyPr/>
        <a:lstStyle/>
        <a:p>
          <a:r>
            <a:rPr lang="es-MX" sz="1400" b="1" dirty="0" smtClean="0">
              <a:latin typeface="Arial" pitchFamily="34" charset="0"/>
              <a:cs typeface="Arial" pitchFamily="34" charset="0"/>
            </a:rPr>
            <a:t>Título Cuarto: </a:t>
          </a:r>
          <a:r>
            <a:rPr lang="es-MX" sz="1400" dirty="0" smtClean="0">
              <a:latin typeface="Arial" pitchFamily="34" charset="0"/>
              <a:cs typeface="Arial" pitchFamily="34" charset="0"/>
            </a:rPr>
            <a:t>De la información Financiera Gubernamental y la Cuenta Pública</a:t>
          </a:r>
          <a:endParaRPr lang="es-ES" sz="1400" dirty="0">
            <a:latin typeface="Arial" pitchFamily="34" charset="0"/>
            <a:cs typeface="Arial" pitchFamily="34" charset="0"/>
          </a:endParaRPr>
        </a:p>
      </dgm:t>
    </dgm:pt>
    <dgm:pt modelId="{699F0798-6D98-441B-A010-7DE2C8A7DB26}" type="parTrans" cxnId="{C953D927-4538-4E08-906A-2C005F726625}">
      <dgm:prSet/>
      <dgm:spPr/>
      <dgm:t>
        <a:bodyPr/>
        <a:lstStyle/>
        <a:p>
          <a:endParaRPr lang="es-ES">
            <a:latin typeface="Arial" pitchFamily="34" charset="0"/>
            <a:cs typeface="Arial" pitchFamily="34" charset="0"/>
          </a:endParaRPr>
        </a:p>
      </dgm:t>
    </dgm:pt>
    <dgm:pt modelId="{F5509BC4-6FF1-4C83-B629-42C9481EBFB2}" type="sibTrans" cxnId="{C953D927-4538-4E08-906A-2C005F726625}">
      <dgm:prSet/>
      <dgm:spPr/>
      <dgm:t>
        <a:bodyPr/>
        <a:lstStyle/>
        <a:p>
          <a:endParaRPr lang="es-ES">
            <a:latin typeface="Arial" pitchFamily="34" charset="0"/>
            <a:cs typeface="Arial" pitchFamily="34" charset="0"/>
          </a:endParaRPr>
        </a:p>
      </dgm:t>
    </dgm:pt>
    <dgm:pt modelId="{F2E8DE17-CFD5-42C5-B6EA-1E96EAC2F4F3}">
      <dgm:prSet phldrT="[Texto]" custT="1"/>
      <dgm:spPr/>
      <dgm:t>
        <a:bodyPr/>
        <a:lstStyle/>
        <a:p>
          <a:r>
            <a:rPr lang="es-MX" sz="1400" b="1" dirty="0" smtClean="0">
              <a:latin typeface="Arial" pitchFamily="34" charset="0"/>
              <a:cs typeface="Arial" pitchFamily="34" charset="0"/>
            </a:rPr>
            <a:t>Capítulo I:</a:t>
          </a:r>
          <a:r>
            <a:rPr lang="es-MX" sz="1400" dirty="0" smtClean="0">
              <a:latin typeface="Arial" pitchFamily="34" charset="0"/>
              <a:cs typeface="Arial" pitchFamily="34" charset="0"/>
            </a:rPr>
            <a:t> De la información Financiera Gubernamental</a:t>
          </a:r>
          <a:endParaRPr lang="es-ES" sz="1400" dirty="0">
            <a:latin typeface="Arial" pitchFamily="34" charset="0"/>
            <a:cs typeface="Arial" pitchFamily="34" charset="0"/>
          </a:endParaRPr>
        </a:p>
      </dgm:t>
    </dgm:pt>
    <dgm:pt modelId="{363F8BB2-5298-454C-A869-18AA31463B27}" type="parTrans" cxnId="{93E67378-0266-41ED-9E9A-78E4552234BE}">
      <dgm:prSet/>
      <dgm:spPr/>
      <dgm:t>
        <a:bodyPr/>
        <a:lstStyle/>
        <a:p>
          <a:endParaRPr lang="es-ES">
            <a:latin typeface="Arial" pitchFamily="34" charset="0"/>
            <a:cs typeface="Arial" pitchFamily="34" charset="0"/>
          </a:endParaRPr>
        </a:p>
      </dgm:t>
    </dgm:pt>
    <dgm:pt modelId="{BC543F26-DB04-4A5F-8147-90E2CB373C3E}" type="sibTrans" cxnId="{93E67378-0266-41ED-9E9A-78E4552234BE}">
      <dgm:prSet/>
      <dgm:spPr/>
      <dgm:t>
        <a:bodyPr/>
        <a:lstStyle/>
        <a:p>
          <a:endParaRPr lang="es-ES">
            <a:latin typeface="Arial" pitchFamily="34" charset="0"/>
            <a:cs typeface="Arial" pitchFamily="34" charset="0"/>
          </a:endParaRPr>
        </a:p>
      </dgm:t>
    </dgm:pt>
    <dgm:pt modelId="{415D2301-A558-4D58-B537-A645A201AD14}">
      <dgm:prSet phldrT="[Texto]" custT="1"/>
      <dgm:spPr/>
      <dgm:t>
        <a:bodyPr/>
        <a:lstStyle/>
        <a:p>
          <a:r>
            <a:rPr lang="es-MX" sz="1400" b="1" dirty="0" smtClean="0">
              <a:latin typeface="Arial" pitchFamily="34" charset="0"/>
              <a:cs typeface="Arial" pitchFamily="34" charset="0"/>
            </a:rPr>
            <a:t>Título Sexto: </a:t>
          </a:r>
          <a:r>
            <a:rPr lang="es-MX" sz="1400" dirty="0" smtClean="0">
              <a:latin typeface="Arial" pitchFamily="34" charset="0"/>
              <a:cs typeface="Arial" pitchFamily="34" charset="0"/>
            </a:rPr>
            <a:t>De las Sanciones</a:t>
          </a:r>
          <a:endParaRPr lang="es-ES" sz="1400" dirty="0">
            <a:latin typeface="Arial" pitchFamily="34" charset="0"/>
            <a:cs typeface="Arial" pitchFamily="34" charset="0"/>
          </a:endParaRPr>
        </a:p>
      </dgm:t>
    </dgm:pt>
    <dgm:pt modelId="{C99810A2-A750-48D3-962F-91BA701AC57B}" type="parTrans" cxnId="{662BEF65-1068-4AF0-85DA-55451C67F16A}">
      <dgm:prSet/>
      <dgm:spPr/>
      <dgm:t>
        <a:bodyPr/>
        <a:lstStyle/>
        <a:p>
          <a:endParaRPr lang="es-ES">
            <a:latin typeface="Arial" pitchFamily="34" charset="0"/>
            <a:cs typeface="Arial" pitchFamily="34" charset="0"/>
          </a:endParaRPr>
        </a:p>
      </dgm:t>
    </dgm:pt>
    <dgm:pt modelId="{5A627B22-FAE8-4F27-8834-8678AAA1235B}" type="sibTrans" cxnId="{662BEF65-1068-4AF0-85DA-55451C67F16A}">
      <dgm:prSet/>
      <dgm:spPr/>
      <dgm:t>
        <a:bodyPr/>
        <a:lstStyle/>
        <a:p>
          <a:endParaRPr lang="es-ES">
            <a:latin typeface="Arial" pitchFamily="34" charset="0"/>
            <a:cs typeface="Arial" pitchFamily="34" charset="0"/>
          </a:endParaRPr>
        </a:p>
      </dgm:t>
    </dgm:pt>
    <dgm:pt modelId="{17AEBBE5-AB25-41C0-910A-04B32DF76521}">
      <dgm:prSet phldrT="[Texto]" custT="1"/>
      <dgm:spPr/>
      <dgm:t>
        <a:bodyPr/>
        <a:lstStyle/>
        <a:p>
          <a:pPr algn="just"/>
          <a:r>
            <a:rPr lang="es-MX" sz="1400" b="0" dirty="0" smtClean="0">
              <a:latin typeface="Arial" pitchFamily="34" charset="0"/>
              <a:cs typeface="Arial" pitchFamily="34" charset="0"/>
            </a:rPr>
            <a:t>Estipula los preceptos establecidos en la LGCG de conformidad con la Ley Federal de Responsabilidades Administrativa de los Servidores Públicos</a:t>
          </a:r>
          <a:endParaRPr lang="es-ES" sz="1400" b="0" dirty="0">
            <a:latin typeface="Arial" pitchFamily="34" charset="0"/>
            <a:cs typeface="Arial" pitchFamily="34" charset="0"/>
          </a:endParaRPr>
        </a:p>
      </dgm:t>
    </dgm:pt>
    <dgm:pt modelId="{410B5178-FFD2-4445-8BE2-7CF65DD5122F}" type="parTrans" cxnId="{C7FA57FE-6E91-454D-AC45-1F263B145CDA}">
      <dgm:prSet/>
      <dgm:spPr/>
      <dgm:t>
        <a:bodyPr/>
        <a:lstStyle/>
        <a:p>
          <a:endParaRPr lang="es-ES">
            <a:latin typeface="Arial" pitchFamily="34" charset="0"/>
            <a:cs typeface="Arial" pitchFamily="34" charset="0"/>
          </a:endParaRPr>
        </a:p>
      </dgm:t>
    </dgm:pt>
    <dgm:pt modelId="{5F11B0DE-E932-4F38-9551-31BFB5771415}" type="sibTrans" cxnId="{C7FA57FE-6E91-454D-AC45-1F263B145CDA}">
      <dgm:prSet/>
      <dgm:spPr/>
      <dgm:t>
        <a:bodyPr/>
        <a:lstStyle/>
        <a:p>
          <a:endParaRPr lang="es-ES">
            <a:latin typeface="Arial" pitchFamily="34" charset="0"/>
            <a:cs typeface="Arial" pitchFamily="34" charset="0"/>
          </a:endParaRPr>
        </a:p>
      </dgm:t>
    </dgm:pt>
    <dgm:pt modelId="{89CA1BE2-12D9-42E7-8DB0-8B2B43D9D127}">
      <dgm:prSet phldrT="[Texto]" custT="1"/>
      <dgm:spPr/>
      <dgm:t>
        <a:bodyPr/>
        <a:lstStyle/>
        <a:p>
          <a:r>
            <a:rPr lang="es-MX" sz="1400" b="1" dirty="0" smtClean="0">
              <a:latin typeface="Arial" pitchFamily="34" charset="0"/>
              <a:cs typeface="Arial" pitchFamily="34" charset="0"/>
            </a:rPr>
            <a:t>Transitorios</a:t>
          </a:r>
          <a:endParaRPr lang="es-ES" sz="1400" dirty="0">
            <a:latin typeface="Arial" pitchFamily="34" charset="0"/>
            <a:cs typeface="Arial" pitchFamily="34" charset="0"/>
          </a:endParaRPr>
        </a:p>
      </dgm:t>
    </dgm:pt>
    <dgm:pt modelId="{DD221AFC-1918-4726-9E7B-9CF855804C6F}" type="parTrans" cxnId="{6F7FA108-A553-447A-B8D1-F5BCC3B13837}">
      <dgm:prSet/>
      <dgm:spPr/>
      <dgm:t>
        <a:bodyPr/>
        <a:lstStyle/>
        <a:p>
          <a:endParaRPr lang="es-ES">
            <a:latin typeface="Arial" pitchFamily="34" charset="0"/>
            <a:cs typeface="Arial" pitchFamily="34" charset="0"/>
          </a:endParaRPr>
        </a:p>
      </dgm:t>
    </dgm:pt>
    <dgm:pt modelId="{01F987D3-4923-4823-826C-69A98191B622}" type="sibTrans" cxnId="{6F7FA108-A553-447A-B8D1-F5BCC3B13837}">
      <dgm:prSet/>
      <dgm:spPr/>
      <dgm:t>
        <a:bodyPr/>
        <a:lstStyle/>
        <a:p>
          <a:endParaRPr lang="es-ES">
            <a:latin typeface="Arial" pitchFamily="34" charset="0"/>
            <a:cs typeface="Arial" pitchFamily="34" charset="0"/>
          </a:endParaRPr>
        </a:p>
      </dgm:t>
    </dgm:pt>
    <dgm:pt modelId="{6A3016BF-62A9-408A-9D64-79DBD9991010}">
      <dgm:prSet phldrT="[Texto]" custT="1"/>
      <dgm:spPr/>
      <dgm:t>
        <a:bodyPr/>
        <a:lstStyle/>
        <a:p>
          <a:r>
            <a:rPr lang="es-MX" sz="1400" b="0" dirty="0" smtClean="0">
              <a:latin typeface="Arial" pitchFamily="34" charset="0"/>
              <a:cs typeface="Arial" pitchFamily="34" charset="0"/>
            </a:rPr>
            <a:t>Estipula las fechas en la que los Entes Públicos se ajustarán a los elementos técnicos y normativos definidos en la LGCG</a:t>
          </a:r>
          <a:endParaRPr lang="es-ES" sz="1400" b="0" dirty="0">
            <a:latin typeface="Arial" pitchFamily="34" charset="0"/>
            <a:cs typeface="Arial" pitchFamily="34" charset="0"/>
          </a:endParaRPr>
        </a:p>
      </dgm:t>
    </dgm:pt>
    <dgm:pt modelId="{E4924E19-ACD4-49E3-BB45-E43B569C7F5E}" type="parTrans" cxnId="{6DAD5A6D-E447-4536-8603-A33D3CF44EE0}">
      <dgm:prSet/>
      <dgm:spPr/>
      <dgm:t>
        <a:bodyPr/>
        <a:lstStyle/>
        <a:p>
          <a:endParaRPr lang="es-ES">
            <a:latin typeface="Arial" pitchFamily="34" charset="0"/>
            <a:cs typeface="Arial" pitchFamily="34" charset="0"/>
          </a:endParaRPr>
        </a:p>
      </dgm:t>
    </dgm:pt>
    <dgm:pt modelId="{DEB0A976-6E6B-4E88-88EF-00EFEEB40419}" type="sibTrans" cxnId="{6DAD5A6D-E447-4536-8603-A33D3CF44EE0}">
      <dgm:prSet/>
      <dgm:spPr/>
      <dgm:t>
        <a:bodyPr/>
        <a:lstStyle/>
        <a:p>
          <a:endParaRPr lang="es-ES">
            <a:latin typeface="Arial" pitchFamily="34" charset="0"/>
            <a:cs typeface="Arial" pitchFamily="34" charset="0"/>
          </a:endParaRPr>
        </a:p>
      </dgm:t>
    </dgm:pt>
    <dgm:pt modelId="{AE7C9B73-9999-4245-B7C8-C713FD6D2F70}">
      <dgm:prSet phldrT="[Texto]" custT="1"/>
      <dgm:spPr/>
      <dgm:t>
        <a:bodyPr/>
        <a:lstStyle/>
        <a:p>
          <a:r>
            <a:rPr lang="es-MX" sz="1400" b="1" dirty="0" smtClean="0">
              <a:latin typeface="Arial" pitchFamily="34" charset="0"/>
              <a:cs typeface="Arial" pitchFamily="34" charset="0"/>
            </a:rPr>
            <a:t>Capítulo II: </a:t>
          </a:r>
          <a:r>
            <a:rPr lang="es-MX" sz="1400" dirty="0" smtClean="0">
              <a:latin typeface="Arial" pitchFamily="34" charset="0"/>
              <a:cs typeface="Arial" pitchFamily="34" charset="0"/>
            </a:rPr>
            <a:t>Del contenido de la Cuenta Pública</a:t>
          </a:r>
          <a:endParaRPr lang="es-ES" sz="1400" dirty="0">
            <a:latin typeface="Arial" pitchFamily="34" charset="0"/>
            <a:cs typeface="Arial" pitchFamily="34" charset="0"/>
          </a:endParaRPr>
        </a:p>
      </dgm:t>
    </dgm:pt>
    <dgm:pt modelId="{BFE58AFC-94A9-4EA5-9F2C-9E5943FE2AD4}" type="parTrans" cxnId="{19566658-3342-4706-8670-12760CA4B24F}">
      <dgm:prSet/>
      <dgm:spPr/>
      <dgm:t>
        <a:bodyPr/>
        <a:lstStyle/>
        <a:p>
          <a:endParaRPr lang="es-ES">
            <a:latin typeface="Arial" pitchFamily="34" charset="0"/>
            <a:cs typeface="Arial" pitchFamily="34" charset="0"/>
          </a:endParaRPr>
        </a:p>
      </dgm:t>
    </dgm:pt>
    <dgm:pt modelId="{3F439F0D-5656-4368-A0F7-EFBAA89AF1A9}" type="sibTrans" cxnId="{19566658-3342-4706-8670-12760CA4B24F}">
      <dgm:prSet/>
      <dgm:spPr/>
      <dgm:t>
        <a:bodyPr/>
        <a:lstStyle/>
        <a:p>
          <a:endParaRPr lang="es-ES">
            <a:latin typeface="Arial" pitchFamily="34" charset="0"/>
            <a:cs typeface="Arial" pitchFamily="34" charset="0"/>
          </a:endParaRPr>
        </a:p>
      </dgm:t>
    </dgm:pt>
    <dgm:pt modelId="{29BF8D64-ED89-42B7-9B1B-5EFB3746359A}">
      <dgm:prSet phldrT="[Texto]" custT="1"/>
      <dgm:spPr/>
      <dgm:t>
        <a:bodyPr/>
        <a:lstStyle/>
        <a:p>
          <a:pPr rtl="0"/>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Título Quinto: De la Transparencia y Difusión de la Información Financiera</a:t>
          </a:r>
          <a:endParaRPr lang="es-ES" sz="1400" dirty="0">
            <a:latin typeface="Arial" pitchFamily="34" charset="0"/>
            <a:cs typeface="Arial" pitchFamily="34" charset="0"/>
          </a:endParaRPr>
        </a:p>
      </dgm:t>
    </dgm:pt>
    <dgm:pt modelId="{B4B4B916-F09C-4C15-939E-64FFE35BC8C6}" type="parTrans" cxnId="{C1DE51CC-7956-4148-9E85-F967C169512B}">
      <dgm:prSet/>
      <dgm:spPr/>
      <dgm:t>
        <a:bodyPr/>
        <a:lstStyle/>
        <a:p>
          <a:endParaRPr lang="es-MX"/>
        </a:p>
      </dgm:t>
    </dgm:pt>
    <dgm:pt modelId="{46C8ACA7-A480-4F80-88A9-278B0C2ABF48}" type="sibTrans" cxnId="{C1DE51CC-7956-4148-9E85-F967C169512B}">
      <dgm:prSet/>
      <dgm:spPr/>
      <dgm:t>
        <a:bodyPr/>
        <a:lstStyle/>
        <a:p>
          <a:endParaRPr lang="es-MX"/>
        </a:p>
      </dgm:t>
    </dgm:pt>
    <dgm:pt modelId="{554D23A1-A7EB-4A5A-81A4-2ED823561F70}">
      <dgm:prSet phldrT="[Texto]"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Disposiciones Generales</a:t>
          </a:r>
          <a:endParaRPr lang="es-ES" sz="1300" b="0" dirty="0">
            <a:latin typeface="Arial" pitchFamily="34" charset="0"/>
            <a:cs typeface="Arial" pitchFamily="34" charset="0"/>
          </a:endParaRPr>
        </a:p>
      </dgm:t>
    </dgm:pt>
    <dgm:pt modelId="{2B925815-5AC4-461B-BF93-0465EED7D176}" type="parTrans" cxnId="{BEA9B236-B72C-4369-9EA5-2ED727E230AB}">
      <dgm:prSet/>
      <dgm:spPr/>
      <dgm:t>
        <a:bodyPr/>
        <a:lstStyle/>
        <a:p>
          <a:endParaRPr lang="es-MX"/>
        </a:p>
      </dgm:t>
    </dgm:pt>
    <dgm:pt modelId="{C89DE5F9-A7D3-4072-B16D-416E93A32F2F}" type="sibTrans" cxnId="{BEA9B236-B72C-4369-9EA5-2ED727E230AB}">
      <dgm:prSet/>
      <dgm:spPr/>
      <dgm:t>
        <a:bodyPr/>
        <a:lstStyle/>
        <a:p>
          <a:endParaRPr lang="es-MX"/>
        </a:p>
      </dgm:t>
    </dgm:pt>
    <dgm:pt modelId="{58E6FDDC-18CB-4857-9655-0A76B8C79684}">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Elaboración de las Iniciativas de Ley de Ingresos y los Proyectos de Presupuesto de Egresos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065C272F-916A-4ACD-88B1-88E8DE4C06BF}" type="parTrans" cxnId="{CADF20B5-8DC4-4D52-B6B6-3087E58002D4}">
      <dgm:prSet/>
      <dgm:spPr/>
      <dgm:t>
        <a:bodyPr/>
        <a:lstStyle/>
        <a:p>
          <a:endParaRPr lang="es-MX"/>
        </a:p>
      </dgm:t>
    </dgm:pt>
    <dgm:pt modelId="{DF05263D-FDB7-41B4-B548-83564914A62D}" type="sibTrans" cxnId="{CADF20B5-8DC4-4D52-B6B6-3087E58002D4}">
      <dgm:prSet/>
      <dgm:spPr/>
      <dgm:t>
        <a:bodyPr/>
        <a:lstStyle/>
        <a:p>
          <a:endParaRPr lang="es-MX"/>
        </a:p>
      </dgm:t>
    </dgm:pt>
    <dgm:pt modelId="{D61E9814-889D-4CA9-A352-284986667A26}">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III: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Aprobación de las Leyes de Ingresos y de los Presupuestos de Egresos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34FD5F11-A145-4A2F-934C-287CFFF44D6D}" type="parTrans" cxnId="{EB19DAC0-17C2-4B9D-94C2-02BE431A89DA}">
      <dgm:prSet/>
      <dgm:spPr/>
      <dgm:t>
        <a:bodyPr/>
        <a:lstStyle/>
        <a:p>
          <a:endParaRPr lang="es-MX"/>
        </a:p>
      </dgm:t>
    </dgm:pt>
    <dgm:pt modelId="{95A0906B-0ABE-4757-B2D4-88C0D4DE2D1D}" type="sibTrans" cxnId="{EB19DAC0-17C2-4B9D-94C2-02BE431A89DA}">
      <dgm:prSet/>
      <dgm:spPr/>
      <dgm:t>
        <a:bodyPr/>
        <a:lstStyle/>
        <a:p>
          <a:endParaRPr lang="es-MX"/>
        </a:p>
      </dgm:t>
    </dgm:pt>
    <dgm:pt modelId="{85930EE4-66CE-47B0-8F23-2AACF28FB4FF}">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IV</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la Información Relativa al Ejercicio Presupuestario</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72576F42-C5D8-459A-B520-A503924ED0FE}" type="parTrans" cxnId="{1B15EE6C-1DA4-4116-8F95-D3E20EE00121}">
      <dgm:prSet/>
      <dgm:spPr/>
      <dgm:t>
        <a:bodyPr/>
        <a:lstStyle/>
        <a:p>
          <a:endParaRPr lang="es-MX"/>
        </a:p>
      </dgm:t>
    </dgm:pt>
    <dgm:pt modelId="{36C0D87B-AE6D-4435-BB6C-3A16A4EEA68E}" type="sibTrans" cxnId="{1B15EE6C-1DA4-4116-8F95-D3E20EE00121}">
      <dgm:prSet/>
      <dgm:spPr/>
      <dgm:t>
        <a:bodyPr/>
        <a:lstStyle/>
        <a:p>
          <a:endParaRPr lang="es-MX"/>
        </a:p>
      </dgm:t>
    </dgm:pt>
    <dgm:pt modelId="{D1B60718-A60F-4480-AF71-8B22E338760D}">
      <dgm:prSet custT="1"/>
      <dgm:spPr/>
      <dgm:t>
        <a:bodyPr/>
        <a:lstStyle/>
        <a:p>
          <a:pPr algn="just" rtl="0"/>
          <a:r>
            <a:rPr kumimoji="0" lang="es-MX"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CAPÍTULO V: </a:t>
          </a:r>
          <a:r>
            <a:rPr kumimoji="0" lang="es-MX" sz="13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Evaluación y Rendición de Cuentas</a:t>
          </a:r>
          <a:endParaRPr kumimoji="0" lang="es-MX" sz="1300" b="0" i="0" u="none" strike="noStrike" cap="none" normalizeH="0" baseline="0" dirty="0" smtClean="0">
            <a:ln>
              <a:noFill/>
            </a:ln>
            <a:solidFill>
              <a:schemeClr val="tx1"/>
            </a:solidFill>
            <a:effectLst/>
            <a:latin typeface="Arial" pitchFamily="34" charset="0"/>
            <a:cs typeface="Arial" pitchFamily="34" charset="0"/>
          </a:endParaRPr>
        </a:p>
      </dgm:t>
    </dgm:pt>
    <dgm:pt modelId="{5F17A3AF-8B96-48FB-95D9-0AB86AB0B839}" type="parTrans" cxnId="{B6B4AA3F-D212-4763-9343-F06370340EF4}">
      <dgm:prSet/>
      <dgm:spPr/>
      <dgm:t>
        <a:bodyPr/>
        <a:lstStyle/>
        <a:p>
          <a:endParaRPr lang="es-MX"/>
        </a:p>
      </dgm:t>
    </dgm:pt>
    <dgm:pt modelId="{E93B8209-AE5D-434D-855C-5009D92A1C64}" type="sibTrans" cxnId="{B6B4AA3F-D212-4763-9343-F06370340EF4}">
      <dgm:prSet/>
      <dgm:spPr/>
      <dgm:t>
        <a:bodyPr/>
        <a:lstStyle/>
        <a:p>
          <a:endParaRPr lang="es-MX"/>
        </a:p>
      </dgm:t>
    </dgm:pt>
    <dgm:pt modelId="{6F3E7337-5B57-4B2E-979D-3392CA7C6CED}" type="pres">
      <dgm:prSet presAssocID="{BD748EE0-40EC-4611-8E6A-7CB77252AD0B}" presName="Name0" presStyleCnt="0">
        <dgm:presLayoutVars>
          <dgm:dir/>
          <dgm:animLvl val="lvl"/>
          <dgm:resizeHandles val="exact"/>
        </dgm:presLayoutVars>
      </dgm:prSet>
      <dgm:spPr/>
      <dgm:t>
        <a:bodyPr/>
        <a:lstStyle/>
        <a:p>
          <a:endParaRPr lang="es-ES"/>
        </a:p>
      </dgm:t>
    </dgm:pt>
    <dgm:pt modelId="{C64CC19A-1CC8-4C2A-8AD5-DD4719ED154B}" type="pres">
      <dgm:prSet presAssocID="{C22E72FC-45E4-4FB3-8127-049C31F6F3BA}" presName="linNode" presStyleCnt="0"/>
      <dgm:spPr/>
      <dgm:t>
        <a:bodyPr/>
        <a:lstStyle/>
        <a:p>
          <a:endParaRPr lang="es-MX"/>
        </a:p>
      </dgm:t>
    </dgm:pt>
    <dgm:pt modelId="{A27EFECA-18BC-48F8-B333-B7F380DE3AC1}" type="pres">
      <dgm:prSet presAssocID="{C22E72FC-45E4-4FB3-8127-049C31F6F3BA}" presName="parentText" presStyleLbl="node1" presStyleIdx="0" presStyleCnt="4">
        <dgm:presLayoutVars>
          <dgm:chMax val="1"/>
          <dgm:bulletEnabled val="1"/>
        </dgm:presLayoutVars>
      </dgm:prSet>
      <dgm:spPr/>
      <dgm:t>
        <a:bodyPr/>
        <a:lstStyle/>
        <a:p>
          <a:endParaRPr lang="es-ES"/>
        </a:p>
      </dgm:t>
    </dgm:pt>
    <dgm:pt modelId="{367A1F96-3FAB-4554-9847-84C2F0DABAB6}" type="pres">
      <dgm:prSet presAssocID="{C22E72FC-45E4-4FB3-8127-049C31F6F3BA}" presName="descendantText" presStyleLbl="alignAccFollowNode1" presStyleIdx="0" presStyleCnt="4" custLinFactNeighborY="-3800">
        <dgm:presLayoutVars>
          <dgm:bulletEnabled val="1"/>
        </dgm:presLayoutVars>
      </dgm:prSet>
      <dgm:spPr/>
      <dgm:t>
        <a:bodyPr/>
        <a:lstStyle/>
        <a:p>
          <a:endParaRPr lang="es-ES"/>
        </a:p>
      </dgm:t>
    </dgm:pt>
    <dgm:pt modelId="{C65D2B16-7A8A-40FE-8916-20F96000E39D}" type="pres">
      <dgm:prSet presAssocID="{F5509BC4-6FF1-4C83-B629-42C9481EBFB2}" presName="sp" presStyleCnt="0"/>
      <dgm:spPr/>
      <dgm:t>
        <a:bodyPr/>
        <a:lstStyle/>
        <a:p>
          <a:endParaRPr lang="es-MX"/>
        </a:p>
      </dgm:t>
    </dgm:pt>
    <dgm:pt modelId="{86752EBC-E92E-4051-8A41-C7204DF27D4D}" type="pres">
      <dgm:prSet presAssocID="{29BF8D64-ED89-42B7-9B1B-5EFB3746359A}" presName="linNode" presStyleCnt="0"/>
      <dgm:spPr/>
    </dgm:pt>
    <dgm:pt modelId="{0AA1BFE7-1D9B-483E-BF1C-670F7FC26BB2}" type="pres">
      <dgm:prSet presAssocID="{29BF8D64-ED89-42B7-9B1B-5EFB3746359A}" presName="parentText" presStyleLbl="node1" presStyleIdx="1" presStyleCnt="4">
        <dgm:presLayoutVars>
          <dgm:chMax val="1"/>
          <dgm:bulletEnabled val="1"/>
        </dgm:presLayoutVars>
      </dgm:prSet>
      <dgm:spPr/>
      <dgm:t>
        <a:bodyPr/>
        <a:lstStyle/>
        <a:p>
          <a:endParaRPr lang="es-MX"/>
        </a:p>
      </dgm:t>
    </dgm:pt>
    <dgm:pt modelId="{34C77A8E-EDBE-4939-9052-F2C9679993EB}" type="pres">
      <dgm:prSet presAssocID="{29BF8D64-ED89-42B7-9B1B-5EFB3746359A}" presName="descendantText" presStyleLbl="alignAccFollowNode1" presStyleIdx="1" presStyleCnt="4" custScaleY="337933">
        <dgm:presLayoutVars>
          <dgm:bulletEnabled val="1"/>
        </dgm:presLayoutVars>
      </dgm:prSet>
      <dgm:spPr/>
      <dgm:t>
        <a:bodyPr/>
        <a:lstStyle/>
        <a:p>
          <a:endParaRPr lang="es-MX"/>
        </a:p>
      </dgm:t>
    </dgm:pt>
    <dgm:pt modelId="{FEA5EAF1-1714-46A4-BF6D-B6DB6719CA57}" type="pres">
      <dgm:prSet presAssocID="{46C8ACA7-A480-4F80-88A9-278B0C2ABF48}" presName="sp" presStyleCnt="0"/>
      <dgm:spPr/>
    </dgm:pt>
    <dgm:pt modelId="{ABB6E744-9864-484E-ABD5-0FE4E2FC9E12}" type="pres">
      <dgm:prSet presAssocID="{415D2301-A558-4D58-B537-A645A201AD14}" presName="linNode" presStyleCnt="0"/>
      <dgm:spPr/>
      <dgm:t>
        <a:bodyPr/>
        <a:lstStyle/>
        <a:p>
          <a:endParaRPr lang="es-MX"/>
        </a:p>
      </dgm:t>
    </dgm:pt>
    <dgm:pt modelId="{2AB7D55E-680D-4D9A-B8C1-F0DF91FFC043}" type="pres">
      <dgm:prSet presAssocID="{415D2301-A558-4D58-B537-A645A201AD14}" presName="parentText" presStyleLbl="node1" presStyleIdx="2" presStyleCnt="4" custScaleY="56705">
        <dgm:presLayoutVars>
          <dgm:chMax val="1"/>
          <dgm:bulletEnabled val="1"/>
        </dgm:presLayoutVars>
      </dgm:prSet>
      <dgm:spPr/>
      <dgm:t>
        <a:bodyPr/>
        <a:lstStyle/>
        <a:p>
          <a:endParaRPr lang="es-ES"/>
        </a:p>
      </dgm:t>
    </dgm:pt>
    <dgm:pt modelId="{7C87C732-AD4E-42A5-B5C8-4D092B37D56B}" type="pres">
      <dgm:prSet presAssocID="{415D2301-A558-4D58-B537-A645A201AD14}" presName="descendantText" presStyleLbl="alignAccFollowNode1" presStyleIdx="2" presStyleCnt="4" custScaleY="117539" custLinFactNeighborX="-1093" custLinFactNeighborY="5175">
        <dgm:presLayoutVars>
          <dgm:bulletEnabled val="1"/>
        </dgm:presLayoutVars>
      </dgm:prSet>
      <dgm:spPr/>
      <dgm:t>
        <a:bodyPr/>
        <a:lstStyle/>
        <a:p>
          <a:endParaRPr lang="es-ES"/>
        </a:p>
      </dgm:t>
    </dgm:pt>
    <dgm:pt modelId="{86438F34-8285-4519-8F86-E299470C5390}" type="pres">
      <dgm:prSet presAssocID="{5A627B22-FAE8-4F27-8834-8678AAA1235B}" presName="sp" presStyleCnt="0"/>
      <dgm:spPr/>
      <dgm:t>
        <a:bodyPr/>
        <a:lstStyle/>
        <a:p>
          <a:endParaRPr lang="es-MX"/>
        </a:p>
      </dgm:t>
    </dgm:pt>
    <dgm:pt modelId="{6A058048-AA79-4D85-8103-3F584069BBBA}" type="pres">
      <dgm:prSet presAssocID="{89CA1BE2-12D9-42E7-8DB0-8B2B43D9D127}" presName="linNode" presStyleCnt="0"/>
      <dgm:spPr/>
      <dgm:t>
        <a:bodyPr/>
        <a:lstStyle/>
        <a:p>
          <a:endParaRPr lang="es-MX"/>
        </a:p>
      </dgm:t>
    </dgm:pt>
    <dgm:pt modelId="{B1478603-946B-496D-A857-664E6F586442}" type="pres">
      <dgm:prSet presAssocID="{89CA1BE2-12D9-42E7-8DB0-8B2B43D9D127}" presName="parentText" presStyleLbl="node1" presStyleIdx="3" presStyleCnt="4" custScaleY="52289">
        <dgm:presLayoutVars>
          <dgm:chMax val="1"/>
          <dgm:bulletEnabled val="1"/>
        </dgm:presLayoutVars>
      </dgm:prSet>
      <dgm:spPr/>
      <dgm:t>
        <a:bodyPr/>
        <a:lstStyle/>
        <a:p>
          <a:endParaRPr lang="es-ES"/>
        </a:p>
      </dgm:t>
    </dgm:pt>
    <dgm:pt modelId="{0738275C-C558-4100-BCEA-2781BB595CD9}" type="pres">
      <dgm:prSet presAssocID="{89CA1BE2-12D9-42E7-8DB0-8B2B43D9D127}" presName="descendantText" presStyleLbl="alignAccFollowNode1" presStyleIdx="3" presStyleCnt="4" custLinFactNeighborY="3800">
        <dgm:presLayoutVars>
          <dgm:bulletEnabled val="1"/>
        </dgm:presLayoutVars>
      </dgm:prSet>
      <dgm:spPr/>
      <dgm:t>
        <a:bodyPr/>
        <a:lstStyle/>
        <a:p>
          <a:endParaRPr lang="es-ES"/>
        </a:p>
      </dgm:t>
    </dgm:pt>
  </dgm:ptLst>
  <dgm:cxnLst>
    <dgm:cxn modelId="{93B7E274-1958-420B-B85B-B25C72B37D78}" type="presOf" srcId="{415D2301-A558-4D58-B537-A645A201AD14}" destId="{2AB7D55E-680D-4D9A-B8C1-F0DF91FFC043}" srcOrd="0" destOrd="0" presId="urn:microsoft.com/office/officeart/2005/8/layout/vList5"/>
    <dgm:cxn modelId="{BEA9B236-B72C-4369-9EA5-2ED727E230AB}" srcId="{29BF8D64-ED89-42B7-9B1B-5EFB3746359A}" destId="{554D23A1-A7EB-4A5A-81A4-2ED823561F70}" srcOrd="0" destOrd="0" parTransId="{2B925815-5AC4-461B-BF93-0465EED7D176}" sibTransId="{C89DE5F9-A7D3-4072-B16D-416E93A32F2F}"/>
    <dgm:cxn modelId="{93E67378-0266-41ED-9E9A-78E4552234BE}" srcId="{C22E72FC-45E4-4FB3-8127-049C31F6F3BA}" destId="{F2E8DE17-CFD5-42C5-B6EA-1E96EAC2F4F3}" srcOrd="0" destOrd="0" parTransId="{363F8BB2-5298-454C-A869-18AA31463B27}" sibTransId="{BC543F26-DB04-4A5F-8147-90E2CB373C3E}"/>
    <dgm:cxn modelId="{662BEF65-1068-4AF0-85DA-55451C67F16A}" srcId="{BD748EE0-40EC-4611-8E6A-7CB77252AD0B}" destId="{415D2301-A558-4D58-B537-A645A201AD14}" srcOrd="2" destOrd="0" parTransId="{C99810A2-A750-48D3-962F-91BA701AC57B}" sibTransId="{5A627B22-FAE8-4F27-8834-8678AAA1235B}"/>
    <dgm:cxn modelId="{19566658-3342-4706-8670-12760CA4B24F}" srcId="{C22E72FC-45E4-4FB3-8127-049C31F6F3BA}" destId="{AE7C9B73-9999-4245-B7C8-C713FD6D2F70}" srcOrd="1" destOrd="0" parTransId="{BFE58AFC-94A9-4EA5-9F2C-9E5943FE2AD4}" sibTransId="{3F439F0D-5656-4368-A0F7-EFBAA89AF1A9}"/>
    <dgm:cxn modelId="{CADF20B5-8DC4-4D52-B6B6-3087E58002D4}" srcId="{29BF8D64-ED89-42B7-9B1B-5EFB3746359A}" destId="{58E6FDDC-18CB-4857-9655-0A76B8C79684}" srcOrd="1" destOrd="0" parTransId="{065C272F-916A-4ACD-88B1-88E8DE4C06BF}" sibTransId="{DF05263D-FDB7-41B4-B548-83564914A62D}"/>
    <dgm:cxn modelId="{6DAD5A6D-E447-4536-8603-A33D3CF44EE0}" srcId="{89CA1BE2-12D9-42E7-8DB0-8B2B43D9D127}" destId="{6A3016BF-62A9-408A-9D64-79DBD9991010}" srcOrd="0" destOrd="0" parTransId="{E4924E19-ACD4-49E3-BB45-E43B569C7F5E}" sibTransId="{DEB0A976-6E6B-4E88-88EF-00EFEEB40419}"/>
    <dgm:cxn modelId="{C7FA57FE-6E91-454D-AC45-1F263B145CDA}" srcId="{415D2301-A558-4D58-B537-A645A201AD14}" destId="{17AEBBE5-AB25-41C0-910A-04B32DF76521}" srcOrd="0" destOrd="0" parTransId="{410B5178-FFD2-4445-8BE2-7CF65DD5122F}" sibTransId="{5F11B0DE-E932-4F38-9551-31BFB5771415}"/>
    <dgm:cxn modelId="{C1DE51CC-7956-4148-9E85-F967C169512B}" srcId="{BD748EE0-40EC-4611-8E6A-7CB77252AD0B}" destId="{29BF8D64-ED89-42B7-9B1B-5EFB3746359A}" srcOrd="1" destOrd="0" parTransId="{B4B4B916-F09C-4C15-939E-64FFE35BC8C6}" sibTransId="{46C8ACA7-A480-4F80-88A9-278B0C2ABF48}"/>
    <dgm:cxn modelId="{C953D927-4538-4E08-906A-2C005F726625}" srcId="{BD748EE0-40EC-4611-8E6A-7CB77252AD0B}" destId="{C22E72FC-45E4-4FB3-8127-049C31F6F3BA}" srcOrd="0" destOrd="0" parTransId="{699F0798-6D98-441B-A010-7DE2C8A7DB26}" sibTransId="{F5509BC4-6FF1-4C83-B629-42C9481EBFB2}"/>
    <dgm:cxn modelId="{3C77E06D-51E3-40FA-990E-364CFD650654}" type="presOf" srcId="{89CA1BE2-12D9-42E7-8DB0-8B2B43D9D127}" destId="{B1478603-946B-496D-A857-664E6F586442}" srcOrd="0" destOrd="0" presId="urn:microsoft.com/office/officeart/2005/8/layout/vList5"/>
    <dgm:cxn modelId="{EB19DAC0-17C2-4B9D-94C2-02BE431A89DA}" srcId="{29BF8D64-ED89-42B7-9B1B-5EFB3746359A}" destId="{D61E9814-889D-4CA9-A352-284986667A26}" srcOrd="2" destOrd="0" parTransId="{34FD5F11-A145-4A2F-934C-287CFFF44D6D}" sibTransId="{95A0906B-0ABE-4757-B2D4-88C0D4DE2D1D}"/>
    <dgm:cxn modelId="{6F7FA108-A553-447A-B8D1-F5BCC3B13837}" srcId="{BD748EE0-40EC-4611-8E6A-7CB77252AD0B}" destId="{89CA1BE2-12D9-42E7-8DB0-8B2B43D9D127}" srcOrd="3" destOrd="0" parTransId="{DD221AFC-1918-4726-9E7B-9CF855804C6F}" sibTransId="{01F987D3-4923-4823-826C-69A98191B622}"/>
    <dgm:cxn modelId="{36766843-7791-4547-97E0-8D773E58F593}" type="presOf" srcId="{554D23A1-A7EB-4A5A-81A4-2ED823561F70}" destId="{34C77A8E-EDBE-4939-9052-F2C9679993EB}" srcOrd="0" destOrd="0" presId="urn:microsoft.com/office/officeart/2005/8/layout/vList5"/>
    <dgm:cxn modelId="{714D4C71-F7A7-4329-861D-547F3FD3DB91}" type="presOf" srcId="{29BF8D64-ED89-42B7-9B1B-5EFB3746359A}" destId="{0AA1BFE7-1D9B-483E-BF1C-670F7FC26BB2}" srcOrd="0" destOrd="0" presId="urn:microsoft.com/office/officeart/2005/8/layout/vList5"/>
    <dgm:cxn modelId="{6648BEEB-C8FF-4CAD-A103-70A48ED6F222}" type="presOf" srcId="{17AEBBE5-AB25-41C0-910A-04B32DF76521}" destId="{7C87C732-AD4E-42A5-B5C8-4D092B37D56B}" srcOrd="0" destOrd="0" presId="urn:microsoft.com/office/officeart/2005/8/layout/vList5"/>
    <dgm:cxn modelId="{B03EBCB6-FE5A-4968-8DD7-BD0BBF2AF1F3}" type="presOf" srcId="{D61E9814-889D-4CA9-A352-284986667A26}" destId="{34C77A8E-EDBE-4939-9052-F2C9679993EB}" srcOrd="0" destOrd="2" presId="urn:microsoft.com/office/officeart/2005/8/layout/vList5"/>
    <dgm:cxn modelId="{F6E05DB5-FDD6-452F-965A-A3D3A29B6CBB}" type="presOf" srcId="{6A3016BF-62A9-408A-9D64-79DBD9991010}" destId="{0738275C-C558-4100-BCEA-2781BB595CD9}" srcOrd="0" destOrd="0" presId="urn:microsoft.com/office/officeart/2005/8/layout/vList5"/>
    <dgm:cxn modelId="{AED21006-1E29-4D5B-8FE7-5737FC2543D2}" type="presOf" srcId="{D1B60718-A60F-4480-AF71-8B22E338760D}" destId="{34C77A8E-EDBE-4939-9052-F2C9679993EB}" srcOrd="0" destOrd="4" presId="urn:microsoft.com/office/officeart/2005/8/layout/vList5"/>
    <dgm:cxn modelId="{91E99AD4-24D7-41C0-B0C0-BC9F1A2F224D}" type="presOf" srcId="{58E6FDDC-18CB-4857-9655-0A76B8C79684}" destId="{34C77A8E-EDBE-4939-9052-F2C9679993EB}" srcOrd="0" destOrd="1" presId="urn:microsoft.com/office/officeart/2005/8/layout/vList5"/>
    <dgm:cxn modelId="{1B15EE6C-1DA4-4116-8F95-D3E20EE00121}" srcId="{29BF8D64-ED89-42B7-9B1B-5EFB3746359A}" destId="{85930EE4-66CE-47B0-8F23-2AACF28FB4FF}" srcOrd="3" destOrd="0" parTransId="{72576F42-C5D8-459A-B520-A503924ED0FE}" sibTransId="{36C0D87B-AE6D-4435-BB6C-3A16A4EEA68E}"/>
    <dgm:cxn modelId="{351E08B2-F50A-4721-884D-6AFC89DD264D}" type="presOf" srcId="{C22E72FC-45E4-4FB3-8127-049C31F6F3BA}" destId="{A27EFECA-18BC-48F8-B333-B7F380DE3AC1}" srcOrd="0" destOrd="0" presId="urn:microsoft.com/office/officeart/2005/8/layout/vList5"/>
    <dgm:cxn modelId="{B0361114-E4CE-4C20-97A1-FC771835288E}" type="presOf" srcId="{85930EE4-66CE-47B0-8F23-2AACF28FB4FF}" destId="{34C77A8E-EDBE-4939-9052-F2C9679993EB}" srcOrd="0" destOrd="3" presId="urn:microsoft.com/office/officeart/2005/8/layout/vList5"/>
    <dgm:cxn modelId="{B6B4AA3F-D212-4763-9343-F06370340EF4}" srcId="{29BF8D64-ED89-42B7-9B1B-5EFB3746359A}" destId="{D1B60718-A60F-4480-AF71-8B22E338760D}" srcOrd="4" destOrd="0" parTransId="{5F17A3AF-8B96-48FB-95D9-0AB86AB0B839}" sibTransId="{E93B8209-AE5D-434D-855C-5009D92A1C64}"/>
    <dgm:cxn modelId="{E9464365-E845-471F-9E5E-0E32C5F41FF4}" type="presOf" srcId="{AE7C9B73-9999-4245-B7C8-C713FD6D2F70}" destId="{367A1F96-3FAB-4554-9847-84C2F0DABAB6}" srcOrd="0" destOrd="1" presId="urn:microsoft.com/office/officeart/2005/8/layout/vList5"/>
    <dgm:cxn modelId="{06F2014C-ABF8-4591-ADE6-24D88B9CB52F}" type="presOf" srcId="{BD748EE0-40EC-4611-8E6A-7CB77252AD0B}" destId="{6F3E7337-5B57-4B2E-979D-3392CA7C6CED}" srcOrd="0" destOrd="0" presId="urn:microsoft.com/office/officeart/2005/8/layout/vList5"/>
    <dgm:cxn modelId="{FBF3B703-C68C-4BB8-A4F5-98414301121E}" type="presOf" srcId="{F2E8DE17-CFD5-42C5-B6EA-1E96EAC2F4F3}" destId="{367A1F96-3FAB-4554-9847-84C2F0DABAB6}" srcOrd="0" destOrd="0" presId="urn:microsoft.com/office/officeart/2005/8/layout/vList5"/>
    <dgm:cxn modelId="{E8D43C71-30DC-47F5-B500-4C48E3A6DBC2}" type="presParOf" srcId="{6F3E7337-5B57-4B2E-979D-3392CA7C6CED}" destId="{C64CC19A-1CC8-4C2A-8AD5-DD4719ED154B}" srcOrd="0" destOrd="0" presId="urn:microsoft.com/office/officeart/2005/8/layout/vList5"/>
    <dgm:cxn modelId="{C343D5AC-9F42-436A-82DB-7C0F93A5A3B5}" type="presParOf" srcId="{C64CC19A-1CC8-4C2A-8AD5-DD4719ED154B}" destId="{A27EFECA-18BC-48F8-B333-B7F380DE3AC1}" srcOrd="0" destOrd="0" presId="urn:microsoft.com/office/officeart/2005/8/layout/vList5"/>
    <dgm:cxn modelId="{E5FDEEAD-7E92-410E-B2EA-C46B35B460D0}" type="presParOf" srcId="{C64CC19A-1CC8-4C2A-8AD5-DD4719ED154B}" destId="{367A1F96-3FAB-4554-9847-84C2F0DABAB6}" srcOrd="1" destOrd="0" presId="urn:microsoft.com/office/officeart/2005/8/layout/vList5"/>
    <dgm:cxn modelId="{F683A512-4D79-41BE-B095-CDFE6662B875}" type="presParOf" srcId="{6F3E7337-5B57-4B2E-979D-3392CA7C6CED}" destId="{C65D2B16-7A8A-40FE-8916-20F96000E39D}" srcOrd="1" destOrd="0" presId="urn:microsoft.com/office/officeart/2005/8/layout/vList5"/>
    <dgm:cxn modelId="{A2AA3944-FB80-49B2-8AD3-A07A0FE4A16F}" type="presParOf" srcId="{6F3E7337-5B57-4B2E-979D-3392CA7C6CED}" destId="{86752EBC-E92E-4051-8A41-C7204DF27D4D}" srcOrd="2" destOrd="0" presId="urn:microsoft.com/office/officeart/2005/8/layout/vList5"/>
    <dgm:cxn modelId="{196A4084-F4C3-481A-99BF-890C8C24852A}" type="presParOf" srcId="{86752EBC-E92E-4051-8A41-C7204DF27D4D}" destId="{0AA1BFE7-1D9B-483E-BF1C-670F7FC26BB2}" srcOrd="0" destOrd="0" presId="urn:microsoft.com/office/officeart/2005/8/layout/vList5"/>
    <dgm:cxn modelId="{DE24BD07-C9E2-4877-99B8-868284D84797}" type="presParOf" srcId="{86752EBC-E92E-4051-8A41-C7204DF27D4D}" destId="{34C77A8E-EDBE-4939-9052-F2C9679993EB}" srcOrd="1" destOrd="0" presId="urn:microsoft.com/office/officeart/2005/8/layout/vList5"/>
    <dgm:cxn modelId="{1BE64A45-9B89-4AE9-A24A-82731F40FF1D}" type="presParOf" srcId="{6F3E7337-5B57-4B2E-979D-3392CA7C6CED}" destId="{FEA5EAF1-1714-46A4-BF6D-B6DB6719CA57}" srcOrd="3" destOrd="0" presId="urn:microsoft.com/office/officeart/2005/8/layout/vList5"/>
    <dgm:cxn modelId="{90AC6AA0-DB46-45C2-89DF-9C2E0DC0B79E}" type="presParOf" srcId="{6F3E7337-5B57-4B2E-979D-3392CA7C6CED}" destId="{ABB6E744-9864-484E-ABD5-0FE4E2FC9E12}" srcOrd="4" destOrd="0" presId="urn:microsoft.com/office/officeart/2005/8/layout/vList5"/>
    <dgm:cxn modelId="{B9207310-E41C-4BBF-8CE8-8B37FEC458CD}" type="presParOf" srcId="{ABB6E744-9864-484E-ABD5-0FE4E2FC9E12}" destId="{2AB7D55E-680D-4D9A-B8C1-F0DF91FFC043}" srcOrd="0" destOrd="0" presId="urn:microsoft.com/office/officeart/2005/8/layout/vList5"/>
    <dgm:cxn modelId="{ADB18135-448D-490B-82FC-30A9B8FDFC11}" type="presParOf" srcId="{ABB6E744-9864-484E-ABD5-0FE4E2FC9E12}" destId="{7C87C732-AD4E-42A5-B5C8-4D092B37D56B}" srcOrd="1" destOrd="0" presId="urn:microsoft.com/office/officeart/2005/8/layout/vList5"/>
    <dgm:cxn modelId="{624D3E9E-BA20-4F5B-8FD4-F875FCAF8770}" type="presParOf" srcId="{6F3E7337-5B57-4B2E-979D-3392CA7C6CED}" destId="{86438F34-8285-4519-8F86-E299470C5390}" srcOrd="5" destOrd="0" presId="urn:microsoft.com/office/officeart/2005/8/layout/vList5"/>
    <dgm:cxn modelId="{88A42825-1FD6-49E8-A747-0872DCA62BA1}" type="presParOf" srcId="{6F3E7337-5B57-4B2E-979D-3392CA7C6CED}" destId="{6A058048-AA79-4D85-8103-3F584069BBBA}" srcOrd="6" destOrd="0" presId="urn:microsoft.com/office/officeart/2005/8/layout/vList5"/>
    <dgm:cxn modelId="{4A8221EC-D1A0-486D-BCA0-AC4C0D5CA3A9}" type="presParOf" srcId="{6A058048-AA79-4D85-8103-3F584069BBBA}" destId="{B1478603-946B-496D-A857-664E6F586442}" srcOrd="0" destOrd="0" presId="urn:microsoft.com/office/officeart/2005/8/layout/vList5"/>
    <dgm:cxn modelId="{84F52913-1C7A-4F62-A2D4-27482D0B09EB}" type="presParOf" srcId="{6A058048-AA79-4D85-8103-3F584069BBBA}" destId="{0738275C-C558-4100-BCEA-2781BB595C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C6CB35-551F-43D2-8ABF-7C5C7DAAB5A4}" type="doc">
      <dgm:prSet loTypeId="urn:microsoft.com/office/officeart/2005/8/layout/radial4" loCatId="relationship" qsTypeId="urn:microsoft.com/office/officeart/2005/8/quickstyle/simple1" qsCatId="simple" csTypeId="urn:microsoft.com/office/officeart/2005/8/colors/accent1_2" csCatId="accent1" phldr="1"/>
      <dgm:spPr/>
    </dgm:pt>
    <dgm:pt modelId="{C1C80D6D-F20B-4A47-B1AB-15C30F0F3348}">
      <dgm:prSet phldrT="[Texto]" custT="1"/>
      <dgm:spPr>
        <a:solidFill>
          <a:schemeClr val="tx2">
            <a:lumMod val="50000"/>
          </a:schemeClr>
        </a:solidFill>
        <a:ln>
          <a:noFill/>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gm:spPr>
      <dgm:t>
        <a:bodyPr/>
        <a:lstStyle/>
        <a:p>
          <a:r>
            <a:rPr lang="es-MX" sz="1600" b="1" dirty="0" smtClean="0">
              <a:solidFill>
                <a:schemeClr val="bg2"/>
              </a:solidFill>
              <a:latin typeface="Calibri" pitchFamily="34" charset="0"/>
            </a:rPr>
            <a:t>Título Segundo: </a:t>
          </a:r>
        </a:p>
        <a:p>
          <a:r>
            <a:rPr lang="es-MX" sz="1600" dirty="0" smtClean="0">
              <a:solidFill>
                <a:schemeClr val="bg2"/>
              </a:solidFill>
              <a:latin typeface="Calibri" pitchFamily="34" charset="0"/>
            </a:rPr>
            <a:t>De la Rectoría de la Armonización Contable</a:t>
          </a:r>
          <a:endParaRPr lang="es-ES" sz="1600" dirty="0">
            <a:solidFill>
              <a:schemeClr val="bg2"/>
            </a:solidFill>
            <a:latin typeface="Calibri" pitchFamily="34" charset="0"/>
          </a:endParaRPr>
        </a:p>
      </dgm:t>
    </dgm:pt>
    <dgm:pt modelId="{A08DA7F8-7013-4EAE-BCE8-6C74EC65ED04}" type="parTrans" cxnId="{3EAEED98-C769-4A0F-B5DC-D1E53E9D06F1}">
      <dgm:prSet/>
      <dgm:spPr/>
      <dgm:t>
        <a:bodyPr/>
        <a:lstStyle/>
        <a:p>
          <a:endParaRPr lang="es-ES"/>
        </a:p>
      </dgm:t>
    </dgm:pt>
    <dgm:pt modelId="{0866BE16-8031-4A33-B7B4-D4C4252C12CF}" type="sibTrans" cxnId="{3EAEED98-C769-4A0F-B5DC-D1E53E9D06F1}">
      <dgm:prSet/>
      <dgm:spPr/>
      <dgm:t>
        <a:bodyPr/>
        <a:lstStyle/>
        <a:p>
          <a:endParaRPr lang="es-ES"/>
        </a:p>
      </dgm:t>
    </dgm:pt>
    <dgm:pt modelId="{429FBDD4-1DA3-410B-B81A-031C3D533105}">
      <dgm:prSet phldrT="[Texto]"/>
      <dgm:spPr>
        <a:solidFill>
          <a:schemeClr val="tx2">
            <a:lumMod val="50000"/>
          </a:schemeClr>
        </a:solidFill>
        <a:ln>
          <a:noFill/>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gm:spPr>
      <dgm:t>
        <a:bodyPr/>
        <a:lstStyle/>
        <a:p>
          <a:r>
            <a:rPr lang="es-MX" b="1" dirty="0" smtClean="0">
              <a:solidFill>
                <a:schemeClr val="bg2"/>
              </a:solidFill>
              <a:latin typeface="Calibri" pitchFamily="34" charset="0"/>
            </a:rPr>
            <a:t>Capítulo III: </a:t>
          </a:r>
        </a:p>
        <a:p>
          <a:r>
            <a:rPr lang="es-MX" dirty="0" smtClean="0">
              <a:solidFill>
                <a:schemeClr val="bg2"/>
              </a:solidFill>
              <a:latin typeface="Calibri" pitchFamily="34" charset="0"/>
            </a:rPr>
            <a:t>Del Comité Consultivo </a:t>
          </a:r>
          <a:endParaRPr lang="es-ES" dirty="0">
            <a:solidFill>
              <a:schemeClr val="bg2"/>
            </a:solidFill>
            <a:latin typeface="Calibri" pitchFamily="34" charset="0"/>
          </a:endParaRPr>
        </a:p>
      </dgm:t>
    </dgm:pt>
    <dgm:pt modelId="{8DE76A55-428A-46DC-A13C-1FE023CE3361}" type="parTrans" cxnId="{AB6DD330-4C86-46D3-B4AD-34D3FB988FF0}">
      <dgm:prSet/>
      <dgm:spPr>
        <a:solidFill>
          <a:srgbClr val="666633"/>
        </a:solidFill>
      </dgm:spPr>
      <dgm:t>
        <a:bodyPr/>
        <a:lstStyle/>
        <a:p>
          <a:endParaRPr lang="es-ES"/>
        </a:p>
      </dgm:t>
    </dgm:pt>
    <dgm:pt modelId="{EF7C0C7B-7EC3-4213-A48C-0DE0691D4472}" type="sibTrans" cxnId="{AB6DD330-4C86-46D3-B4AD-34D3FB988FF0}">
      <dgm:prSet/>
      <dgm:spPr/>
      <dgm:t>
        <a:bodyPr/>
        <a:lstStyle/>
        <a:p>
          <a:endParaRPr lang="es-ES"/>
        </a:p>
      </dgm:t>
    </dgm:pt>
    <dgm:pt modelId="{511195F7-B1F2-4F1A-8876-D2014BDF9D1B}">
      <dgm:prSet/>
      <dgm:spPr>
        <a:solidFill>
          <a:schemeClr val="tx2">
            <a:lumMod val="50000"/>
          </a:schemeClr>
        </a:solidFill>
        <a:ln>
          <a:noFill/>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gm:spPr>
      <dgm:t>
        <a:bodyPr/>
        <a:lstStyle/>
        <a:p>
          <a:r>
            <a:rPr lang="es-MX" b="1" dirty="0" smtClean="0">
              <a:solidFill>
                <a:schemeClr val="bg2"/>
              </a:solidFill>
              <a:latin typeface="Calibri" pitchFamily="34" charset="0"/>
            </a:rPr>
            <a:t>Capítulo IV: </a:t>
          </a:r>
        </a:p>
        <a:p>
          <a:r>
            <a:rPr lang="es-MX" dirty="0" smtClean="0">
              <a:solidFill>
                <a:schemeClr val="bg2"/>
              </a:solidFill>
              <a:latin typeface="Calibri" pitchFamily="34" charset="0"/>
            </a:rPr>
            <a:t>Del Procedimiento para la Emisión </a:t>
          </a:r>
          <a:endParaRPr lang="es-ES" dirty="0">
            <a:solidFill>
              <a:schemeClr val="bg2"/>
            </a:solidFill>
            <a:latin typeface="Calibri" pitchFamily="34" charset="0"/>
          </a:endParaRPr>
        </a:p>
      </dgm:t>
    </dgm:pt>
    <dgm:pt modelId="{C0AC6C8A-424C-4BCD-876F-48FC4A5AEDF8}" type="parTrans" cxnId="{E40E51AF-663A-40BE-9E96-A19CD7416CE2}">
      <dgm:prSet/>
      <dgm:spPr>
        <a:solidFill>
          <a:srgbClr val="666633"/>
        </a:solidFill>
      </dgm:spPr>
      <dgm:t>
        <a:bodyPr/>
        <a:lstStyle/>
        <a:p>
          <a:endParaRPr lang="es-ES"/>
        </a:p>
      </dgm:t>
    </dgm:pt>
    <dgm:pt modelId="{B2788142-A643-4FDF-87EA-AC6FFB062ADD}" type="sibTrans" cxnId="{E40E51AF-663A-40BE-9E96-A19CD7416CE2}">
      <dgm:prSet/>
      <dgm:spPr/>
      <dgm:t>
        <a:bodyPr/>
        <a:lstStyle/>
        <a:p>
          <a:endParaRPr lang="es-ES"/>
        </a:p>
      </dgm:t>
    </dgm:pt>
    <dgm:pt modelId="{96D1C45F-29B4-4BCD-8B84-38812B3FB141}">
      <dgm:prSet/>
      <dgm:spPr>
        <a:solidFill>
          <a:schemeClr val="tx2">
            <a:lumMod val="50000"/>
          </a:schemeClr>
        </a:solidFill>
        <a:ln>
          <a:noFill/>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gm:spPr>
      <dgm:t>
        <a:bodyPr/>
        <a:lstStyle/>
        <a:p>
          <a:r>
            <a:rPr lang="es-MX" b="1" dirty="0" smtClean="0">
              <a:solidFill>
                <a:schemeClr val="bg2"/>
              </a:solidFill>
              <a:latin typeface="Calibri" pitchFamily="34" charset="0"/>
            </a:rPr>
            <a:t>Capítulo II: </a:t>
          </a:r>
        </a:p>
        <a:p>
          <a:r>
            <a:rPr lang="es-MX" dirty="0" smtClean="0">
              <a:solidFill>
                <a:schemeClr val="bg2"/>
              </a:solidFill>
              <a:latin typeface="Calibri" pitchFamily="34" charset="0"/>
            </a:rPr>
            <a:t>Del Secretario Técnico</a:t>
          </a:r>
          <a:endParaRPr lang="es-ES" dirty="0">
            <a:solidFill>
              <a:schemeClr val="bg2"/>
            </a:solidFill>
            <a:latin typeface="Calibri" pitchFamily="34" charset="0"/>
          </a:endParaRPr>
        </a:p>
      </dgm:t>
    </dgm:pt>
    <dgm:pt modelId="{274E843D-1846-4381-8061-CA32EDAB5F68}" type="parTrans" cxnId="{03F8103A-CC69-43FA-B03F-F2A51A56B2B5}">
      <dgm:prSet/>
      <dgm:spPr>
        <a:solidFill>
          <a:srgbClr val="666633"/>
        </a:solidFill>
      </dgm:spPr>
      <dgm:t>
        <a:bodyPr/>
        <a:lstStyle/>
        <a:p>
          <a:endParaRPr lang="es-ES"/>
        </a:p>
      </dgm:t>
    </dgm:pt>
    <dgm:pt modelId="{C406B668-D43A-4EA3-AF0A-DFCE5AF61DF8}" type="sibTrans" cxnId="{03F8103A-CC69-43FA-B03F-F2A51A56B2B5}">
      <dgm:prSet/>
      <dgm:spPr/>
      <dgm:t>
        <a:bodyPr/>
        <a:lstStyle/>
        <a:p>
          <a:endParaRPr lang="es-ES"/>
        </a:p>
      </dgm:t>
    </dgm:pt>
    <dgm:pt modelId="{B06794DA-5F66-46CE-AA58-B04B66344725}">
      <dgm:prSet/>
      <dgm:spPr>
        <a:solidFill>
          <a:schemeClr val="tx2">
            <a:lumMod val="50000"/>
          </a:schemeClr>
        </a:solidFill>
        <a:ln>
          <a:noFill/>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gm:spPr>
      <dgm:t>
        <a:bodyPr/>
        <a:lstStyle/>
        <a:p>
          <a:r>
            <a:rPr lang="es-MX" b="1" dirty="0" smtClean="0">
              <a:solidFill>
                <a:schemeClr val="bg2"/>
              </a:solidFill>
              <a:latin typeface="Calibri" pitchFamily="34" charset="0"/>
            </a:rPr>
            <a:t>Capítulo I: </a:t>
          </a:r>
        </a:p>
        <a:p>
          <a:r>
            <a:rPr lang="es-MX" dirty="0" smtClean="0">
              <a:solidFill>
                <a:schemeClr val="bg2"/>
              </a:solidFill>
              <a:latin typeface="Calibri" pitchFamily="34" charset="0"/>
            </a:rPr>
            <a:t>Del Consejo Nacional de Armonización Contable</a:t>
          </a:r>
          <a:endParaRPr lang="es-ES" dirty="0">
            <a:solidFill>
              <a:schemeClr val="bg2"/>
            </a:solidFill>
            <a:latin typeface="Calibri" pitchFamily="34" charset="0"/>
          </a:endParaRPr>
        </a:p>
      </dgm:t>
    </dgm:pt>
    <dgm:pt modelId="{A83F0AE4-F995-48DD-BF83-DA1BD1EFC5C0}" type="parTrans" cxnId="{5B20A8D9-FBC0-4CB4-8805-49D44C5F117C}">
      <dgm:prSet/>
      <dgm:spPr>
        <a:solidFill>
          <a:srgbClr val="666633"/>
        </a:solidFill>
      </dgm:spPr>
      <dgm:t>
        <a:bodyPr/>
        <a:lstStyle/>
        <a:p>
          <a:endParaRPr lang="es-ES"/>
        </a:p>
      </dgm:t>
    </dgm:pt>
    <dgm:pt modelId="{A8C34A2B-3266-4C44-BAEF-C42AF8FBD613}" type="sibTrans" cxnId="{5B20A8D9-FBC0-4CB4-8805-49D44C5F117C}">
      <dgm:prSet/>
      <dgm:spPr/>
      <dgm:t>
        <a:bodyPr/>
        <a:lstStyle/>
        <a:p>
          <a:endParaRPr lang="es-ES"/>
        </a:p>
      </dgm:t>
    </dgm:pt>
    <dgm:pt modelId="{B73DDDB2-59B1-4271-A5D0-791CE6016813}" type="pres">
      <dgm:prSet presAssocID="{18C6CB35-551F-43D2-8ABF-7C5C7DAAB5A4}" presName="cycle" presStyleCnt="0">
        <dgm:presLayoutVars>
          <dgm:chMax val="1"/>
          <dgm:dir/>
          <dgm:animLvl val="ctr"/>
          <dgm:resizeHandles val="exact"/>
        </dgm:presLayoutVars>
      </dgm:prSet>
      <dgm:spPr/>
    </dgm:pt>
    <dgm:pt modelId="{4CD7E1D5-FBF5-49FC-B908-1199159BC5D6}" type="pres">
      <dgm:prSet presAssocID="{C1C80D6D-F20B-4A47-B1AB-15C30F0F3348}" presName="centerShape" presStyleLbl="node0" presStyleIdx="0" presStyleCnt="1"/>
      <dgm:spPr/>
      <dgm:t>
        <a:bodyPr/>
        <a:lstStyle/>
        <a:p>
          <a:endParaRPr lang="es-ES"/>
        </a:p>
      </dgm:t>
    </dgm:pt>
    <dgm:pt modelId="{95F39164-7CA3-4505-9AF3-48FBB7280C73}" type="pres">
      <dgm:prSet presAssocID="{A83F0AE4-F995-48DD-BF83-DA1BD1EFC5C0}" presName="parTrans" presStyleLbl="bgSibTrans2D1" presStyleIdx="0" presStyleCnt="4"/>
      <dgm:spPr/>
      <dgm:t>
        <a:bodyPr/>
        <a:lstStyle/>
        <a:p>
          <a:endParaRPr lang="es-MX"/>
        </a:p>
      </dgm:t>
    </dgm:pt>
    <dgm:pt modelId="{1D4D2FA8-40B5-46D3-A1E6-E721BD9E0E79}" type="pres">
      <dgm:prSet presAssocID="{B06794DA-5F66-46CE-AA58-B04B66344725}" presName="node" presStyleLbl="node1" presStyleIdx="0" presStyleCnt="4">
        <dgm:presLayoutVars>
          <dgm:bulletEnabled val="1"/>
        </dgm:presLayoutVars>
      </dgm:prSet>
      <dgm:spPr/>
      <dgm:t>
        <a:bodyPr/>
        <a:lstStyle/>
        <a:p>
          <a:endParaRPr lang="es-MX"/>
        </a:p>
      </dgm:t>
    </dgm:pt>
    <dgm:pt modelId="{61AF0A94-3127-4539-9FC7-E7B3D7DBF913}" type="pres">
      <dgm:prSet presAssocID="{274E843D-1846-4381-8061-CA32EDAB5F68}" presName="parTrans" presStyleLbl="bgSibTrans2D1" presStyleIdx="1" presStyleCnt="4"/>
      <dgm:spPr/>
      <dgm:t>
        <a:bodyPr/>
        <a:lstStyle/>
        <a:p>
          <a:endParaRPr lang="es-MX"/>
        </a:p>
      </dgm:t>
    </dgm:pt>
    <dgm:pt modelId="{1E577FA7-D43E-4414-AA1E-45DE1A1F960C}" type="pres">
      <dgm:prSet presAssocID="{96D1C45F-29B4-4BCD-8B84-38812B3FB141}" presName="node" presStyleLbl="node1" presStyleIdx="1" presStyleCnt="4" custRadScaleRad="101734" custRadScaleInc="242">
        <dgm:presLayoutVars>
          <dgm:bulletEnabled val="1"/>
        </dgm:presLayoutVars>
      </dgm:prSet>
      <dgm:spPr/>
      <dgm:t>
        <a:bodyPr/>
        <a:lstStyle/>
        <a:p>
          <a:endParaRPr lang="es-MX"/>
        </a:p>
      </dgm:t>
    </dgm:pt>
    <dgm:pt modelId="{244AD1A8-5FC8-4F77-A6C0-18CB2CB40907}" type="pres">
      <dgm:prSet presAssocID="{8DE76A55-428A-46DC-A13C-1FE023CE3361}" presName="parTrans" presStyleLbl="bgSibTrans2D1" presStyleIdx="2" presStyleCnt="4"/>
      <dgm:spPr/>
      <dgm:t>
        <a:bodyPr/>
        <a:lstStyle/>
        <a:p>
          <a:endParaRPr lang="es-MX"/>
        </a:p>
      </dgm:t>
    </dgm:pt>
    <dgm:pt modelId="{EE1761BD-FA46-467C-B321-FCE90D3D2043}" type="pres">
      <dgm:prSet presAssocID="{429FBDD4-1DA3-410B-B81A-031C3D533105}" presName="node" presStyleLbl="node1" presStyleIdx="2" presStyleCnt="4">
        <dgm:presLayoutVars>
          <dgm:bulletEnabled val="1"/>
        </dgm:presLayoutVars>
      </dgm:prSet>
      <dgm:spPr/>
      <dgm:t>
        <a:bodyPr/>
        <a:lstStyle/>
        <a:p>
          <a:endParaRPr lang="es-MX"/>
        </a:p>
      </dgm:t>
    </dgm:pt>
    <dgm:pt modelId="{319104FB-A1E0-4A56-9B84-AB6177EE90AE}" type="pres">
      <dgm:prSet presAssocID="{C0AC6C8A-424C-4BCD-876F-48FC4A5AEDF8}" presName="parTrans" presStyleLbl="bgSibTrans2D1" presStyleIdx="3" presStyleCnt="4"/>
      <dgm:spPr/>
      <dgm:t>
        <a:bodyPr/>
        <a:lstStyle/>
        <a:p>
          <a:endParaRPr lang="es-MX"/>
        </a:p>
      </dgm:t>
    </dgm:pt>
    <dgm:pt modelId="{0E56293B-6683-459C-9F31-E50847D4A25C}" type="pres">
      <dgm:prSet presAssocID="{511195F7-B1F2-4F1A-8876-D2014BDF9D1B}" presName="node" presStyleLbl="node1" presStyleIdx="3" presStyleCnt="4">
        <dgm:presLayoutVars>
          <dgm:bulletEnabled val="1"/>
        </dgm:presLayoutVars>
      </dgm:prSet>
      <dgm:spPr/>
      <dgm:t>
        <a:bodyPr/>
        <a:lstStyle/>
        <a:p>
          <a:endParaRPr lang="es-MX"/>
        </a:p>
      </dgm:t>
    </dgm:pt>
  </dgm:ptLst>
  <dgm:cxnLst>
    <dgm:cxn modelId="{2CD32107-B605-4984-9EDF-A213B6F93CAC}" type="presOf" srcId="{429FBDD4-1DA3-410B-B81A-031C3D533105}" destId="{EE1761BD-FA46-467C-B321-FCE90D3D2043}" srcOrd="0" destOrd="0" presId="urn:microsoft.com/office/officeart/2005/8/layout/radial4"/>
    <dgm:cxn modelId="{03F8103A-CC69-43FA-B03F-F2A51A56B2B5}" srcId="{C1C80D6D-F20B-4A47-B1AB-15C30F0F3348}" destId="{96D1C45F-29B4-4BCD-8B84-38812B3FB141}" srcOrd="1" destOrd="0" parTransId="{274E843D-1846-4381-8061-CA32EDAB5F68}" sibTransId="{C406B668-D43A-4EA3-AF0A-DFCE5AF61DF8}"/>
    <dgm:cxn modelId="{43453925-B252-4C75-9B39-5D0C6231DCA7}" type="presOf" srcId="{A83F0AE4-F995-48DD-BF83-DA1BD1EFC5C0}" destId="{95F39164-7CA3-4505-9AF3-48FBB7280C73}" srcOrd="0" destOrd="0" presId="urn:microsoft.com/office/officeart/2005/8/layout/radial4"/>
    <dgm:cxn modelId="{3EAEED98-C769-4A0F-B5DC-D1E53E9D06F1}" srcId="{18C6CB35-551F-43D2-8ABF-7C5C7DAAB5A4}" destId="{C1C80D6D-F20B-4A47-B1AB-15C30F0F3348}" srcOrd="0" destOrd="0" parTransId="{A08DA7F8-7013-4EAE-BCE8-6C74EC65ED04}" sibTransId="{0866BE16-8031-4A33-B7B4-D4C4252C12CF}"/>
    <dgm:cxn modelId="{E40E51AF-663A-40BE-9E96-A19CD7416CE2}" srcId="{C1C80D6D-F20B-4A47-B1AB-15C30F0F3348}" destId="{511195F7-B1F2-4F1A-8876-D2014BDF9D1B}" srcOrd="3" destOrd="0" parTransId="{C0AC6C8A-424C-4BCD-876F-48FC4A5AEDF8}" sibTransId="{B2788142-A643-4FDF-87EA-AC6FFB062ADD}"/>
    <dgm:cxn modelId="{5B20A8D9-FBC0-4CB4-8805-49D44C5F117C}" srcId="{C1C80D6D-F20B-4A47-B1AB-15C30F0F3348}" destId="{B06794DA-5F66-46CE-AA58-B04B66344725}" srcOrd="0" destOrd="0" parTransId="{A83F0AE4-F995-48DD-BF83-DA1BD1EFC5C0}" sibTransId="{A8C34A2B-3266-4C44-BAEF-C42AF8FBD613}"/>
    <dgm:cxn modelId="{A8443EB7-1956-4963-B575-6F3764B8D1CF}" type="presOf" srcId="{511195F7-B1F2-4F1A-8876-D2014BDF9D1B}" destId="{0E56293B-6683-459C-9F31-E50847D4A25C}" srcOrd="0" destOrd="0" presId="urn:microsoft.com/office/officeart/2005/8/layout/radial4"/>
    <dgm:cxn modelId="{5742AAEA-4750-4B15-A227-AE286D2C7B9B}" type="presOf" srcId="{8DE76A55-428A-46DC-A13C-1FE023CE3361}" destId="{244AD1A8-5FC8-4F77-A6C0-18CB2CB40907}" srcOrd="0" destOrd="0" presId="urn:microsoft.com/office/officeart/2005/8/layout/radial4"/>
    <dgm:cxn modelId="{AB6DD330-4C86-46D3-B4AD-34D3FB988FF0}" srcId="{C1C80D6D-F20B-4A47-B1AB-15C30F0F3348}" destId="{429FBDD4-1DA3-410B-B81A-031C3D533105}" srcOrd="2" destOrd="0" parTransId="{8DE76A55-428A-46DC-A13C-1FE023CE3361}" sibTransId="{EF7C0C7B-7EC3-4213-A48C-0DE0691D4472}"/>
    <dgm:cxn modelId="{5139F752-C1E4-4F44-B0A1-262710D8E392}" type="presOf" srcId="{18C6CB35-551F-43D2-8ABF-7C5C7DAAB5A4}" destId="{B73DDDB2-59B1-4271-A5D0-791CE6016813}" srcOrd="0" destOrd="0" presId="urn:microsoft.com/office/officeart/2005/8/layout/radial4"/>
    <dgm:cxn modelId="{D6E5B775-7921-4842-9E17-58A01A299DEF}" type="presOf" srcId="{C1C80D6D-F20B-4A47-B1AB-15C30F0F3348}" destId="{4CD7E1D5-FBF5-49FC-B908-1199159BC5D6}" srcOrd="0" destOrd="0" presId="urn:microsoft.com/office/officeart/2005/8/layout/radial4"/>
    <dgm:cxn modelId="{08C3CB96-44E8-45EC-942B-B42972C3E155}" type="presOf" srcId="{274E843D-1846-4381-8061-CA32EDAB5F68}" destId="{61AF0A94-3127-4539-9FC7-E7B3D7DBF913}" srcOrd="0" destOrd="0" presId="urn:microsoft.com/office/officeart/2005/8/layout/radial4"/>
    <dgm:cxn modelId="{3C126A32-8A5B-4695-9728-9F94EBBAB894}" type="presOf" srcId="{96D1C45F-29B4-4BCD-8B84-38812B3FB141}" destId="{1E577FA7-D43E-4414-AA1E-45DE1A1F960C}" srcOrd="0" destOrd="0" presId="urn:microsoft.com/office/officeart/2005/8/layout/radial4"/>
    <dgm:cxn modelId="{A02978E6-C21D-4012-8662-69E4BA553C66}" type="presOf" srcId="{C0AC6C8A-424C-4BCD-876F-48FC4A5AEDF8}" destId="{319104FB-A1E0-4A56-9B84-AB6177EE90AE}" srcOrd="0" destOrd="0" presId="urn:microsoft.com/office/officeart/2005/8/layout/radial4"/>
    <dgm:cxn modelId="{7989E0DC-D66A-418B-839F-675CED7CD1C9}" type="presOf" srcId="{B06794DA-5F66-46CE-AA58-B04B66344725}" destId="{1D4D2FA8-40B5-46D3-A1E6-E721BD9E0E79}" srcOrd="0" destOrd="0" presId="urn:microsoft.com/office/officeart/2005/8/layout/radial4"/>
    <dgm:cxn modelId="{0CF71264-19CF-485C-9CEF-419B001FEF9A}" type="presParOf" srcId="{B73DDDB2-59B1-4271-A5D0-791CE6016813}" destId="{4CD7E1D5-FBF5-49FC-B908-1199159BC5D6}" srcOrd="0" destOrd="0" presId="urn:microsoft.com/office/officeart/2005/8/layout/radial4"/>
    <dgm:cxn modelId="{F7BA8986-03DE-4FDC-879B-6C734211C76C}" type="presParOf" srcId="{B73DDDB2-59B1-4271-A5D0-791CE6016813}" destId="{95F39164-7CA3-4505-9AF3-48FBB7280C73}" srcOrd="1" destOrd="0" presId="urn:microsoft.com/office/officeart/2005/8/layout/radial4"/>
    <dgm:cxn modelId="{67D18558-9879-44EA-B4D2-3EFB42E4A0B1}" type="presParOf" srcId="{B73DDDB2-59B1-4271-A5D0-791CE6016813}" destId="{1D4D2FA8-40B5-46D3-A1E6-E721BD9E0E79}" srcOrd="2" destOrd="0" presId="urn:microsoft.com/office/officeart/2005/8/layout/radial4"/>
    <dgm:cxn modelId="{085C1DAF-A652-46D0-AEC8-496A8C86C7DF}" type="presParOf" srcId="{B73DDDB2-59B1-4271-A5D0-791CE6016813}" destId="{61AF0A94-3127-4539-9FC7-E7B3D7DBF913}" srcOrd="3" destOrd="0" presId="urn:microsoft.com/office/officeart/2005/8/layout/radial4"/>
    <dgm:cxn modelId="{DA724909-96B8-4898-9009-D578CB81EC40}" type="presParOf" srcId="{B73DDDB2-59B1-4271-A5D0-791CE6016813}" destId="{1E577FA7-D43E-4414-AA1E-45DE1A1F960C}" srcOrd="4" destOrd="0" presId="urn:microsoft.com/office/officeart/2005/8/layout/radial4"/>
    <dgm:cxn modelId="{BE2E5946-D7DE-4D07-AC07-701F01BB3268}" type="presParOf" srcId="{B73DDDB2-59B1-4271-A5D0-791CE6016813}" destId="{244AD1A8-5FC8-4F77-A6C0-18CB2CB40907}" srcOrd="5" destOrd="0" presId="urn:microsoft.com/office/officeart/2005/8/layout/radial4"/>
    <dgm:cxn modelId="{2EBE06FF-E0F2-469E-B244-9E98D9BF126D}" type="presParOf" srcId="{B73DDDB2-59B1-4271-A5D0-791CE6016813}" destId="{EE1761BD-FA46-467C-B321-FCE90D3D2043}" srcOrd="6" destOrd="0" presId="urn:microsoft.com/office/officeart/2005/8/layout/radial4"/>
    <dgm:cxn modelId="{1E3BEEEF-1331-4EB2-8D33-F4BFBB318E0B}" type="presParOf" srcId="{B73DDDB2-59B1-4271-A5D0-791CE6016813}" destId="{319104FB-A1E0-4A56-9B84-AB6177EE90AE}" srcOrd="7" destOrd="0" presId="urn:microsoft.com/office/officeart/2005/8/layout/radial4"/>
    <dgm:cxn modelId="{CD1C3C37-0FA9-4CD8-9E39-2DB4097F0549}" type="presParOf" srcId="{B73DDDB2-59B1-4271-A5D0-791CE6016813}" destId="{0E56293B-6683-459C-9F31-E50847D4A25C}"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BDDED8-78BF-45AB-A6F5-0EFF94AC0D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AB465F88-129C-4681-9CDE-254841782F3F}">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200" b="1" dirty="0" smtClean="0">
              <a:solidFill>
                <a:schemeClr val="bg2"/>
              </a:solidFill>
            </a:rPr>
            <a:t>Presidente del Consejo</a:t>
          </a:r>
        </a:p>
        <a:p>
          <a:r>
            <a:rPr lang="es-MX" sz="700" dirty="0" smtClean="0">
              <a:solidFill>
                <a:schemeClr val="bg2"/>
              </a:solidFill>
            </a:rPr>
            <a:t>Secretario de Hacienda</a:t>
          </a:r>
        </a:p>
      </dgm:t>
    </dgm:pt>
    <dgm:pt modelId="{6ADF5244-3166-4D05-AAFA-C1E15554A8FA}" type="parTrans" cxnId="{BA417E3D-0551-47E9-879D-003237E3DA12}">
      <dgm:prSet/>
      <dgm:spPr/>
      <dgm:t>
        <a:bodyPr/>
        <a:lstStyle/>
        <a:p>
          <a:endParaRPr lang="es-ES"/>
        </a:p>
      </dgm:t>
    </dgm:pt>
    <dgm:pt modelId="{705EF8FA-A484-4D0D-8050-5F82674811FA}" type="sibTrans" cxnId="{BA417E3D-0551-47E9-879D-003237E3DA12}">
      <dgm:prSet/>
      <dgm:spPr/>
      <dgm:t>
        <a:bodyPr/>
        <a:lstStyle/>
        <a:p>
          <a:endParaRPr lang="es-ES"/>
        </a:p>
      </dgm:t>
    </dgm:pt>
    <dgm:pt modelId="{34B1F3C9-2B11-46F7-AB80-36B37D43E71F}">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200" b="1" dirty="0" smtClean="0">
              <a:solidFill>
                <a:schemeClr val="bg2"/>
              </a:solidFill>
            </a:rPr>
            <a:t>Secretaría de Hacienda:</a:t>
          </a:r>
        </a:p>
        <a:p>
          <a:r>
            <a:rPr lang="es-MX" sz="1100" dirty="0" smtClean="0">
              <a:solidFill>
                <a:schemeClr val="bg2"/>
              </a:solidFill>
            </a:rPr>
            <a:t>Tesorero de la Federación </a:t>
          </a:r>
        </a:p>
        <a:p>
          <a:endParaRPr lang="es-MX" sz="1100" dirty="0" smtClean="0">
            <a:solidFill>
              <a:schemeClr val="bg2"/>
            </a:solidFill>
          </a:endParaRPr>
        </a:p>
        <a:p>
          <a:r>
            <a:rPr lang="es-MX" sz="1100" dirty="0" smtClean="0">
              <a:solidFill>
                <a:schemeClr val="bg2"/>
              </a:solidFill>
            </a:rPr>
            <a:t>Subsecretario de Egresos </a:t>
          </a:r>
        </a:p>
        <a:p>
          <a:endParaRPr lang="es-MX" sz="1100" dirty="0" smtClean="0">
            <a:solidFill>
              <a:schemeClr val="bg2"/>
            </a:solidFill>
          </a:endParaRPr>
        </a:p>
        <a:p>
          <a:r>
            <a:rPr lang="es-MX" sz="1100" dirty="0" smtClean="0">
              <a:solidFill>
                <a:schemeClr val="bg2"/>
              </a:solidFill>
            </a:rPr>
            <a:t>Subsecretario de Ingresos</a:t>
          </a:r>
        </a:p>
        <a:p>
          <a:endParaRPr lang="es-MX" sz="1100" dirty="0" smtClean="0">
            <a:solidFill>
              <a:schemeClr val="bg2"/>
            </a:solidFill>
          </a:endParaRPr>
        </a:p>
        <a:p>
          <a:r>
            <a:rPr lang="es-MX" sz="1100" dirty="0" smtClean="0">
              <a:solidFill>
                <a:schemeClr val="bg2"/>
              </a:solidFill>
            </a:rPr>
            <a:t>Subsecretario de Hacienda y Crédito Público </a:t>
          </a:r>
        </a:p>
        <a:p>
          <a:endParaRPr lang="es-MX" sz="1100" dirty="0" smtClean="0">
            <a:solidFill>
              <a:schemeClr val="bg2"/>
            </a:solidFill>
          </a:endParaRPr>
        </a:p>
        <a:p>
          <a:r>
            <a:rPr lang="es-MX" sz="1100" dirty="0" smtClean="0">
              <a:solidFill>
                <a:schemeClr val="bg2"/>
              </a:solidFill>
            </a:rPr>
            <a:t>Titular de la Unidad de Coordinación con las Entidades Federativas  </a:t>
          </a:r>
        </a:p>
      </dgm:t>
    </dgm:pt>
    <dgm:pt modelId="{A00C2E33-5DC1-4A9C-896F-90FAFD6D4819}" type="parTrans" cxnId="{BBA8FA6F-4F93-4403-A68A-C02AB32AFE4C}">
      <dgm:prSet/>
      <dgm:spPr>
        <a:ln>
          <a:solidFill>
            <a:srgbClr val="666633"/>
          </a:solidFill>
        </a:ln>
      </dgm:spPr>
      <dgm:t>
        <a:bodyPr/>
        <a:lstStyle/>
        <a:p>
          <a:endParaRPr lang="es-ES" dirty="0"/>
        </a:p>
      </dgm:t>
    </dgm:pt>
    <dgm:pt modelId="{B38675D9-B4A6-4CA7-94F9-4D52FEDB43F7}" type="sibTrans" cxnId="{BBA8FA6F-4F93-4403-A68A-C02AB32AFE4C}">
      <dgm:prSet/>
      <dgm:spPr/>
      <dgm:t>
        <a:bodyPr/>
        <a:lstStyle/>
        <a:p>
          <a:endParaRPr lang="es-ES"/>
        </a:p>
      </dgm:t>
    </dgm:pt>
    <dgm:pt modelId="{18E64573-1706-496B-9F07-E0E657D50903}">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200" b="1" dirty="0" smtClean="0">
              <a:solidFill>
                <a:schemeClr val="bg2"/>
              </a:solidFill>
            </a:rPr>
            <a:t>Representante de la Secretaría de la Función Pública</a:t>
          </a:r>
        </a:p>
      </dgm:t>
    </dgm:pt>
    <dgm:pt modelId="{58E5BE35-E465-46C5-9EF1-497A1D94925A}" type="parTrans" cxnId="{20C71FCF-DA37-4208-ADFB-D2E104C88EAF}">
      <dgm:prSet/>
      <dgm:spPr/>
      <dgm:t>
        <a:bodyPr/>
        <a:lstStyle/>
        <a:p>
          <a:endParaRPr lang="es-ES" dirty="0"/>
        </a:p>
      </dgm:t>
    </dgm:pt>
    <dgm:pt modelId="{4E9782D8-2FFD-487C-9DC7-6EB09CE7824C}" type="sibTrans" cxnId="{20C71FCF-DA37-4208-ADFB-D2E104C88EAF}">
      <dgm:prSet/>
      <dgm:spPr/>
      <dgm:t>
        <a:bodyPr/>
        <a:lstStyle/>
        <a:p>
          <a:endParaRPr lang="es-ES"/>
        </a:p>
      </dgm:t>
    </dgm:pt>
    <dgm:pt modelId="{073CAD76-2076-48A0-B229-26CE18B628AC}">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100" b="1" dirty="0" smtClean="0">
              <a:solidFill>
                <a:schemeClr val="bg2"/>
              </a:solidFill>
            </a:rPr>
            <a:t>Gobiernos Estatales</a:t>
          </a:r>
        </a:p>
        <a:p>
          <a:r>
            <a:rPr lang="es-MX" sz="1100" b="1" dirty="0" smtClean="0">
              <a:solidFill>
                <a:schemeClr val="bg2"/>
              </a:solidFill>
            </a:rPr>
            <a:t>Gobernador de los Grupos 1 y 3</a:t>
          </a:r>
        </a:p>
        <a:p>
          <a:r>
            <a:rPr lang="es-MX" sz="1100" b="1" dirty="0" smtClean="0">
              <a:solidFill>
                <a:schemeClr val="bg2"/>
              </a:solidFill>
            </a:rPr>
            <a:t>Gobernador de los Grupos 2 y 4</a:t>
          </a:r>
        </a:p>
        <a:p>
          <a:r>
            <a:rPr lang="es-MX" sz="1100" b="1" dirty="0" smtClean="0">
              <a:solidFill>
                <a:schemeClr val="bg2"/>
              </a:solidFill>
            </a:rPr>
            <a:t>Gobernador de los Grupos 5 y 7 </a:t>
          </a:r>
        </a:p>
        <a:p>
          <a:r>
            <a:rPr lang="es-MX" sz="1100" b="1" dirty="0" smtClean="0">
              <a:solidFill>
                <a:schemeClr val="bg2"/>
              </a:solidFill>
            </a:rPr>
            <a:t>Gobernador de los Grupos 6 y 8 </a:t>
          </a:r>
          <a:endParaRPr lang="es-ES" sz="1100" b="1" dirty="0">
            <a:solidFill>
              <a:schemeClr val="bg2"/>
            </a:solidFill>
          </a:endParaRPr>
        </a:p>
      </dgm:t>
    </dgm:pt>
    <dgm:pt modelId="{23456BD3-316E-4A51-AD1C-832973CE0899}" type="parTrans" cxnId="{4B62D8B4-CE3B-4A2F-BD7A-5C8C145556FA}">
      <dgm:prSet/>
      <dgm:spPr>
        <a:ln>
          <a:solidFill>
            <a:srgbClr val="666633"/>
          </a:solidFill>
        </a:ln>
      </dgm:spPr>
      <dgm:t>
        <a:bodyPr/>
        <a:lstStyle/>
        <a:p>
          <a:endParaRPr lang="es-ES" dirty="0"/>
        </a:p>
      </dgm:t>
    </dgm:pt>
    <dgm:pt modelId="{39B1E00D-AFCC-4B90-8AD1-08340A2D6497}" type="sibTrans" cxnId="{4B62D8B4-CE3B-4A2F-BD7A-5C8C145556FA}">
      <dgm:prSet/>
      <dgm:spPr/>
      <dgm:t>
        <a:bodyPr/>
        <a:lstStyle/>
        <a:p>
          <a:endParaRPr lang="es-ES"/>
        </a:p>
      </dgm:t>
    </dgm:pt>
    <dgm:pt modelId="{699FC60F-5886-4863-9C7A-337E254887FB}">
      <dgm:prSet phldrT="[Texto]"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100" b="1" dirty="0" smtClean="0">
              <a:solidFill>
                <a:schemeClr val="bg2"/>
              </a:solidFill>
            </a:rPr>
            <a:t>Gobiernos Municipales</a:t>
          </a:r>
        </a:p>
        <a:p>
          <a:r>
            <a:rPr lang="es-MX" sz="1100" b="1" dirty="0" smtClean="0">
              <a:solidFill>
                <a:schemeClr val="bg2"/>
              </a:solidFill>
            </a:rPr>
            <a:t>Representante de los Ayuntamientos  </a:t>
          </a:r>
        </a:p>
        <a:p>
          <a:r>
            <a:rPr lang="es-MX" sz="1100" b="1" dirty="0" smtClean="0">
              <a:solidFill>
                <a:schemeClr val="bg2"/>
              </a:solidFill>
            </a:rPr>
            <a:t>Representante de los Ayuntamientos  </a:t>
          </a:r>
        </a:p>
      </dgm:t>
    </dgm:pt>
    <dgm:pt modelId="{F79E227E-B561-4D06-84A9-80859D80555D}" type="parTrans" cxnId="{C379BD4D-2C05-4028-B0F2-916508A2445D}">
      <dgm:prSet/>
      <dgm:spPr>
        <a:ln>
          <a:solidFill>
            <a:srgbClr val="666633"/>
          </a:solidFill>
        </a:ln>
      </dgm:spPr>
      <dgm:t>
        <a:bodyPr/>
        <a:lstStyle/>
        <a:p>
          <a:endParaRPr lang="es-ES" dirty="0"/>
        </a:p>
      </dgm:t>
    </dgm:pt>
    <dgm:pt modelId="{FFF21BFC-109F-43EF-BD09-AD4C69F4DCA2}" type="sibTrans" cxnId="{C379BD4D-2C05-4028-B0F2-916508A2445D}">
      <dgm:prSet/>
      <dgm:spPr/>
      <dgm:t>
        <a:bodyPr/>
        <a:lstStyle/>
        <a:p>
          <a:endParaRPr lang="es-ES"/>
        </a:p>
      </dgm:t>
    </dgm:pt>
    <dgm:pt modelId="{031DE429-5123-4DB7-93AB-8E95982E9DC8}" type="asst">
      <dgm:prSet custT="1"/>
      <dgm:spPr>
        <a:solidFill>
          <a:schemeClr val="tx2">
            <a:lumMod val="50000"/>
          </a:schemeClr>
        </a:solidFill>
        <a:ln>
          <a:noFill/>
        </a:ln>
        <a:effectLst>
          <a:glow rad="63500">
            <a:schemeClr val="accent4">
              <a:satMod val="175000"/>
              <a:alpha val="40000"/>
            </a:schemeClr>
          </a:glow>
        </a:effectLst>
        <a:scene3d>
          <a:camera prst="orthographicFront"/>
          <a:lightRig rig="threePt" dir="t"/>
        </a:scene3d>
        <a:sp3d>
          <a:bevelT w="165100" prst="coolSlant"/>
        </a:sp3d>
      </dgm:spPr>
      <dgm:t>
        <a:bodyPr/>
        <a:lstStyle/>
        <a:p>
          <a:r>
            <a:rPr lang="es-MX" sz="1200" b="1" dirty="0" smtClean="0">
              <a:solidFill>
                <a:schemeClr val="bg2"/>
              </a:solidFill>
            </a:rPr>
            <a:t>Secretario Técnico </a:t>
          </a:r>
        </a:p>
        <a:p>
          <a:r>
            <a:rPr lang="es-MX" sz="700" dirty="0" smtClean="0">
              <a:solidFill>
                <a:schemeClr val="bg2"/>
              </a:solidFill>
            </a:rPr>
            <a:t>Titular de la Unidad de Contabilidad Gubernamental</a:t>
          </a:r>
        </a:p>
      </dgm:t>
    </dgm:pt>
    <dgm:pt modelId="{30367D82-9FA7-4B0C-8695-437242E36D89}" type="parTrans" cxnId="{B743E684-E4C4-45D6-9248-74107C834B77}">
      <dgm:prSet/>
      <dgm:spPr>
        <a:ln>
          <a:solidFill>
            <a:srgbClr val="666633"/>
          </a:solidFill>
        </a:ln>
      </dgm:spPr>
      <dgm:t>
        <a:bodyPr/>
        <a:lstStyle/>
        <a:p>
          <a:endParaRPr lang="es-ES" dirty="0"/>
        </a:p>
      </dgm:t>
    </dgm:pt>
    <dgm:pt modelId="{3474FA05-A5EB-48E1-B318-F0DBB8B5AAD4}" type="sibTrans" cxnId="{B743E684-E4C4-45D6-9248-74107C834B77}">
      <dgm:prSet/>
      <dgm:spPr/>
      <dgm:t>
        <a:bodyPr/>
        <a:lstStyle/>
        <a:p>
          <a:endParaRPr lang="es-ES"/>
        </a:p>
      </dgm:t>
    </dgm:pt>
    <dgm:pt modelId="{208F297E-5575-4021-86E0-ABE559980280}" type="pres">
      <dgm:prSet presAssocID="{88BDDED8-78BF-45AB-A6F5-0EFF94AC0DF9}" presName="hierChild1" presStyleCnt="0">
        <dgm:presLayoutVars>
          <dgm:orgChart val="1"/>
          <dgm:chPref val="1"/>
          <dgm:dir/>
          <dgm:animOne val="branch"/>
          <dgm:animLvl val="lvl"/>
          <dgm:resizeHandles/>
        </dgm:presLayoutVars>
      </dgm:prSet>
      <dgm:spPr/>
      <dgm:t>
        <a:bodyPr/>
        <a:lstStyle/>
        <a:p>
          <a:endParaRPr lang="es-ES"/>
        </a:p>
      </dgm:t>
    </dgm:pt>
    <dgm:pt modelId="{5585BB98-EC21-4CC4-BC98-295517A6B816}" type="pres">
      <dgm:prSet presAssocID="{AB465F88-129C-4681-9CDE-254841782F3F}" presName="hierRoot1" presStyleCnt="0">
        <dgm:presLayoutVars>
          <dgm:hierBranch val="init"/>
        </dgm:presLayoutVars>
      </dgm:prSet>
      <dgm:spPr/>
    </dgm:pt>
    <dgm:pt modelId="{FC718DE1-6CDD-493C-AFC8-46B2D2DC11B9}" type="pres">
      <dgm:prSet presAssocID="{AB465F88-129C-4681-9CDE-254841782F3F}" presName="rootComposite1" presStyleCnt="0"/>
      <dgm:spPr/>
    </dgm:pt>
    <dgm:pt modelId="{C3FE6B4A-290B-44E7-9036-FA766711E63F}" type="pres">
      <dgm:prSet presAssocID="{AB465F88-129C-4681-9CDE-254841782F3F}" presName="rootText1" presStyleLbl="node0" presStyleIdx="0" presStyleCnt="1" custScaleX="476387" custScaleY="360198" custLinFactY="-100000" custLinFactNeighborY="-176349">
        <dgm:presLayoutVars>
          <dgm:chPref val="3"/>
        </dgm:presLayoutVars>
      </dgm:prSet>
      <dgm:spPr/>
      <dgm:t>
        <a:bodyPr/>
        <a:lstStyle/>
        <a:p>
          <a:endParaRPr lang="es-ES"/>
        </a:p>
      </dgm:t>
    </dgm:pt>
    <dgm:pt modelId="{E54187E1-B793-47FE-A246-D1FBA15779A9}" type="pres">
      <dgm:prSet presAssocID="{AB465F88-129C-4681-9CDE-254841782F3F}" presName="rootConnector1" presStyleLbl="node1" presStyleIdx="0" presStyleCnt="0"/>
      <dgm:spPr/>
      <dgm:t>
        <a:bodyPr/>
        <a:lstStyle/>
        <a:p>
          <a:endParaRPr lang="es-ES"/>
        </a:p>
      </dgm:t>
    </dgm:pt>
    <dgm:pt modelId="{D6E29BCD-2845-49A3-9B1B-2C6105042DE7}" type="pres">
      <dgm:prSet presAssocID="{AB465F88-129C-4681-9CDE-254841782F3F}" presName="hierChild2" presStyleCnt="0"/>
      <dgm:spPr/>
    </dgm:pt>
    <dgm:pt modelId="{876324E0-F826-464E-9AE0-76D1BC21114D}" type="pres">
      <dgm:prSet presAssocID="{A00C2E33-5DC1-4A9C-896F-90FAFD6D4819}" presName="Name37" presStyleLbl="parChTrans1D2" presStyleIdx="0" presStyleCnt="5"/>
      <dgm:spPr/>
      <dgm:t>
        <a:bodyPr/>
        <a:lstStyle/>
        <a:p>
          <a:endParaRPr lang="es-ES"/>
        </a:p>
      </dgm:t>
    </dgm:pt>
    <dgm:pt modelId="{FFA8F934-1F00-499A-B660-E1A38EB59B44}" type="pres">
      <dgm:prSet presAssocID="{34B1F3C9-2B11-46F7-AB80-36B37D43E71F}" presName="hierRoot2" presStyleCnt="0">
        <dgm:presLayoutVars>
          <dgm:hierBranch val="init"/>
        </dgm:presLayoutVars>
      </dgm:prSet>
      <dgm:spPr/>
    </dgm:pt>
    <dgm:pt modelId="{9A5AFC8F-30C5-4D99-86F3-00ECAF109DCA}" type="pres">
      <dgm:prSet presAssocID="{34B1F3C9-2B11-46F7-AB80-36B37D43E71F}" presName="rootComposite" presStyleCnt="0"/>
      <dgm:spPr/>
    </dgm:pt>
    <dgm:pt modelId="{D43F1068-32AE-41FC-8461-28FFABEA2442}" type="pres">
      <dgm:prSet presAssocID="{34B1F3C9-2B11-46F7-AB80-36B37D43E71F}" presName="rootText" presStyleLbl="node2" presStyleIdx="0" presStyleCnt="4" custScaleX="476387" custScaleY="1192444" custLinFactNeighborY="70696">
        <dgm:presLayoutVars>
          <dgm:chPref val="3"/>
        </dgm:presLayoutVars>
      </dgm:prSet>
      <dgm:spPr/>
      <dgm:t>
        <a:bodyPr/>
        <a:lstStyle/>
        <a:p>
          <a:endParaRPr lang="es-ES"/>
        </a:p>
      </dgm:t>
    </dgm:pt>
    <dgm:pt modelId="{AF36B6D2-6559-4DFA-A9CB-7A26F84A34DB}" type="pres">
      <dgm:prSet presAssocID="{34B1F3C9-2B11-46F7-AB80-36B37D43E71F}" presName="rootConnector" presStyleLbl="node2" presStyleIdx="0" presStyleCnt="4"/>
      <dgm:spPr/>
      <dgm:t>
        <a:bodyPr/>
        <a:lstStyle/>
        <a:p>
          <a:endParaRPr lang="es-ES"/>
        </a:p>
      </dgm:t>
    </dgm:pt>
    <dgm:pt modelId="{7CF8901E-7716-441E-B8FE-8626F95177DA}" type="pres">
      <dgm:prSet presAssocID="{34B1F3C9-2B11-46F7-AB80-36B37D43E71F}" presName="hierChild4" presStyleCnt="0"/>
      <dgm:spPr/>
    </dgm:pt>
    <dgm:pt modelId="{A5E4B5ED-55E3-430E-B4A0-CFDFF263D7EA}" type="pres">
      <dgm:prSet presAssocID="{34B1F3C9-2B11-46F7-AB80-36B37D43E71F}" presName="hierChild5" presStyleCnt="0"/>
      <dgm:spPr/>
    </dgm:pt>
    <dgm:pt modelId="{901C14A4-0579-4AFF-ADEF-D5F1D956DE6F}" type="pres">
      <dgm:prSet presAssocID="{58E5BE35-E465-46C5-9EF1-497A1D94925A}" presName="Name37" presStyleLbl="parChTrans1D2" presStyleIdx="1" presStyleCnt="5"/>
      <dgm:spPr/>
      <dgm:t>
        <a:bodyPr/>
        <a:lstStyle/>
        <a:p>
          <a:endParaRPr lang="es-ES"/>
        </a:p>
      </dgm:t>
    </dgm:pt>
    <dgm:pt modelId="{0960010A-5089-4C3F-8E5B-D4039DE4AAD8}" type="pres">
      <dgm:prSet presAssocID="{18E64573-1706-496B-9F07-E0E657D50903}" presName="hierRoot2" presStyleCnt="0">
        <dgm:presLayoutVars>
          <dgm:hierBranch val="init"/>
        </dgm:presLayoutVars>
      </dgm:prSet>
      <dgm:spPr/>
    </dgm:pt>
    <dgm:pt modelId="{1F7024C7-CB6A-45A5-A38C-FE50CA0988DA}" type="pres">
      <dgm:prSet presAssocID="{18E64573-1706-496B-9F07-E0E657D50903}" presName="rootComposite" presStyleCnt="0"/>
      <dgm:spPr/>
    </dgm:pt>
    <dgm:pt modelId="{62715C03-7901-418C-9F16-C5FFF38C5466}" type="pres">
      <dgm:prSet presAssocID="{18E64573-1706-496B-9F07-E0E657D50903}" presName="rootText" presStyleLbl="node2" presStyleIdx="1" presStyleCnt="4" custScaleX="476387" custScaleY="428815" custLinFactNeighborY="70696">
        <dgm:presLayoutVars>
          <dgm:chPref val="3"/>
        </dgm:presLayoutVars>
      </dgm:prSet>
      <dgm:spPr/>
      <dgm:t>
        <a:bodyPr/>
        <a:lstStyle/>
        <a:p>
          <a:endParaRPr lang="es-ES"/>
        </a:p>
      </dgm:t>
    </dgm:pt>
    <dgm:pt modelId="{89254235-48E2-4158-A023-76A627E5FA42}" type="pres">
      <dgm:prSet presAssocID="{18E64573-1706-496B-9F07-E0E657D50903}" presName="rootConnector" presStyleLbl="node2" presStyleIdx="1" presStyleCnt="4"/>
      <dgm:spPr/>
      <dgm:t>
        <a:bodyPr/>
        <a:lstStyle/>
        <a:p>
          <a:endParaRPr lang="es-ES"/>
        </a:p>
      </dgm:t>
    </dgm:pt>
    <dgm:pt modelId="{B0FB6431-830F-40E9-9FAD-9AEF08D7BDF1}" type="pres">
      <dgm:prSet presAssocID="{18E64573-1706-496B-9F07-E0E657D50903}" presName="hierChild4" presStyleCnt="0"/>
      <dgm:spPr/>
    </dgm:pt>
    <dgm:pt modelId="{245EC049-DAB7-47DC-9224-D9DC54ADB897}" type="pres">
      <dgm:prSet presAssocID="{18E64573-1706-496B-9F07-E0E657D50903}" presName="hierChild5" presStyleCnt="0"/>
      <dgm:spPr/>
    </dgm:pt>
    <dgm:pt modelId="{F5068CDF-B910-461A-A3CD-DA772D521197}" type="pres">
      <dgm:prSet presAssocID="{23456BD3-316E-4A51-AD1C-832973CE0899}" presName="Name37" presStyleLbl="parChTrans1D2" presStyleIdx="2" presStyleCnt="5"/>
      <dgm:spPr/>
      <dgm:t>
        <a:bodyPr/>
        <a:lstStyle/>
        <a:p>
          <a:endParaRPr lang="es-ES"/>
        </a:p>
      </dgm:t>
    </dgm:pt>
    <dgm:pt modelId="{51B66092-428E-4C60-BAE6-BCC9FFD02633}" type="pres">
      <dgm:prSet presAssocID="{073CAD76-2076-48A0-B229-26CE18B628AC}" presName="hierRoot2" presStyleCnt="0">
        <dgm:presLayoutVars>
          <dgm:hierBranch val="init"/>
        </dgm:presLayoutVars>
      </dgm:prSet>
      <dgm:spPr/>
    </dgm:pt>
    <dgm:pt modelId="{4C00A073-84DF-4F33-BE08-76AC1896CFA5}" type="pres">
      <dgm:prSet presAssocID="{073CAD76-2076-48A0-B229-26CE18B628AC}" presName="rootComposite" presStyleCnt="0"/>
      <dgm:spPr/>
    </dgm:pt>
    <dgm:pt modelId="{FE016022-78DD-4399-BF68-CA12D1C23351}" type="pres">
      <dgm:prSet presAssocID="{073CAD76-2076-48A0-B229-26CE18B628AC}" presName="rootText" presStyleLbl="node2" presStyleIdx="2" presStyleCnt="4" custScaleX="476387" custScaleY="586406" custLinFactNeighborY="70696">
        <dgm:presLayoutVars>
          <dgm:chPref val="3"/>
        </dgm:presLayoutVars>
      </dgm:prSet>
      <dgm:spPr/>
      <dgm:t>
        <a:bodyPr/>
        <a:lstStyle/>
        <a:p>
          <a:endParaRPr lang="es-ES"/>
        </a:p>
      </dgm:t>
    </dgm:pt>
    <dgm:pt modelId="{894B1926-805C-4249-AF5C-5319E9970E7A}" type="pres">
      <dgm:prSet presAssocID="{073CAD76-2076-48A0-B229-26CE18B628AC}" presName="rootConnector" presStyleLbl="node2" presStyleIdx="2" presStyleCnt="4"/>
      <dgm:spPr/>
      <dgm:t>
        <a:bodyPr/>
        <a:lstStyle/>
        <a:p>
          <a:endParaRPr lang="es-ES"/>
        </a:p>
      </dgm:t>
    </dgm:pt>
    <dgm:pt modelId="{17CC76CB-549E-4ED0-B357-7CFB55C43BCC}" type="pres">
      <dgm:prSet presAssocID="{073CAD76-2076-48A0-B229-26CE18B628AC}" presName="hierChild4" presStyleCnt="0"/>
      <dgm:spPr/>
    </dgm:pt>
    <dgm:pt modelId="{F1173E25-DB4F-4D89-9E62-330FC03EDB67}" type="pres">
      <dgm:prSet presAssocID="{073CAD76-2076-48A0-B229-26CE18B628AC}" presName="hierChild5" presStyleCnt="0"/>
      <dgm:spPr/>
    </dgm:pt>
    <dgm:pt modelId="{87040215-60B5-43A4-AAD3-E527E0DD40D9}" type="pres">
      <dgm:prSet presAssocID="{F79E227E-B561-4D06-84A9-80859D80555D}" presName="Name37" presStyleLbl="parChTrans1D2" presStyleIdx="3" presStyleCnt="5"/>
      <dgm:spPr/>
      <dgm:t>
        <a:bodyPr/>
        <a:lstStyle/>
        <a:p>
          <a:endParaRPr lang="es-ES"/>
        </a:p>
      </dgm:t>
    </dgm:pt>
    <dgm:pt modelId="{0FA3ACDD-CEA2-4702-87D6-D07BFBCAC476}" type="pres">
      <dgm:prSet presAssocID="{699FC60F-5886-4863-9C7A-337E254887FB}" presName="hierRoot2" presStyleCnt="0">
        <dgm:presLayoutVars>
          <dgm:hierBranch val="init"/>
        </dgm:presLayoutVars>
      </dgm:prSet>
      <dgm:spPr/>
    </dgm:pt>
    <dgm:pt modelId="{06732E23-E1C2-427B-9B4C-744324D32DB6}" type="pres">
      <dgm:prSet presAssocID="{699FC60F-5886-4863-9C7A-337E254887FB}" presName="rootComposite" presStyleCnt="0"/>
      <dgm:spPr/>
    </dgm:pt>
    <dgm:pt modelId="{9AEA8BFA-2ECC-4C0E-A952-3F1357A5E676}" type="pres">
      <dgm:prSet presAssocID="{699FC60F-5886-4863-9C7A-337E254887FB}" presName="rootText" presStyleLbl="node2" presStyleIdx="3" presStyleCnt="4" custScaleX="476387" custScaleY="586406" custLinFactNeighborY="70696">
        <dgm:presLayoutVars>
          <dgm:chPref val="3"/>
        </dgm:presLayoutVars>
      </dgm:prSet>
      <dgm:spPr/>
      <dgm:t>
        <a:bodyPr/>
        <a:lstStyle/>
        <a:p>
          <a:endParaRPr lang="es-ES"/>
        </a:p>
      </dgm:t>
    </dgm:pt>
    <dgm:pt modelId="{EED1B38B-DBCA-462B-BE9C-942FC4D6DE01}" type="pres">
      <dgm:prSet presAssocID="{699FC60F-5886-4863-9C7A-337E254887FB}" presName="rootConnector" presStyleLbl="node2" presStyleIdx="3" presStyleCnt="4"/>
      <dgm:spPr/>
      <dgm:t>
        <a:bodyPr/>
        <a:lstStyle/>
        <a:p>
          <a:endParaRPr lang="es-ES"/>
        </a:p>
      </dgm:t>
    </dgm:pt>
    <dgm:pt modelId="{CF9DAD90-0EA2-4D5F-A8A8-4A01E203EE1A}" type="pres">
      <dgm:prSet presAssocID="{699FC60F-5886-4863-9C7A-337E254887FB}" presName="hierChild4" presStyleCnt="0"/>
      <dgm:spPr/>
    </dgm:pt>
    <dgm:pt modelId="{21221B18-C45B-4065-BB08-F9546ECF034C}" type="pres">
      <dgm:prSet presAssocID="{699FC60F-5886-4863-9C7A-337E254887FB}" presName="hierChild5" presStyleCnt="0"/>
      <dgm:spPr/>
    </dgm:pt>
    <dgm:pt modelId="{E7E4A152-7E4E-4802-A5D8-320E833AE96C}" type="pres">
      <dgm:prSet presAssocID="{AB465F88-129C-4681-9CDE-254841782F3F}" presName="hierChild3" presStyleCnt="0"/>
      <dgm:spPr/>
    </dgm:pt>
    <dgm:pt modelId="{1747F1AC-0054-46D3-8763-D570DFFBBABE}" type="pres">
      <dgm:prSet presAssocID="{30367D82-9FA7-4B0C-8695-437242E36D89}" presName="Name111" presStyleLbl="parChTrans1D2" presStyleIdx="4" presStyleCnt="5"/>
      <dgm:spPr/>
      <dgm:t>
        <a:bodyPr/>
        <a:lstStyle/>
        <a:p>
          <a:endParaRPr lang="es-ES"/>
        </a:p>
      </dgm:t>
    </dgm:pt>
    <dgm:pt modelId="{70A57C31-5BE0-4820-B451-27FBCBD69388}" type="pres">
      <dgm:prSet presAssocID="{031DE429-5123-4DB7-93AB-8E95982E9DC8}" presName="hierRoot3" presStyleCnt="0">
        <dgm:presLayoutVars>
          <dgm:hierBranch val="init"/>
        </dgm:presLayoutVars>
      </dgm:prSet>
      <dgm:spPr/>
    </dgm:pt>
    <dgm:pt modelId="{97968AD6-28D4-41A9-B76A-329D1AF7F7AF}" type="pres">
      <dgm:prSet presAssocID="{031DE429-5123-4DB7-93AB-8E95982E9DC8}" presName="rootComposite3" presStyleCnt="0"/>
      <dgm:spPr/>
    </dgm:pt>
    <dgm:pt modelId="{BC1149DF-8791-4BB4-996E-363E904905D8}" type="pres">
      <dgm:prSet presAssocID="{031DE429-5123-4DB7-93AB-8E95982E9DC8}" presName="rootText3" presStyleLbl="asst1" presStyleIdx="0" presStyleCnt="1" custScaleX="476387" custScaleY="294125" custLinFactNeighborX="-91610" custLinFactNeighborY="-49745">
        <dgm:presLayoutVars>
          <dgm:chPref val="3"/>
        </dgm:presLayoutVars>
      </dgm:prSet>
      <dgm:spPr/>
      <dgm:t>
        <a:bodyPr/>
        <a:lstStyle/>
        <a:p>
          <a:endParaRPr lang="es-ES"/>
        </a:p>
      </dgm:t>
    </dgm:pt>
    <dgm:pt modelId="{F7A87DBE-CFCD-448B-BAA5-7D2FB6973999}" type="pres">
      <dgm:prSet presAssocID="{031DE429-5123-4DB7-93AB-8E95982E9DC8}" presName="rootConnector3" presStyleLbl="asst1" presStyleIdx="0" presStyleCnt="1"/>
      <dgm:spPr/>
      <dgm:t>
        <a:bodyPr/>
        <a:lstStyle/>
        <a:p>
          <a:endParaRPr lang="es-ES"/>
        </a:p>
      </dgm:t>
    </dgm:pt>
    <dgm:pt modelId="{85CDD186-CDF0-4903-BDF1-3B1513D28303}" type="pres">
      <dgm:prSet presAssocID="{031DE429-5123-4DB7-93AB-8E95982E9DC8}" presName="hierChild6" presStyleCnt="0"/>
      <dgm:spPr/>
    </dgm:pt>
    <dgm:pt modelId="{CC9BDBF2-E7B9-4568-BABC-D0B1A4873887}" type="pres">
      <dgm:prSet presAssocID="{031DE429-5123-4DB7-93AB-8E95982E9DC8}" presName="hierChild7" presStyleCnt="0"/>
      <dgm:spPr/>
    </dgm:pt>
  </dgm:ptLst>
  <dgm:cxnLst>
    <dgm:cxn modelId="{4F77F9D1-0B3D-4C35-8366-A5A674E7064C}" type="presOf" srcId="{AB465F88-129C-4681-9CDE-254841782F3F}" destId="{E54187E1-B793-47FE-A246-D1FBA15779A9}" srcOrd="1" destOrd="0" presId="urn:microsoft.com/office/officeart/2005/8/layout/orgChart1"/>
    <dgm:cxn modelId="{AECE52E7-6362-4EE5-9E6F-B7DCFE8832C3}" type="presOf" srcId="{34B1F3C9-2B11-46F7-AB80-36B37D43E71F}" destId="{D43F1068-32AE-41FC-8461-28FFABEA2442}" srcOrd="0" destOrd="0" presId="urn:microsoft.com/office/officeart/2005/8/layout/orgChart1"/>
    <dgm:cxn modelId="{DE9360AC-AA5D-4DC6-9175-AAD52C10A017}" type="presOf" srcId="{58E5BE35-E465-46C5-9EF1-497A1D94925A}" destId="{901C14A4-0579-4AFF-ADEF-D5F1D956DE6F}" srcOrd="0" destOrd="0" presId="urn:microsoft.com/office/officeart/2005/8/layout/orgChart1"/>
    <dgm:cxn modelId="{6B0AFD5B-B63A-4640-88C2-DF302827FA9C}" type="presOf" srcId="{30367D82-9FA7-4B0C-8695-437242E36D89}" destId="{1747F1AC-0054-46D3-8763-D570DFFBBABE}" srcOrd="0" destOrd="0" presId="urn:microsoft.com/office/officeart/2005/8/layout/orgChart1"/>
    <dgm:cxn modelId="{BA417E3D-0551-47E9-879D-003237E3DA12}" srcId="{88BDDED8-78BF-45AB-A6F5-0EFF94AC0DF9}" destId="{AB465F88-129C-4681-9CDE-254841782F3F}" srcOrd="0" destOrd="0" parTransId="{6ADF5244-3166-4D05-AAFA-C1E15554A8FA}" sibTransId="{705EF8FA-A484-4D0D-8050-5F82674811FA}"/>
    <dgm:cxn modelId="{9E758F7D-2BBE-4691-BD16-E358EFEF35C5}" type="presOf" srcId="{A00C2E33-5DC1-4A9C-896F-90FAFD6D4819}" destId="{876324E0-F826-464E-9AE0-76D1BC21114D}" srcOrd="0" destOrd="0" presId="urn:microsoft.com/office/officeart/2005/8/layout/orgChart1"/>
    <dgm:cxn modelId="{D1E6D4F2-E3D4-4960-8B57-3269257A77EB}" type="presOf" srcId="{073CAD76-2076-48A0-B229-26CE18B628AC}" destId="{894B1926-805C-4249-AF5C-5319E9970E7A}" srcOrd="1" destOrd="0" presId="urn:microsoft.com/office/officeart/2005/8/layout/orgChart1"/>
    <dgm:cxn modelId="{873277B3-9CEE-4BA7-80C4-F8963DBB3726}" type="presOf" srcId="{34B1F3C9-2B11-46F7-AB80-36B37D43E71F}" destId="{AF36B6D2-6559-4DFA-A9CB-7A26F84A34DB}" srcOrd="1" destOrd="0" presId="urn:microsoft.com/office/officeart/2005/8/layout/orgChart1"/>
    <dgm:cxn modelId="{41247EAC-535C-4CC4-8FC3-62A3F90E4D87}" type="presOf" srcId="{18E64573-1706-496B-9F07-E0E657D50903}" destId="{89254235-48E2-4158-A023-76A627E5FA42}" srcOrd="1" destOrd="0" presId="urn:microsoft.com/office/officeart/2005/8/layout/orgChart1"/>
    <dgm:cxn modelId="{E086E4AA-66AD-44D8-9FC4-6DAF2FDBD592}" type="presOf" srcId="{18E64573-1706-496B-9F07-E0E657D50903}" destId="{62715C03-7901-418C-9F16-C5FFF38C5466}" srcOrd="0" destOrd="0" presId="urn:microsoft.com/office/officeart/2005/8/layout/orgChart1"/>
    <dgm:cxn modelId="{B743E684-E4C4-45D6-9248-74107C834B77}" srcId="{AB465F88-129C-4681-9CDE-254841782F3F}" destId="{031DE429-5123-4DB7-93AB-8E95982E9DC8}" srcOrd="4" destOrd="0" parTransId="{30367D82-9FA7-4B0C-8695-437242E36D89}" sibTransId="{3474FA05-A5EB-48E1-B318-F0DBB8B5AAD4}"/>
    <dgm:cxn modelId="{1A44A343-A9CA-46DA-B3B6-7FD13D763521}" type="presOf" srcId="{88BDDED8-78BF-45AB-A6F5-0EFF94AC0DF9}" destId="{208F297E-5575-4021-86E0-ABE559980280}" srcOrd="0" destOrd="0" presId="urn:microsoft.com/office/officeart/2005/8/layout/orgChart1"/>
    <dgm:cxn modelId="{A275804A-51FD-475C-8BFF-606D07CB8C14}" type="presOf" srcId="{AB465F88-129C-4681-9CDE-254841782F3F}" destId="{C3FE6B4A-290B-44E7-9036-FA766711E63F}" srcOrd="0" destOrd="0" presId="urn:microsoft.com/office/officeart/2005/8/layout/orgChart1"/>
    <dgm:cxn modelId="{4547C0EF-652C-4C7F-A83E-C78AA98680A9}" type="presOf" srcId="{F79E227E-B561-4D06-84A9-80859D80555D}" destId="{87040215-60B5-43A4-AAD3-E527E0DD40D9}" srcOrd="0" destOrd="0" presId="urn:microsoft.com/office/officeart/2005/8/layout/orgChart1"/>
    <dgm:cxn modelId="{3CFB81FD-43CB-457B-BA71-2362D12F725C}" type="presOf" srcId="{031DE429-5123-4DB7-93AB-8E95982E9DC8}" destId="{F7A87DBE-CFCD-448B-BAA5-7D2FB6973999}" srcOrd="1" destOrd="0" presId="urn:microsoft.com/office/officeart/2005/8/layout/orgChart1"/>
    <dgm:cxn modelId="{BBA8FA6F-4F93-4403-A68A-C02AB32AFE4C}" srcId="{AB465F88-129C-4681-9CDE-254841782F3F}" destId="{34B1F3C9-2B11-46F7-AB80-36B37D43E71F}" srcOrd="0" destOrd="0" parTransId="{A00C2E33-5DC1-4A9C-896F-90FAFD6D4819}" sibTransId="{B38675D9-B4A6-4CA7-94F9-4D52FEDB43F7}"/>
    <dgm:cxn modelId="{39EE82B5-1514-4128-AE72-742D960E8B3E}" type="presOf" srcId="{031DE429-5123-4DB7-93AB-8E95982E9DC8}" destId="{BC1149DF-8791-4BB4-996E-363E904905D8}" srcOrd="0" destOrd="0" presId="urn:microsoft.com/office/officeart/2005/8/layout/orgChart1"/>
    <dgm:cxn modelId="{62FCD31E-7CD5-430A-984A-56A21A0A43DF}" type="presOf" srcId="{699FC60F-5886-4863-9C7A-337E254887FB}" destId="{9AEA8BFA-2ECC-4C0E-A952-3F1357A5E676}" srcOrd="0" destOrd="0" presId="urn:microsoft.com/office/officeart/2005/8/layout/orgChart1"/>
    <dgm:cxn modelId="{C379BD4D-2C05-4028-B0F2-916508A2445D}" srcId="{AB465F88-129C-4681-9CDE-254841782F3F}" destId="{699FC60F-5886-4863-9C7A-337E254887FB}" srcOrd="3" destOrd="0" parTransId="{F79E227E-B561-4D06-84A9-80859D80555D}" sibTransId="{FFF21BFC-109F-43EF-BD09-AD4C69F4DCA2}"/>
    <dgm:cxn modelId="{860E6B6B-BB09-4542-8D2D-2FAE90FED749}" type="presOf" srcId="{699FC60F-5886-4863-9C7A-337E254887FB}" destId="{EED1B38B-DBCA-462B-BE9C-942FC4D6DE01}" srcOrd="1" destOrd="0" presId="urn:microsoft.com/office/officeart/2005/8/layout/orgChart1"/>
    <dgm:cxn modelId="{EB2CCBEE-6C0F-4012-BEC8-69FB34D9097E}" type="presOf" srcId="{073CAD76-2076-48A0-B229-26CE18B628AC}" destId="{FE016022-78DD-4399-BF68-CA12D1C23351}" srcOrd="0" destOrd="0" presId="urn:microsoft.com/office/officeart/2005/8/layout/orgChart1"/>
    <dgm:cxn modelId="{A47C9FC3-79F5-4DC0-BF18-78A35D29B838}" type="presOf" srcId="{23456BD3-316E-4A51-AD1C-832973CE0899}" destId="{F5068CDF-B910-461A-A3CD-DA772D521197}" srcOrd="0" destOrd="0" presId="urn:microsoft.com/office/officeart/2005/8/layout/orgChart1"/>
    <dgm:cxn modelId="{4B62D8B4-CE3B-4A2F-BD7A-5C8C145556FA}" srcId="{AB465F88-129C-4681-9CDE-254841782F3F}" destId="{073CAD76-2076-48A0-B229-26CE18B628AC}" srcOrd="2" destOrd="0" parTransId="{23456BD3-316E-4A51-AD1C-832973CE0899}" sibTransId="{39B1E00D-AFCC-4B90-8AD1-08340A2D6497}"/>
    <dgm:cxn modelId="{20C71FCF-DA37-4208-ADFB-D2E104C88EAF}" srcId="{AB465F88-129C-4681-9CDE-254841782F3F}" destId="{18E64573-1706-496B-9F07-E0E657D50903}" srcOrd="1" destOrd="0" parTransId="{58E5BE35-E465-46C5-9EF1-497A1D94925A}" sibTransId="{4E9782D8-2FFD-487C-9DC7-6EB09CE7824C}"/>
    <dgm:cxn modelId="{83B5152E-6F54-44E0-A094-ACCCC3CA1D3C}" type="presParOf" srcId="{208F297E-5575-4021-86E0-ABE559980280}" destId="{5585BB98-EC21-4CC4-BC98-295517A6B816}" srcOrd="0" destOrd="0" presId="urn:microsoft.com/office/officeart/2005/8/layout/orgChart1"/>
    <dgm:cxn modelId="{72C32ED4-2931-4C1C-B8E1-510A7F3034DE}" type="presParOf" srcId="{5585BB98-EC21-4CC4-BC98-295517A6B816}" destId="{FC718DE1-6CDD-493C-AFC8-46B2D2DC11B9}" srcOrd="0" destOrd="0" presId="urn:microsoft.com/office/officeart/2005/8/layout/orgChart1"/>
    <dgm:cxn modelId="{16708B92-7A70-4FD0-91D7-8B213003BFF3}" type="presParOf" srcId="{FC718DE1-6CDD-493C-AFC8-46B2D2DC11B9}" destId="{C3FE6B4A-290B-44E7-9036-FA766711E63F}" srcOrd="0" destOrd="0" presId="urn:microsoft.com/office/officeart/2005/8/layout/orgChart1"/>
    <dgm:cxn modelId="{91B57542-7A55-4790-91B8-298D39D6D418}" type="presParOf" srcId="{FC718DE1-6CDD-493C-AFC8-46B2D2DC11B9}" destId="{E54187E1-B793-47FE-A246-D1FBA15779A9}" srcOrd="1" destOrd="0" presId="urn:microsoft.com/office/officeart/2005/8/layout/orgChart1"/>
    <dgm:cxn modelId="{86AEB9CB-1870-4EDF-B225-04BA5081913C}" type="presParOf" srcId="{5585BB98-EC21-4CC4-BC98-295517A6B816}" destId="{D6E29BCD-2845-49A3-9B1B-2C6105042DE7}" srcOrd="1" destOrd="0" presId="urn:microsoft.com/office/officeart/2005/8/layout/orgChart1"/>
    <dgm:cxn modelId="{35A397FD-CC9D-4E91-961B-BA6CE3511852}" type="presParOf" srcId="{D6E29BCD-2845-49A3-9B1B-2C6105042DE7}" destId="{876324E0-F826-464E-9AE0-76D1BC21114D}" srcOrd="0" destOrd="0" presId="urn:microsoft.com/office/officeart/2005/8/layout/orgChart1"/>
    <dgm:cxn modelId="{6B975066-BE38-412B-85A8-638F3C98D99B}" type="presParOf" srcId="{D6E29BCD-2845-49A3-9B1B-2C6105042DE7}" destId="{FFA8F934-1F00-499A-B660-E1A38EB59B44}" srcOrd="1" destOrd="0" presId="urn:microsoft.com/office/officeart/2005/8/layout/orgChart1"/>
    <dgm:cxn modelId="{A032B908-ABAC-4D34-9357-B6F28F558FBC}" type="presParOf" srcId="{FFA8F934-1F00-499A-B660-E1A38EB59B44}" destId="{9A5AFC8F-30C5-4D99-86F3-00ECAF109DCA}" srcOrd="0" destOrd="0" presId="urn:microsoft.com/office/officeart/2005/8/layout/orgChart1"/>
    <dgm:cxn modelId="{0996EC3C-B1ED-4D8F-B1D8-17A137A04EB9}" type="presParOf" srcId="{9A5AFC8F-30C5-4D99-86F3-00ECAF109DCA}" destId="{D43F1068-32AE-41FC-8461-28FFABEA2442}" srcOrd="0" destOrd="0" presId="urn:microsoft.com/office/officeart/2005/8/layout/orgChart1"/>
    <dgm:cxn modelId="{1371F3AC-A834-4EFC-BF70-A50D1824692C}" type="presParOf" srcId="{9A5AFC8F-30C5-4D99-86F3-00ECAF109DCA}" destId="{AF36B6D2-6559-4DFA-A9CB-7A26F84A34DB}" srcOrd="1" destOrd="0" presId="urn:microsoft.com/office/officeart/2005/8/layout/orgChart1"/>
    <dgm:cxn modelId="{06CCB585-CD04-4F4B-AA0F-37CC8D0C6462}" type="presParOf" srcId="{FFA8F934-1F00-499A-B660-E1A38EB59B44}" destId="{7CF8901E-7716-441E-B8FE-8626F95177DA}" srcOrd="1" destOrd="0" presId="urn:microsoft.com/office/officeart/2005/8/layout/orgChart1"/>
    <dgm:cxn modelId="{2F2B53C5-0EBC-4C1B-A409-71F7CDE123E9}" type="presParOf" srcId="{FFA8F934-1F00-499A-B660-E1A38EB59B44}" destId="{A5E4B5ED-55E3-430E-B4A0-CFDFF263D7EA}" srcOrd="2" destOrd="0" presId="urn:microsoft.com/office/officeart/2005/8/layout/orgChart1"/>
    <dgm:cxn modelId="{0448A38B-9151-48BB-A70D-220E5B7885A6}" type="presParOf" srcId="{D6E29BCD-2845-49A3-9B1B-2C6105042DE7}" destId="{901C14A4-0579-4AFF-ADEF-D5F1D956DE6F}" srcOrd="2" destOrd="0" presId="urn:microsoft.com/office/officeart/2005/8/layout/orgChart1"/>
    <dgm:cxn modelId="{9E42FE38-9B0D-4230-96AB-247AB037926D}" type="presParOf" srcId="{D6E29BCD-2845-49A3-9B1B-2C6105042DE7}" destId="{0960010A-5089-4C3F-8E5B-D4039DE4AAD8}" srcOrd="3" destOrd="0" presId="urn:microsoft.com/office/officeart/2005/8/layout/orgChart1"/>
    <dgm:cxn modelId="{993C9EE6-BB65-4D18-A685-B3CCC7E427A8}" type="presParOf" srcId="{0960010A-5089-4C3F-8E5B-D4039DE4AAD8}" destId="{1F7024C7-CB6A-45A5-A38C-FE50CA0988DA}" srcOrd="0" destOrd="0" presId="urn:microsoft.com/office/officeart/2005/8/layout/orgChart1"/>
    <dgm:cxn modelId="{31C13246-D024-44B4-9DBC-8B74A912B333}" type="presParOf" srcId="{1F7024C7-CB6A-45A5-A38C-FE50CA0988DA}" destId="{62715C03-7901-418C-9F16-C5FFF38C5466}" srcOrd="0" destOrd="0" presId="urn:microsoft.com/office/officeart/2005/8/layout/orgChart1"/>
    <dgm:cxn modelId="{9853B21D-60E5-4CCE-88E1-4781215B426F}" type="presParOf" srcId="{1F7024C7-CB6A-45A5-A38C-FE50CA0988DA}" destId="{89254235-48E2-4158-A023-76A627E5FA42}" srcOrd="1" destOrd="0" presId="urn:microsoft.com/office/officeart/2005/8/layout/orgChart1"/>
    <dgm:cxn modelId="{EDDF30C7-2183-41D8-B189-699F08BEFF1D}" type="presParOf" srcId="{0960010A-5089-4C3F-8E5B-D4039DE4AAD8}" destId="{B0FB6431-830F-40E9-9FAD-9AEF08D7BDF1}" srcOrd="1" destOrd="0" presId="urn:microsoft.com/office/officeart/2005/8/layout/orgChart1"/>
    <dgm:cxn modelId="{57689E63-EB2D-4C3E-A6A7-FBB148425D36}" type="presParOf" srcId="{0960010A-5089-4C3F-8E5B-D4039DE4AAD8}" destId="{245EC049-DAB7-47DC-9224-D9DC54ADB897}" srcOrd="2" destOrd="0" presId="urn:microsoft.com/office/officeart/2005/8/layout/orgChart1"/>
    <dgm:cxn modelId="{13B3C6E0-92FF-4960-BE39-9CB31D24E54C}" type="presParOf" srcId="{D6E29BCD-2845-49A3-9B1B-2C6105042DE7}" destId="{F5068CDF-B910-461A-A3CD-DA772D521197}" srcOrd="4" destOrd="0" presId="urn:microsoft.com/office/officeart/2005/8/layout/orgChart1"/>
    <dgm:cxn modelId="{F7940493-3491-4812-8E4C-C1A9A5FD5836}" type="presParOf" srcId="{D6E29BCD-2845-49A3-9B1B-2C6105042DE7}" destId="{51B66092-428E-4C60-BAE6-BCC9FFD02633}" srcOrd="5" destOrd="0" presId="urn:microsoft.com/office/officeart/2005/8/layout/orgChart1"/>
    <dgm:cxn modelId="{F68E7B7C-6CBF-45CE-B64A-6F4B2678DFB3}" type="presParOf" srcId="{51B66092-428E-4C60-BAE6-BCC9FFD02633}" destId="{4C00A073-84DF-4F33-BE08-76AC1896CFA5}" srcOrd="0" destOrd="0" presId="urn:microsoft.com/office/officeart/2005/8/layout/orgChart1"/>
    <dgm:cxn modelId="{AEEC7A4E-6517-4096-AED4-D70DA110C7C2}" type="presParOf" srcId="{4C00A073-84DF-4F33-BE08-76AC1896CFA5}" destId="{FE016022-78DD-4399-BF68-CA12D1C23351}" srcOrd="0" destOrd="0" presId="urn:microsoft.com/office/officeart/2005/8/layout/orgChart1"/>
    <dgm:cxn modelId="{B599FD08-D6C8-4A6F-A2EA-49CD8FF7B91D}" type="presParOf" srcId="{4C00A073-84DF-4F33-BE08-76AC1896CFA5}" destId="{894B1926-805C-4249-AF5C-5319E9970E7A}" srcOrd="1" destOrd="0" presId="urn:microsoft.com/office/officeart/2005/8/layout/orgChart1"/>
    <dgm:cxn modelId="{F5DECCE2-C242-48CA-A500-279C4EA6C85E}" type="presParOf" srcId="{51B66092-428E-4C60-BAE6-BCC9FFD02633}" destId="{17CC76CB-549E-4ED0-B357-7CFB55C43BCC}" srcOrd="1" destOrd="0" presId="urn:microsoft.com/office/officeart/2005/8/layout/orgChart1"/>
    <dgm:cxn modelId="{DAD0CA4E-C986-4188-BEBA-D1482B235977}" type="presParOf" srcId="{51B66092-428E-4C60-BAE6-BCC9FFD02633}" destId="{F1173E25-DB4F-4D89-9E62-330FC03EDB67}" srcOrd="2" destOrd="0" presId="urn:microsoft.com/office/officeart/2005/8/layout/orgChart1"/>
    <dgm:cxn modelId="{4B42A411-1151-4885-981E-4C853F07D150}" type="presParOf" srcId="{D6E29BCD-2845-49A3-9B1B-2C6105042DE7}" destId="{87040215-60B5-43A4-AAD3-E527E0DD40D9}" srcOrd="6" destOrd="0" presId="urn:microsoft.com/office/officeart/2005/8/layout/orgChart1"/>
    <dgm:cxn modelId="{B6249B54-48BA-46D4-A4D5-830FB8E129FF}" type="presParOf" srcId="{D6E29BCD-2845-49A3-9B1B-2C6105042DE7}" destId="{0FA3ACDD-CEA2-4702-87D6-D07BFBCAC476}" srcOrd="7" destOrd="0" presId="urn:microsoft.com/office/officeart/2005/8/layout/orgChart1"/>
    <dgm:cxn modelId="{A8592229-1A96-4A8D-9335-7E9609CDC2B7}" type="presParOf" srcId="{0FA3ACDD-CEA2-4702-87D6-D07BFBCAC476}" destId="{06732E23-E1C2-427B-9B4C-744324D32DB6}" srcOrd="0" destOrd="0" presId="urn:microsoft.com/office/officeart/2005/8/layout/orgChart1"/>
    <dgm:cxn modelId="{9838C840-E2AD-435A-B78B-28EEC4181C25}" type="presParOf" srcId="{06732E23-E1C2-427B-9B4C-744324D32DB6}" destId="{9AEA8BFA-2ECC-4C0E-A952-3F1357A5E676}" srcOrd="0" destOrd="0" presId="urn:microsoft.com/office/officeart/2005/8/layout/orgChart1"/>
    <dgm:cxn modelId="{D47CEE31-358A-44D0-9575-F5A6742981B6}" type="presParOf" srcId="{06732E23-E1C2-427B-9B4C-744324D32DB6}" destId="{EED1B38B-DBCA-462B-BE9C-942FC4D6DE01}" srcOrd="1" destOrd="0" presId="urn:microsoft.com/office/officeart/2005/8/layout/orgChart1"/>
    <dgm:cxn modelId="{E2440DAB-7855-4537-9A27-9476E9252051}" type="presParOf" srcId="{0FA3ACDD-CEA2-4702-87D6-D07BFBCAC476}" destId="{CF9DAD90-0EA2-4D5F-A8A8-4A01E203EE1A}" srcOrd="1" destOrd="0" presId="urn:microsoft.com/office/officeart/2005/8/layout/orgChart1"/>
    <dgm:cxn modelId="{4B67FA0B-C4E7-496D-95BE-D26010355B05}" type="presParOf" srcId="{0FA3ACDD-CEA2-4702-87D6-D07BFBCAC476}" destId="{21221B18-C45B-4065-BB08-F9546ECF034C}" srcOrd="2" destOrd="0" presId="urn:microsoft.com/office/officeart/2005/8/layout/orgChart1"/>
    <dgm:cxn modelId="{A0D9BFCE-7C86-4796-8A9B-6A891B8B602A}" type="presParOf" srcId="{5585BB98-EC21-4CC4-BC98-295517A6B816}" destId="{E7E4A152-7E4E-4802-A5D8-320E833AE96C}" srcOrd="2" destOrd="0" presId="urn:microsoft.com/office/officeart/2005/8/layout/orgChart1"/>
    <dgm:cxn modelId="{C304A143-1011-4B40-BA92-84B4D8015599}" type="presParOf" srcId="{E7E4A152-7E4E-4802-A5D8-320E833AE96C}" destId="{1747F1AC-0054-46D3-8763-D570DFFBBABE}" srcOrd="0" destOrd="0" presId="urn:microsoft.com/office/officeart/2005/8/layout/orgChart1"/>
    <dgm:cxn modelId="{96DB1C70-DA88-4937-88F7-02E91DAD591C}" type="presParOf" srcId="{E7E4A152-7E4E-4802-A5D8-320E833AE96C}" destId="{70A57C31-5BE0-4820-B451-27FBCBD69388}" srcOrd="1" destOrd="0" presId="urn:microsoft.com/office/officeart/2005/8/layout/orgChart1"/>
    <dgm:cxn modelId="{4A09A739-78D3-459F-91DD-ABCF90184489}" type="presParOf" srcId="{70A57C31-5BE0-4820-B451-27FBCBD69388}" destId="{97968AD6-28D4-41A9-B76A-329D1AF7F7AF}" srcOrd="0" destOrd="0" presId="urn:microsoft.com/office/officeart/2005/8/layout/orgChart1"/>
    <dgm:cxn modelId="{E77B7F38-BFE1-4208-AA05-1AE9DF2996F8}" type="presParOf" srcId="{97968AD6-28D4-41A9-B76A-329D1AF7F7AF}" destId="{BC1149DF-8791-4BB4-996E-363E904905D8}" srcOrd="0" destOrd="0" presId="urn:microsoft.com/office/officeart/2005/8/layout/orgChart1"/>
    <dgm:cxn modelId="{45EC7497-3E62-4671-9EE5-4BCE54915142}" type="presParOf" srcId="{97968AD6-28D4-41A9-B76A-329D1AF7F7AF}" destId="{F7A87DBE-CFCD-448B-BAA5-7D2FB6973999}" srcOrd="1" destOrd="0" presId="urn:microsoft.com/office/officeart/2005/8/layout/orgChart1"/>
    <dgm:cxn modelId="{71978E2B-DD5E-4C17-B1BA-25D37E74BA77}" type="presParOf" srcId="{70A57C31-5BE0-4820-B451-27FBCBD69388}" destId="{85CDD186-CDF0-4903-BDF1-3B1513D28303}" srcOrd="1" destOrd="0" presId="urn:microsoft.com/office/officeart/2005/8/layout/orgChart1"/>
    <dgm:cxn modelId="{8C3547B6-6E7D-49D4-9FA5-F6DEF9267FF1}" type="presParOf" srcId="{70A57C31-5BE0-4820-B451-27FBCBD69388}" destId="{CC9BDBF2-E7B9-4568-BABC-D0B1A4873887}"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56005-003E-4D7D-AA1F-F546C7F8A95D}">
      <dsp:nvSpPr>
        <dsp:cNvPr id="0" name=""/>
        <dsp:cNvSpPr/>
      </dsp:nvSpPr>
      <dsp:spPr>
        <a:xfrm>
          <a:off x="3612981" y="151821"/>
          <a:ext cx="1840753" cy="632668"/>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Contratación, Nómina y liquidaciones</a:t>
          </a:r>
          <a:endParaRPr lang="es-ES" sz="1400" kern="1200" dirty="0">
            <a:solidFill>
              <a:schemeClr val="tx1"/>
            </a:solidFill>
            <a:latin typeface="Arial" pitchFamily="34" charset="0"/>
            <a:cs typeface="Arial" pitchFamily="34" charset="0"/>
          </a:endParaRPr>
        </a:p>
      </dsp:txBody>
      <dsp:txXfrm>
        <a:off x="3643865" y="182705"/>
        <a:ext cx="1778985" cy="570900"/>
      </dsp:txXfrm>
    </dsp:sp>
    <dsp:sp modelId="{63755B82-6013-40EE-9108-D8559AF61342}">
      <dsp:nvSpPr>
        <dsp:cNvPr id="0" name=""/>
        <dsp:cNvSpPr/>
      </dsp:nvSpPr>
      <dsp:spPr>
        <a:xfrm>
          <a:off x="2238418" y="514588"/>
          <a:ext cx="4857784" cy="4857784"/>
        </a:xfrm>
        <a:custGeom>
          <a:avLst/>
          <a:gdLst/>
          <a:ahLst/>
          <a:cxnLst/>
          <a:rect l="0" t="0" r="0" b="0"/>
          <a:pathLst>
            <a:path>
              <a:moveTo>
                <a:pt x="3221460" y="132949"/>
              </a:moveTo>
              <a:arcTo wR="2428892" hR="2428892" stAng="17342692" swAng="903924"/>
            </a:path>
          </a:pathLst>
        </a:custGeom>
        <a:noFill/>
        <a:ln w="9525" cap="flat" cmpd="sng" algn="ctr">
          <a:solidFill>
            <a:schemeClr val="accent3">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021A80-3F7E-47A4-AB15-3C4DC16D8F55}">
      <dsp:nvSpPr>
        <dsp:cNvPr id="0" name=""/>
        <dsp:cNvSpPr/>
      </dsp:nvSpPr>
      <dsp:spPr>
        <a:xfrm>
          <a:off x="5436097" y="936106"/>
          <a:ext cx="1840753" cy="632668"/>
        </a:xfrm>
        <a:prstGeom prst="roundRect">
          <a:avLst/>
        </a:prstGeom>
        <a:solidFill>
          <a:schemeClr val="accent3">
            <a:shade val="50000"/>
            <a:hueOff val="59457"/>
            <a:satOff val="-949"/>
            <a:lumOff val="9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Procesos de licitación</a:t>
          </a:r>
          <a:endParaRPr lang="es-ES" sz="1400" kern="1200" dirty="0">
            <a:solidFill>
              <a:schemeClr val="tx1"/>
            </a:solidFill>
            <a:latin typeface="Arial" pitchFamily="34" charset="0"/>
            <a:cs typeface="Arial" pitchFamily="34" charset="0"/>
          </a:endParaRPr>
        </a:p>
      </dsp:txBody>
      <dsp:txXfrm>
        <a:off x="5466981" y="966990"/>
        <a:ext cx="1778985" cy="570900"/>
      </dsp:txXfrm>
    </dsp:sp>
    <dsp:sp modelId="{4AEF0B9F-6377-4693-9E74-439562A219E2}">
      <dsp:nvSpPr>
        <dsp:cNvPr id="0" name=""/>
        <dsp:cNvSpPr/>
      </dsp:nvSpPr>
      <dsp:spPr>
        <a:xfrm>
          <a:off x="2131206" y="489977"/>
          <a:ext cx="4857784" cy="4857784"/>
        </a:xfrm>
        <a:custGeom>
          <a:avLst/>
          <a:gdLst/>
          <a:ahLst/>
          <a:cxnLst/>
          <a:rect l="0" t="0" r="0" b="0"/>
          <a:pathLst>
            <a:path>
              <a:moveTo>
                <a:pt x="4451633" y="1084261"/>
              </a:moveTo>
              <a:arcTo wR="2428892" hR="2428892" stAng="19583146" swAng="913630"/>
            </a:path>
          </a:pathLst>
        </a:custGeom>
        <a:noFill/>
        <a:ln w="9525" cap="flat" cmpd="sng" algn="ctr">
          <a:solidFill>
            <a:schemeClr val="accent3">
              <a:shade val="90000"/>
              <a:hueOff val="62298"/>
              <a:satOff val="-1335"/>
              <a:lumOff val="6847"/>
              <a:alphaOff val="0"/>
            </a:schemeClr>
          </a:solidFill>
          <a:prstDash val="solid"/>
        </a:ln>
        <a:effectLst/>
      </dsp:spPr>
      <dsp:style>
        <a:lnRef idx="1">
          <a:scrgbClr r="0" g="0" b="0"/>
        </a:lnRef>
        <a:fillRef idx="0">
          <a:scrgbClr r="0" g="0" b="0"/>
        </a:fillRef>
        <a:effectRef idx="0">
          <a:scrgbClr r="0" g="0" b="0"/>
        </a:effectRef>
        <a:fontRef idx="minor"/>
      </dsp:style>
    </dsp:sp>
    <dsp:sp modelId="{D9F78FD3-959A-4FBC-85E5-834B8136B796}">
      <dsp:nvSpPr>
        <dsp:cNvPr id="0" name=""/>
        <dsp:cNvSpPr/>
      </dsp:nvSpPr>
      <dsp:spPr>
        <a:xfrm>
          <a:off x="6004970" y="2158945"/>
          <a:ext cx="1840753" cy="632668"/>
        </a:xfrm>
        <a:prstGeom prst="roundRect">
          <a:avLst/>
        </a:prstGeom>
        <a:solidFill>
          <a:schemeClr val="accent3">
            <a:shade val="50000"/>
            <a:hueOff val="118914"/>
            <a:satOff val="-1897"/>
            <a:lumOff val="18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Ejecución de Obras Públicas</a:t>
          </a:r>
          <a:endParaRPr lang="es-ES" sz="1400" kern="1200" dirty="0">
            <a:solidFill>
              <a:schemeClr val="tx1"/>
            </a:solidFill>
            <a:latin typeface="Arial" pitchFamily="34" charset="0"/>
            <a:cs typeface="Arial" pitchFamily="34" charset="0"/>
          </a:endParaRPr>
        </a:p>
      </dsp:txBody>
      <dsp:txXfrm>
        <a:off x="6035854" y="2189829"/>
        <a:ext cx="1778985" cy="570900"/>
      </dsp:txXfrm>
    </dsp:sp>
    <dsp:sp modelId="{31AEF9FD-86B8-450C-858A-3E9896285703}">
      <dsp:nvSpPr>
        <dsp:cNvPr id="0" name=""/>
        <dsp:cNvSpPr/>
      </dsp:nvSpPr>
      <dsp:spPr>
        <a:xfrm>
          <a:off x="2086643" y="222052"/>
          <a:ext cx="4857784" cy="4857784"/>
        </a:xfrm>
        <a:custGeom>
          <a:avLst/>
          <a:gdLst/>
          <a:ahLst/>
          <a:cxnLst/>
          <a:rect l="0" t="0" r="0" b="0"/>
          <a:pathLst>
            <a:path>
              <a:moveTo>
                <a:pt x="4853350" y="2575579"/>
              </a:moveTo>
              <a:arcTo wR="2428892" hR="2428892" stAng="207741" swAng="838265"/>
            </a:path>
          </a:pathLst>
        </a:custGeom>
        <a:noFill/>
        <a:ln w="9525" cap="flat" cmpd="sng" algn="ctr">
          <a:solidFill>
            <a:schemeClr val="accent3">
              <a:shade val="90000"/>
              <a:hueOff val="124596"/>
              <a:satOff val="-2670"/>
              <a:lumOff val="13694"/>
              <a:alphaOff val="0"/>
            </a:schemeClr>
          </a:solidFill>
          <a:prstDash val="solid"/>
        </a:ln>
        <a:effectLst/>
      </dsp:spPr>
      <dsp:style>
        <a:lnRef idx="1">
          <a:scrgbClr r="0" g="0" b="0"/>
        </a:lnRef>
        <a:fillRef idx="0">
          <a:scrgbClr r="0" g="0" b="0"/>
        </a:fillRef>
        <a:effectRef idx="0">
          <a:scrgbClr r="0" g="0" b="0"/>
        </a:effectRef>
        <a:fontRef idx="minor"/>
      </dsp:style>
    </dsp:sp>
    <dsp:sp modelId="{02EA11CF-CF3B-43AD-A56D-4F565137E078}">
      <dsp:nvSpPr>
        <dsp:cNvPr id="0" name=""/>
        <dsp:cNvSpPr/>
      </dsp:nvSpPr>
      <dsp:spPr>
        <a:xfrm>
          <a:off x="5796144" y="3384382"/>
          <a:ext cx="1840753" cy="632668"/>
        </a:xfrm>
        <a:prstGeom prst="round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Adquisiciones</a:t>
          </a:r>
          <a:endParaRPr lang="es-ES" sz="1400" kern="1200" dirty="0">
            <a:solidFill>
              <a:schemeClr val="tx1"/>
            </a:solidFill>
            <a:latin typeface="Arial" pitchFamily="34" charset="0"/>
            <a:cs typeface="Arial" pitchFamily="34" charset="0"/>
          </a:endParaRPr>
        </a:p>
      </dsp:txBody>
      <dsp:txXfrm>
        <a:off x="5827028" y="3415266"/>
        <a:ext cx="1778985" cy="570900"/>
      </dsp:txXfrm>
    </dsp:sp>
    <dsp:sp modelId="{3D25E36A-7EB3-4649-ACF1-01115D562D8C}">
      <dsp:nvSpPr>
        <dsp:cNvPr id="0" name=""/>
        <dsp:cNvSpPr/>
      </dsp:nvSpPr>
      <dsp:spPr>
        <a:xfrm>
          <a:off x="1787440" y="899164"/>
          <a:ext cx="4857784" cy="4857784"/>
        </a:xfrm>
        <a:custGeom>
          <a:avLst/>
          <a:gdLst/>
          <a:ahLst/>
          <a:cxnLst/>
          <a:rect l="0" t="0" r="0" b="0"/>
          <a:pathLst>
            <a:path>
              <a:moveTo>
                <a:pt x="4756165" y="3124099"/>
              </a:moveTo>
              <a:arcTo wR="2428892" hR="2428892" stAng="997922" swAng="901807"/>
            </a:path>
          </a:pathLst>
        </a:custGeom>
        <a:noFill/>
        <a:ln w="9525" cap="flat" cmpd="sng" algn="ctr">
          <a:solidFill>
            <a:schemeClr val="accent3">
              <a:shade val="90000"/>
              <a:hueOff val="186893"/>
              <a:satOff val="-4005"/>
              <a:lumOff val="20541"/>
              <a:alphaOff val="0"/>
            </a:schemeClr>
          </a:solidFill>
          <a:prstDash val="solid"/>
        </a:ln>
        <a:effectLst/>
      </dsp:spPr>
      <dsp:style>
        <a:lnRef idx="1">
          <a:scrgbClr r="0" g="0" b="0"/>
        </a:lnRef>
        <a:fillRef idx="0">
          <a:scrgbClr r="0" g="0" b="0"/>
        </a:fillRef>
        <a:effectRef idx="0">
          <a:scrgbClr r="0" g="0" b="0"/>
        </a:effectRef>
        <a:fontRef idx="minor"/>
      </dsp:style>
    </dsp:sp>
    <dsp:sp modelId="{CB410567-D7DB-4812-988E-18EE307C4464}">
      <dsp:nvSpPr>
        <dsp:cNvPr id="0" name=""/>
        <dsp:cNvSpPr/>
      </dsp:nvSpPr>
      <dsp:spPr>
        <a:xfrm>
          <a:off x="4932045" y="4608517"/>
          <a:ext cx="1840753" cy="632668"/>
        </a:xfrm>
        <a:prstGeom prst="roundRect">
          <a:avLst/>
        </a:prstGeom>
        <a:solidFill>
          <a:schemeClr val="accent3">
            <a:shade val="50000"/>
            <a:hueOff val="237828"/>
            <a:satOff val="-3795"/>
            <a:lumOff val="36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Demandas, juicios en proceso</a:t>
          </a:r>
          <a:endParaRPr lang="es-ES" sz="1400" kern="1200" dirty="0">
            <a:solidFill>
              <a:schemeClr val="tx1"/>
            </a:solidFill>
            <a:latin typeface="Arial" pitchFamily="34" charset="0"/>
            <a:cs typeface="Arial" pitchFamily="34" charset="0"/>
          </a:endParaRPr>
        </a:p>
      </dsp:txBody>
      <dsp:txXfrm>
        <a:off x="4962929" y="4639401"/>
        <a:ext cx="1778985" cy="570900"/>
      </dsp:txXfrm>
    </dsp:sp>
    <dsp:sp modelId="{830155C9-FB2E-4FE9-9C88-2F402727A012}">
      <dsp:nvSpPr>
        <dsp:cNvPr id="0" name=""/>
        <dsp:cNvSpPr/>
      </dsp:nvSpPr>
      <dsp:spPr>
        <a:xfrm>
          <a:off x="2114227" y="421691"/>
          <a:ext cx="4857784" cy="4857784"/>
        </a:xfrm>
        <a:custGeom>
          <a:avLst/>
          <a:gdLst/>
          <a:ahLst/>
          <a:cxnLst/>
          <a:rect l="0" t="0" r="0" b="0"/>
          <a:pathLst>
            <a:path>
              <a:moveTo>
                <a:pt x="2852082" y="4820633"/>
              </a:moveTo>
              <a:arcTo wR="2428892" hR="2428892" stAng="4797962" swAng="902666"/>
            </a:path>
          </a:pathLst>
        </a:custGeom>
        <a:noFill/>
        <a:ln w="9525" cap="flat" cmpd="sng" algn="ctr">
          <a:solidFill>
            <a:schemeClr val="accent3">
              <a:shade val="90000"/>
              <a:hueOff val="249191"/>
              <a:satOff val="-5340"/>
              <a:lumOff val="27388"/>
              <a:alphaOff val="0"/>
            </a:schemeClr>
          </a:solidFill>
          <a:prstDash val="solid"/>
        </a:ln>
        <a:effectLst/>
      </dsp:spPr>
      <dsp:style>
        <a:lnRef idx="1">
          <a:scrgbClr r="0" g="0" b="0"/>
        </a:lnRef>
        <a:fillRef idx="0">
          <a:scrgbClr r="0" g="0" b="0"/>
        </a:fillRef>
        <a:effectRef idx="0">
          <a:scrgbClr r="0" g="0" b="0"/>
        </a:effectRef>
        <a:fontRef idx="minor"/>
      </dsp:style>
    </dsp:sp>
    <dsp:sp modelId="{4163F72F-E1FF-460E-B6A8-B5930575F191}">
      <dsp:nvSpPr>
        <dsp:cNvPr id="0" name=""/>
        <dsp:cNvSpPr/>
      </dsp:nvSpPr>
      <dsp:spPr>
        <a:xfrm>
          <a:off x="2483769" y="4680517"/>
          <a:ext cx="1840753" cy="632668"/>
        </a:xfrm>
        <a:prstGeom prst="roundRect">
          <a:avLst/>
        </a:prstGeom>
        <a:solidFill>
          <a:schemeClr val="accent3">
            <a:shade val="50000"/>
            <a:hueOff val="237828"/>
            <a:satOff val="-3795"/>
            <a:lumOff val="36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Gestión de Ingresos</a:t>
          </a:r>
          <a:endParaRPr lang="es-ES" sz="1400" kern="1200" dirty="0">
            <a:solidFill>
              <a:schemeClr val="tx1"/>
            </a:solidFill>
            <a:latin typeface="Arial" pitchFamily="34" charset="0"/>
            <a:cs typeface="Arial" pitchFamily="34" charset="0"/>
          </a:endParaRPr>
        </a:p>
      </dsp:txBody>
      <dsp:txXfrm>
        <a:off x="2514653" y="4711401"/>
        <a:ext cx="1778985" cy="570900"/>
      </dsp:txXfrm>
    </dsp:sp>
    <dsp:sp modelId="{4488B61A-2BC5-4573-A027-88D60B75358D}">
      <dsp:nvSpPr>
        <dsp:cNvPr id="0" name=""/>
        <dsp:cNvSpPr/>
      </dsp:nvSpPr>
      <dsp:spPr>
        <a:xfrm>
          <a:off x="2270878" y="585494"/>
          <a:ext cx="4857784" cy="4857784"/>
        </a:xfrm>
        <a:custGeom>
          <a:avLst/>
          <a:gdLst/>
          <a:ahLst/>
          <a:cxnLst/>
          <a:rect l="0" t="0" r="0" b="0"/>
          <a:pathLst>
            <a:path>
              <a:moveTo>
                <a:pt x="657717" y="4090956"/>
              </a:moveTo>
              <a:arcTo wR="2428892" hR="2428892" stAng="8209216" swAng="775949"/>
            </a:path>
          </a:pathLst>
        </a:custGeom>
        <a:noFill/>
        <a:ln w="9525" cap="flat" cmpd="sng" algn="ctr">
          <a:solidFill>
            <a:schemeClr val="accent3">
              <a:shade val="90000"/>
              <a:hueOff val="249191"/>
              <a:satOff val="-5340"/>
              <a:lumOff val="27388"/>
              <a:alphaOff val="0"/>
            </a:schemeClr>
          </a:solidFill>
          <a:prstDash val="solid"/>
        </a:ln>
        <a:effectLst/>
      </dsp:spPr>
      <dsp:style>
        <a:lnRef idx="1">
          <a:scrgbClr r="0" g="0" b="0"/>
        </a:lnRef>
        <a:fillRef idx="0">
          <a:scrgbClr r="0" g="0" b="0"/>
        </a:fillRef>
        <a:effectRef idx="0">
          <a:scrgbClr r="0" g="0" b="0"/>
        </a:effectRef>
        <a:fontRef idx="minor"/>
      </dsp:style>
    </dsp:sp>
    <dsp:sp modelId="{A0EFAE89-39D3-4ED1-84F1-479E4BCFC55A}">
      <dsp:nvSpPr>
        <dsp:cNvPr id="0" name=""/>
        <dsp:cNvSpPr/>
      </dsp:nvSpPr>
      <dsp:spPr>
        <a:xfrm>
          <a:off x="1475648" y="3600405"/>
          <a:ext cx="1840753" cy="632668"/>
        </a:xfrm>
        <a:prstGeom prst="round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Aplicación de recursos</a:t>
          </a:r>
          <a:endParaRPr lang="es-ES" sz="1400" kern="1200" dirty="0">
            <a:solidFill>
              <a:schemeClr val="tx1"/>
            </a:solidFill>
            <a:latin typeface="Arial" pitchFamily="34" charset="0"/>
            <a:cs typeface="Arial" pitchFamily="34" charset="0"/>
          </a:endParaRPr>
        </a:p>
      </dsp:txBody>
      <dsp:txXfrm>
        <a:off x="1506532" y="3631289"/>
        <a:ext cx="1778985" cy="570900"/>
      </dsp:txXfrm>
    </dsp:sp>
    <dsp:sp modelId="{E486206B-8CDC-4CF9-BA50-AB5E4F4D9E6B}">
      <dsp:nvSpPr>
        <dsp:cNvPr id="0" name=""/>
        <dsp:cNvSpPr/>
      </dsp:nvSpPr>
      <dsp:spPr>
        <a:xfrm>
          <a:off x="2126592" y="396932"/>
          <a:ext cx="4857784" cy="4857784"/>
        </a:xfrm>
        <a:custGeom>
          <a:avLst/>
          <a:gdLst/>
          <a:ahLst/>
          <a:cxnLst/>
          <a:rect l="0" t="0" r="0" b="0"/>
          <a:pathLst>
            <a:path>
              <a:moveTo>
                <a:pt x="124221" y="3195709"/>
              </a:moveTo>
              <a:arcTo wR="2428892" hR="2428892" stAng="9695791" swAng="1141041"/>
            </a:path>
          </a:pathLst>
        </a:custGeom>
        <a:noFill/>
        <a:ln w="9525" cap="flat" cmpd="sng" algn="ctr">
          <a:solidFill>
            <a:schemeClr val="accent3">
              <a:shade val="90000"/>
              <a:hueOff val="186893"/>
              <a:satOff val="-4005"/>
              <a:lumOff val="20541"/>
              <a:alphaOff val="0"/>
            </a:schemeClr>
          </a:solidFill>
          <a:prstDash val="solid"/>
        </a:ln>
        <a:effectLst/>
      </dsp:spPr>
      <dsp:style>
        <a:lnRef idx="1">
          <a:scrgbClr r="0" g="0" b="0"/>
        </a:lnRef>
        <a:fillRef idx="0">
          <a:scrgbClr r="0" g="0" b="0"/>
        </a:fillRef>
        <a:effectRef idx="0">
          <a:scrgbClr r="0" g="0" b="0"/>
        </a:effectRef>
        <a:fontRef idx="minor"/>
      </dsp:style>
    </dsp:sp>
    <dsp:sp modelId="{76C49341-BDF3-4040-A2BC-F5AE9524F075}">
      <dsp:nvSpPr>
        <dsp:cNvPr id="0" name=""/>
        <dsp:cNvSpPr/>
      </dsp:nvSpPr>
      <dsp:spPr>
        <a:xfrm>
          <a:off x="1220986" y="2158947"/>
          <a:ext cx="1840753" cy="632668"/>
        </a:xfrm>
        <a:prstGeom prst="roundRect">
          <a:avLst/>
        </a:prstGeom>
        <a:solidFill>
          <a:schemeClr val="accent3">
            <a:shade val="50000"/>
            <a:hueOff val="118914"/>
            <a:satOff val="-1897"/>
            <a:lumOff val="18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Registro contable</a:t>
          </a:r>
          <a:endParaRPr lang="es-ES" sz="1400" kern="1200" dirty="0">
            <a:solidFill>
              <a:schemeClr val="tx1"/>
            </a:solidFill>
            <a:latin typeface="Arial" pitchFamily="34" charset="0"/>
            <a:cs typeface="Arial" pitchFamily="34" charset="0"/>
          </a:endParaRPr>
        </a:p>
      </dsp:txBody>
      <dsp:txXfrm>
        <a:off x="1251870" y="2189831"/>
        <a:ext cx="1778985" cy="570900"/>
      </dsp:txXfrm>
    </dsp:sp>
    <dsp:sp modelId="{76C9E57A-2BF0-4089-B603-7A2A4566971D}">
      <dsp:nvSpPr>
        <dsp:cNvPr id="0" name=""/>
        <dsp:cNvSpPr/>
      </dsp:nvSpPr>
      <dsp:spPr>
        <a:xfrm>
          <a:off x="1954404" y="789745"/>
          <a:ext cx="4857784" cy="4857784"/>
        </a:xfrm>
        <a:custGeom>
          <a:avLst/>
          <a:gdLst/>
          <a:ahLst/>
          <a:cxnLst/>
          <a:rect l="0" t="0" r="0" b="0"/>
          <a:pathLst>
            <a:path>
              <a:moveTo>
                <a:pt x="246482" y="1362775"/>
              </a:moveTo>
              <a:arcTo wR="2428892" hR="2428892" stAng="12362143" swAng="994941"/>
            </a:path>
          </a:pathLst>
        </a:custGeom>
        <a:noFill/>
        <a:ln w="9525" cap="flat" cmpd="sng" algn="ctr">
          <a:solidFill>
            <a:schemeClr val="accent3">
              <a:shade val="90000"/>
              <a:hueOff val="124596"/>
              <a:satOff val="-2670"/>
              <a:lumOff val="13694"/>
              <a:alphaOff val="0"/>
            </a:schemeClr>
          </a:solidFill>
          <a:prstDash val="solid"/>
        </a:ln>
        <a:effectLst/>
      </dsp:spPr>
      <dsp:style>
        <a:lnRef idx="1">
          <a:scrgbClr r="0" g="0" b="0"/>
        </a:lnRef>
        <a:fillRef idx="0">
          <a:scrgbClr r="0" g="0" b="0"/>
        </a:fillRef>
        <a:effectRef idx="0">
          <a:scrgbClr r="0" g="0" b="0"/>
        </a:effectRef>
        <a:fontRef idx="minor"/>
      </dsp:style>
    </dsp:sp>
    <dsp:sp modelId="{8D00F0BB-74B0-456E-BF94-5D31E2EF0149}">
      <dsp:nvSpPr>
        <dsp:cNvPr id="0" name=""/>
        <dsp:cNvSpPr/>
      </dsp:nvSpPr>
      <dsp:spPr>
        <a:xfrm>
          <a:off x="1907697" y="936095"/>
          <a:ext cx="1840753" cy="632668"/>
        </a:xfrm>
        <a:prstGeom prst="roundRect">
          <a:avLst/>
        </a:prstGeom>
        <a:solidFill>
          <a:schemeClr val="accent3">
            <a:shade val="50000"/>
            <a:hueOff val="59457"/>
            <a:satOff val="-949"/>
            <a:lumOff val="9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Validación del cumplimiento</a:t>
          </a:r>
          <a:endParaRPr lang="es-ES" sz="1400" kern="1200" dirty="0">
            <a:solidFill>
              <a:schemeClr val="tx1"/>
            </a:solidFill>
            <a:latin typeface="Arial" pitchFamily="34" charset="0"/>
            <a:cs typeface="Arial" pitchFamily="34" charset="0"/>
          </a:endParaRPr>
        </a:p>
      </dsp:txBody>
      <dsp:txXfrm>
        <a:off x="1938581" y="966979"/>
        <a:ext cx="1778985" cy="570900"/>
      </dsp:txXfrm>
    </dsp:sp>
    <dsp:sp modelId="{DCC6A326-6C7F-4963-9E67-CD1381C23A43}">
      <dsp:nvSpPr>
        <dsp:cNvPr id="0" name=""/>
        <dsp:cNvSpPr/>
      </dsp:nvSpPr>
      <dsp:spPr>
        <a:xfrm>
          <a:off x="2145006" y="481413"/>
          <a:ext cx="4857784" cy="4857784"/>
        </a:xfrm>
        <a:custGeom>
          <a:avLst/>
          <a:gdLst/>
          <a:ahLst/>
          <a:cxnLst/>
          <a:rect l="0" t="0" r="0" b="0"/>
          <a:pathLst>
            <a:path>
              <a:moveTo>
                <a:pt x="1018209" y="451648"/>
              </a:moveTo>
              <a:arcTo wR="2428892" hR="2428892" stAng="14069621" swAng="724720"/>
            </a:path>
          </a:pathLst>
        </a:custGeom>
        <a:noFill/>
        <a:ln w="9525" cap="flat" cmpd="sng" algn="ctr">
          <a:solidFill>
            <a:schemeClr val="accent3">
              <a:shade val="90000"/>
              <a:hueOff val="62298"/>
              <a:satOff val="-1335"/>
              <a:lumOff val="684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8EEED-7631-4999-A2C5-E944C74FC857}">
      <dsp:nvSpPr>
        <dsp:cNvPr id="0" name=""/>
        <dsp:cNvSpPr/>
      </dsp:nvSpPr>
      <dsp:spPr>
        <a:xfrm rot="5400000">
          <a:off x="3417591" y="217770"/>
          <a:ext cx="2457452" cy="3577610"/>
        </a:xfrm>
        <a:prstGeom prst="round2SameRect">
          <a:avLst/>
        </a:prstGeom>
        <a:solidFill>
          <a:schemeClr val="tx2">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MX" sz="1200" kern="1200" dirty="0" smtClean="0">
              <a:solidFill>
                <a:schemeClr val="bg1"/>
              </a:solidFill>
            </a:rPr>
            <a:t>Emitir:</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Marco conceptual</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Postulados básicos</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Plan de cuentas</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Manuales de contabilidad</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Normas contables y de emisión de información financiera</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Lineamientos del sistema de costos</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Reglas de operación del Consejo y Comité</a:t>
          </a:r>
          <a:endParaRPr lang="es-ES" sz="1200" kern="1200" dirty="0">
            <a:solidFill>
              <a:schemeClr val="bg1"/>
            </a:solidFill>
          </a:endParaRPr>
        </a:p>
        <a:p>
          <a:pPr marL="228600" lvl="2" indent="-114300" algn="l" defTabSz="533400">
            <a:lnSpc>
              <a:spcPct val="90000"/>
            </a:lnSpc>
            <a:spcBef>
              <a:spcPct val="0"/>
            </a:spcBef>
            <a:spcAft>
              <a:spcPct val="15000"/>
            </a:spcAft>
            <a:buChar char="••"/>
          </a:pPr>
          <a:r>
            <a:rPr lang="es-MX" sz="1200" kern="1200" dirty="0" smtClean="0">
              <a:solidFill>
                <a:schemeClr val="bg1"/>
              </a:solidFill>
            </a:rPr>
            <a:t>Características de la información de los municipios de menos de 25,000 habitantes</a:t>
          </a:r>
          <a:endParaRPr lang="es-ES" sz="1200" kern="1200" dirty="0">
            <a:solidFill>
              <a:schemeClr val="bg1"/>
            </a:solidFill>
          </a:endParaRPr>
        </a:p>
      </dsp:txBody>
      <dsp:txXfrm rot="-5400000">
        <a:off x="2857513" y="897812"/>
        <a:ext cx="3457647" cy="2217526"/>
      </dsp:txXfrm>
    </dsp:sp>
    <dsp:sp modelId="{79734C27-EE12-4B99-BEFE-72A2EB24A534}">
      <dsp:nvSpPr>
        <dsp:cNvPr id="0" name=""/>
        <dsp:cNvSpPr/>
      </dsp:nvSpPr>
      <dsp:spPr>
        <a:xfrm>
          <a:off x="500020" y="571500"/>
          <a:ext cx="2214619" cy="2921000"/>
        </a:xfrm>
        <a:prstGeom prst="round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MX" sz="3200" kern="1200" dirty="0" smtClean="0"/>
            <a:t>Facultades del Consejo</a:t>
          </a:r>
          <a:endParaRPr lang="es-ES" sz="3200" kern="1200" dirty="0"/>
        </a:p>
      </dsp:txBody>
      <dsp:txXfrm>
        <a:off x="608129" y="679609"/>
        <a:ext cx="1998401" cy="2704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8EEED-7631-4999-A2C5-E944C74FC857}">
      <dsp:nvSpPr>
        <dsp:cNvPr id="0" name=""/>
        <dsp:cNvSpPr/>
      </dsp:nvSpPr>
      <dsp:spPr>
        <a:xfrm rot="5400000">
          <a:off x="3368547" y="260653"/>
          <a:ext cx="2457452" cy="3577610"/>
        </a:xfrm>
        <a:prstGeom prst="round2SameRect">
          <a:avLst/>
        </a:prstGeom>
        <a:solidFill>
          <a:schemeClr val="tx2">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smtClean="0">
              <a:solidFill>
                <a:schemeClr val="bg1"/>
              </a:solidFill>
            </a:rPr>
            <a:t>Elaborar:</a:t>
          </a:r>
          <a:endParaRPr lang="es-ES" sz="1300" kern="1200" dirty="0">
            <a:solidFill>
              <a:schemeClr val="bg1"/>
            </a:solidFill>
          </a:endParaRPr>
        </a:p>
        <a:p>
          <a:pPr marL="228600" lvl="2" indent="-114300" algn="l" defTabSz="577850">
            <a:lnSpc>
              <a:spcPct val="90000"/>
            </a:lnSpc>
            <a:spcBef>
              <a:spcPct val="0"/>
            </a:spcBef>
            <a:spcAft>
              <a:spcPct val="15000"/>
            </a:spcAft>
            <a:buChar char="••"/>
          </a:pPr>
          <a:r>
            <a:rPr lang="es-MX" sz="1300" kern="1200" dirty="0" smtClean="0">
              <a:solidFill>
                <a:schemeClr val="bg1"/>
              </a:solidFill>
            </a:rPr>
            <a:t>El marco conceptual</a:t>
          </a:r>
          <a:endParaRPr lang="es-ES" sz="1300" kern="1200" dirty="0">
            <a:solidFill>
              <a:schemeClr val="bg1"/>
            </a:solidFill>
          </a:endParaRPr>
        </a:p>
        <a:p>
          <a:pPr marL="228600" lvl="2" indent="-114300" algn="l" defTabSz="577850">
            <a:lnSpc>
              <a:spcPct val="90000"/>
            </a:lnSpc>
            <a:spcBef>
              <a:spcPct val="0"/>
            </a:spcBef>
            <a:spcAft>
              <a:spcPct val="15000"/>
            </a:spcAft>
            <a:buChar char="••"/>
          </a:pPr>
          <a:r>
            <a:rPr lang="es-MX" sz="1300" kern="1200" dirty="0" smtClean="0">
              <a:solidFill>
                <a:schemeClr val="bg1"/>
              </a:solidFill>
            </a:rPr>
            <a:t>Los postulados básicos</a:t>
          </a:r>
          <a:endParaRPr lang="es-ES" sz="1300" kern="1200" dirty="0">
            <a:solidFill>
              <a:schemeClr val="bg1"/>
            </a:solidFill>
          </a:endParaRPr>
        </a:p>
        <a:p>
          <a:pPr marL="228600" lvl="2" indent="-114300" algn="l" defTabSz="577850">
            <a:lnSpc>
              <a:spcPct val="90000"/>
            </a:lnSpc>
            <a:spcBef>
              <a:spcPct val="0"/>
            </a:spcBef>
            <a:spcAft>
              <a:spcPct val="15000"/>
            </a:spcAft>
            <a:buChar char="••"/>
          </a:pPr>
          <a:r>
            <a:rPr lang="es-MX" sz="1300" kern="1200" dirty="0" smtClean="0">
              <a:solidFill>
                <a:schemeClr val="bg1"/>
              </a:solidFill>
            </a:rPr>
            <a:t>Normas Contables</a:t>
          </a:r>
          <a:endParaRPr lang="es-ES" sz="1300" kern="1200" dirty="0">
            <a:solidFill>
              <a:schemeClr val="bg1"/>
            </a:solidFill>
          </a:endParaRPr>
        </a:p>
        <a:p>
          <a:pPr marL="228600" lvl="2" indent="-114300" algn="l" defTabSz="577850">
            <a:lnSpc>
              <a:spcPct val="90000"/>
            </a:lnSpc>
            <a:spcBef>
              <a:spcPct val="0"/>
            </a:spcBef>
            <a:spcAft>
              <a:spcPct val="15000"/>
            </a:spcAft>
            <a:buChar char="••"/>
          </a:pPr>
          <a:r>
            <a:rPr lang="es-MX" sz="1300" kern="1200" dirty="0" smtClean="0">
              <a:solidFill>
                <a:schemeClr val="bg1"/>
              </a:solidFill>
            </a:rPr>
            <a:t>Normas de registro y evaluación del patrimonio</a:t>
          </a:r>
          <a:endParaRPr lang="es-ES" sz="1300" kern="1200" dirty="0">
            <a:solidFill>
              <a:schemeClr val="bg1"/>
            </a:solidFill>
          </a:endParaRPr>
        </a:p>
        <a:p>
          <a:pPr marL="114300" lvl="1" indent="-114300" algn="l" defTabSz="577850">
            <a:lnSpc>
              <a:spcPct val="90000"/>
            </a:lnSpc>
            <a:spcBef>
              <a:spcPct val="0"/>
            </a:spcBef>
            <a:spcAft>
              <a:spcPct val="15000"/>
            </a:spcAft>
            <a:buChar char="••"/>
          </a:pPr>
          <a:r>
            <a:rPr lang="es-MX" sz="1300" kern="1200" dirty="0" smtClean="0">
              <a:solidFill>
                <a:schemeClr val="bg1"/>
              </a:solidFill>
            </a:rPr>
            <a:t>Elementos mínimos de los manuales de contabilidad</a:t>
          </a:r>
          <a:endParaRPr lang="es-ES" sz="1300" kern="1200" dirty="0">
            <a:solidFill>
              <a:schemeClr val="bg1"/>
            </a:solidFill>
          </a:endParaRPr>
        </a:p>
        <a:p>
          <a:pPr marL="114300" lvl="1" indent="-114300" algn="l" defTabSz="577850">
            <a:lnSpc>
              <a:spcPct val="90000"/>
            </a:lnSpc>
            <a:spcBef>
              <a:spcPct val="0"/>
            </a:spcBef>
            <a:spcAft>
              <a:spcPct val="15000"/>
            </a:spcAft>
            <a:buChar char="••"/>
          </a:pPr>
          <a:r>
            <a:rPr lang="es-MX" sz="1300" kern="1200" dirty="0" smtClean="0">
              <a:solidFill>
                <a:schemeClr val="bg1"/>
              </a:solidFill>
            </a:rPr>
            <a:t>Asesorar y capacitar a los entes públicos</a:t>
          </a:r>
          <a:endParaRPr lang="es-ES" sz="1300" kern="1200" dirty="0">
            <a:solidFill>
              <a:schemeClr val="bg1"/>
            </a:solidFill>
          </a:endParaRPr>
        </a:p>
        <a:p>
          <a:pPr marL="114300" lvl="1" indent="-114300" algn="l" defTabSz="577850">
            <a:lnSpc>
              <a:spcPct val="90000"/>
            </a:lnSpc>
            <a:spcBef>
              <a:spcPct val="0"/>
            </a:spcBef>
            <a:spcAft>
              <a:spcPct val="15000"/>
            </a:spcAft>
            <a:buChar char="••"/>
          </a:pPr>
          <a:r>
            <a:rPr lang="es-MX" sz="1300" kern="1200" dirty="0" smtClean="0">
              <a:solidFill>
                <a:schemeClr val="bg1"/>
              </a:solidFill>
            </a:rPr>
            <a:t>Establecer grupos de trabajo</a:t>
          </a:r>
          <a:endParaRPr lang="es-ES" sz="1300" kern="1200" dirty="0">
            <a:solidFill>
              <a:schemeClr val="bg1"/>
            </a:solidFill>
          </a:endParaRPr>
        </a:p>
      </dsp:txBody>
      <dsp:txXfrm rot="-5400000">
        <a:off x="2808469" y="940695"/>
        <a:ext cx="3457647" cy="2217526"/>
      </dsp:txXfrm>
    </dsp:sp>
    <dsp:sp modelId="{79734C27-EE12-4B99-BEFE-72A2EB24A534}">
      <dsp:nvSpPr>
        <dsp:cNvPr id="0" name=""/>
        <dsp:cNvSpPr/>
      </dsp:nvSpPr>
      <dsp:spPr>
        <a:xfrm>
          <a:off x="500020" y="571500"/>
          <a:ext cx="2214619" cy="2921000"/>
        </a:xfrm>
        <a:prstGeom prst="round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MX" sz="3200" kern="1200" dirty="0" smtClean="0"/>
            <a:t>Facultades del Secretario Técnico</a:t>
          </a:r>
          <a:endParaRPr lang="es-ES" sz="3200" kern="1200" dirty="0"/>
        </a:p>
      </dsp:txBody>
      <dsp:txXfrm>
        <a:off x="608129" y="679609"/>
        <a:ext cx="1998401" cy="27047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3ACD-07D0-4D70-A0EC-766529A481C7}">
      <dsp:nvSpPr>
        <dsp:cNvPr id="0" name=""/>
        <dsp:cNvSpPr/>
      </dsp:nvSpPr>
      <dsp:spPr>
        <a:xfrm>
          <a:off x="4311880" y="1900189"/>
          <a:ext cx="3697656" cy="620142"/>
        </a:xfrm>
        <a:custGeom>
          <a:avLst/>
          <a:gdLst/>
          <a:ahLst/>
          <a:cxnLst/>
          <a:rect l="0" t="0" r="0" b="0"/>
          <a:pathLst>
            <a:path>
              <a:moveTo>
                <a:pt x="0" y="0"/>
              </a:moveTo>
              <a:lnTo>
                <a:pt x="0" y="593514"/>
              </a:lnTo>
              <a:lnTo>
                <a:pt x="3697656" y="593514"/>
              </a:lnTo>
              <a:lnTo>
                <a:pt x="3697656" y="620142"/>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E1B09FD3-D6E2-44F8-8EED-D8F53F0C9EA5}">
      <dsp:nvSpPr>
        <dsp:cNvPr id="0" name=""/>
        <dsp:cNvSpPr/>
      </dsp:nvSpPr>
      <dsp:spPr>
        <a:xfrm>
          <a:off x="4311880" y="1900189"/>
          <a:ext cx="2679394" cy="620142"/>
        </a:xfrm>
        <a:custGeom>
          <a:avLst/>
          <a:gdLst/>
          <a:ahLst/>
          <a:cxnLst/>
          <a:rect l="0" t="0" r="0" b="0"/>
          <a:pathLst>
            <a:path>
              <a:moveTo>
                <a:pt x="0" y="0"/>
              </a:moveTo>
              <a:lnTo>
                <a:pt x="0" y="593514"/>
              </a:lnTo>
              <a:lnTo>
                <a:pt x="2679394" y="593514"/>
              </a:lnTo>
              <a:lnTo>
                <a:pt x="2679394" y="620142"/>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7C00C18E-EEF4-4BF5-AAB1-313FECE98F11}">
      <dsp:nvSpPr>
        <dsp:cNvPr id="0" name=""/>
        <dsp:cNvSpPr/>
      </dsp:nvSpPr>
      <dsp:spPr>
        <a:xfrm>
          <a:off x="4311880" y="1900189"/>
          <a:ext cx="1642968" cy="620142"/>
        </a:xfrm>
        <a:custGeom>
          <a:avLst/>
          <a:gdLst/>
          <a:ahLst/>
          <a:cxnLst/>
          <a:rect l="0" t="0" r="0" b="0"/>
          <a:pathLst>
            <a:path>
              <a:moveTo>
                <a:pt x="0" y="0"/>
              </a:moveTo>
              <a:lnTo>
                <a:pt x="0" y="593514"/>
              </a:lnTo>
              <a:lnTo>
                <a:pt x="1642968" y="593514"/>
              </a:lnTo>
              <a:lnTo>
                <a:pt x="1642968" y="620142"/>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608A6364-2A13-4A47-AE61-F9CDDA22C8F7}">
      <dsp:nvSpPr>
        <dsp:cNvPr id="0" name=""/>
        <dsp:cNvSpPr/>
      </dsp:nvSpPr>
      <dsp:spPr>
        <a:xfrm>
          <a:off x="4311880" y="1900189"/>
          <a:ext cx="606542" cy="620142"/>
        </a:xfrm>
        <a:custGeom>
          <a:avLst/>
          <a:gdLst/>
          <a:ahLst/>
          <a:cxnLst/>
          <a:rect l="0" t="0" r="0" b="0"/>
          <a:pathLst>
            <a:path>
              <a:moveTo>
                <a:pt x="0" y="0"/>
              </a:moveTo>
              <a:lnTo>
                <a:pt x="0" y="593514"/>
              </a:lnTo>
              <a:lnTo>
                <a:pt x="606542" y="593514"/>
              </a:lnTo>
              <a:lnTo>
                <a:pt x="606542" y="620142"/>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4E18B1F4-78A5-4FCB-A3B9-52DA3461AC08}">
      <dsp:nvSpPr>
        <dsp:cNvPr id="0" name=""/>
        <dsp:cNvSpPr/>
      </dsp:nvSpPr>
      <dsp:spPr>
        <a:xfrm>
          <a:off x="3881997" y="1900189"/>
          <a:ext cx="429882" cy="620142"/>
        </a:xfrm>
        <a:custGeom>
          <a:avLst/>
          <a:gdLst/>
          <a:ahLst/>
          <a:cxnLst/>
          <a:rect l="0" t="0" r="0" b="0"/>
          <a:pathLst>
            <a:path>
              <a:moveTo>
                <a:pt x="429882" y="0"/>
              </a:moveTo>
              <a:lnTo>
                <a:pt x="429882" y="593514"/>
              </a:lnTo>
              <a:lnTo>
                <a:pt x="0" y="593514"/>
              </a:lnTo>
              <a:lnTo>
                <a:pt x="0" y="620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A3191-59AE-40BB-AA9F-5143B3331727}">
      <dsp:nvSpPr>
        <dsp:cNvPr id="0" name=""/>
        <dsp:cNvSpPr/>
      </dsp:nvSpPr>
      <dsp:spPr>
        <a:xfrm>
          <a:off x="2845572" y="1900189"/>
          <a:ext cx="1466308" cy="620142"/>
        </a:xfrm>
        <a:custGeom>
          <a:avLst/>
          <a:gdLst/>
          <a:ahLst/>
          <a:cxnLst/>
          <a:rect l="0" t="0" r="0" b="0"/>
          <a:pathLst>
            <a:path>
              <a:moveTo>
                <a:pt x="1466308" y="0"/>
              </a:moveTo>
              <a:lnTo>
                <a:pt x="1466308" y="593514"/>
              </a:lnTo>
              <a:lnTo>
                <a:pt x="0" y="593514"/>
              </a:lnTo>
              <a:lnTo>
                <a:pt x="0" y="620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3E4144-9DAA-4C4B-9071-1E6501C7ECB7}">
      <dsp:nvSpPr>
        <dsp:cNvPr id="0" name=""/>
        <dsp:cNvSpPr/>
      </dsp:nvSpPr>
      <dsp:spPr>
        <a:xfrm>
          <a:off x="1801934" y="1900189"/>
          <a:ext cx="2509946" cy="620142"/>
        </a:xfrm>
        <a:custGeom>
          <a:avLst/>
          <a:gdLst/>
          <a:ahLst/>
          <a:cxnLst/>
          <a:rect l="0" t="0" r="0" b="0"/>
          <a:pathLst>
            <a:path>
              <a:moveTo>
                <a:pt x="2509946" y="0"/>
              </a:moveTo>
              <a:lnTo>
                <a:pt x="2509946" y="593514"/>
              </a:lnTo>
              <a:lnTo>
                <a:pt x="0" y="593514"/>
              </a:lnTo>
              <a:lnTo>
                <a:pt x="0" y="620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A04B5-D96E-4402-81FD-1772C2126863}">
      <dsp:nvSpPr>
        <dsp:cNvPr id="0" name=""/>
        <dsp:cNvSpPr/>
      </dsp:nvSpPr>
      <dsp:spPr>
        <a:xfrm>
          <a:off x="635900" y="1900189"/>
          <a:ext cx="3675979" cy="620142"/>
        </a:xfrm>
        <a:custGeom>
          <a:avLst/>
          <a:gdLst/>
          <a:ahLst/>
          <a:cxnLst/>
          <a:rect l="0" t="0" r="0" b="0"/>
          <a:pathLst>
            <a:path>
              <a:moveTo>
                <a:pt x="3675979" y="0"/>
              </a:moveTo>
              <a:lnTo>
                <a:pt x="3675979" y="593514"/>
              </a:lnTo>
              <a:lnTo>
                <a:pt x="0" y="593514"/>
              </a:lnTo>
              <a:lnTo>
                <a:pt x="0" y="620142"/>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6AEC9589-D220-49C7-A066-F1793CB763C6}">
      <dsp:nvSpPr>
        <dsp:cNvPr id="0" name=""/>
        <dsp:cNvSpPr/>
      </dsp:nvSpPr>
      <dsp:spPr>
        <a:xfrm>
          <a:off x="3854340" y="841857"/>
          <a:ext cx="915079" cy="1058332"/>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rPr>
            <a:t>Comité Consultivo</a:t>
          </a:r>
          <a:endParaRPr lang="es-ES" sz="1200" b="1" kern="1200" dirty="0">
            <a:solidFill>
              <a:schemeClr val="bg2"/>
            </a:solidFill>
          </a:endParaRPr>
        </a:p>
      </dsp:txBody>
      <dsp:txXfrm>
        <a:off x="3854340" y="841857"/>
        <a:ext cx="915079" cy="1058332"/>
      </dsp:txXfrm>
    </dsp:sp>
    <dsp:sp modelId="{20DAEFFE-28ED-463D-BCF1-640C7A61167A}">
      <dsp:nvSpPr>
        <dsp:cNvPr id="0" name=""/>
        <dsp:cNvSpPr/>
      </dsp:nvSpPr>
      <dsp:spPr>
        <a:xfrm>
          <a:off x="21919" y="2520331"/>
          <a:ext cx="1227961" cy="1783809"/>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Representantes CPFF</a:t>
          </a:r>
        </a:p>
        <a:p>
          <a:pPr lvl="0" algn="ctr" defTabSz="444500">
            <a:lnSpc>
              <a:spcPct val="90000"/>
            </a:lnSpc>
            <a:spcBef>
              <a:spcPct val="0"/>
            </a:spcBef>
            <a:spcAft>
              <a:spcPct val="35000"/>
            </a:spcAft>
          </a:pPr>
          <a:r>
            <a:rPr lang="es-MX" sz="800" kern="1200" dirty="0" smtClean="0">
              <a:solidFill>
                <a:schemeClr val="bg2"/>
              </a:solidFill>
            </a:rPr>
            <a:t>Grupo Zonal 1</a:t>
          </a:r>
        </a:p>
        <a:p>
          <a:pPr lvl="0" algn="ctr" defTabSz="444500">
            <a:lnSpc>
              <a:spcPct val="90000"/>
            </a:lnSpc>
            <a:spcBef>
              <a:spcPct val="0"/>
            </a:spcBef>
            <a:spcAft>
              <a:spcPct val="35000"/>
            </a:spcAft>
          </a:pPr>
          <a:r>
            <a:rPr lang="es-MX" sz="800" kern="1200" dirty="0" smtClean="0">
              <a:solidFill>
                <a:schemeClr val="bg2"/>
              </a:solidFill>
            </a:rPr>
            <a:t>Grupo Zonal 2</a:t>
          </a:r>
        </a:p>
        <a:p>
          <a:pPr lvl="0" algn="ctr" defTabSz="444500">
            <a:lnSpc>
              <a:spcPct val="90000"/>
            </a:lnSpc>
            <a:spcBef>
              <a:spcPct val="0"/>
            </a:spcBef>
            <a:spcAft>
              <a:spcPct val="35000"/>
            </a:spcAft>
          </a:pPr>
          <a:r>
            <a:rPr lang="es-MX" sz="800" kern="1200" dirty="0" smtClean="0">
              <a:solidFill>
                <a:schemeClr val="bg2"/>
              </a:solidFill>
            </a:rPr>
            <a:t>Grupo Zonal 3</a:t>
          </a:r>
        </a:p>
        <a:p>
          <a:pPr lvl="0" algn="ctr" defTabSz="444500">
            <a:lnSpc>
              <a:spcPct val="90000"/>
            </a:lnSpc>
            <a:spcBef>
              <a:spcPct val="0"/>
            </a:spcBef>
            <a:spcAft>
              <a:spcPct val="35000"/>
            </a:spcAft>
          </a:pPr>
          <a:r>
            <a:rPr lang="es-MX" sz="800" kern="1200" dirty="0" smtClean="0">
              <a:solidFill>
                <a:schemeClr val="bg2"/>
              </a:solidFill>
            </a:rPr>
            <a:t>Grupo Zonal 4</a:t>
          </a:r>
        </a:p>
        <a:p>
          <a:pPr lvl="0" algn="ctr" defTabSz="444500">
            <a:lnSpc>
              <a:spcPct val="90000"/>
            </a:lnSpc>
            <a:spcBef>
              <a:spcPct val="0"/>
            </a:spcBef>
            <a:spcAft>
              <a:spcPct val="35000"/>
            </a:spcAft>
          </a:pPr>
          <a:r>
            <a:rPr lang="es-MX" sz="800" kern="1200" dirty="0" smtClean="0">
              <a:solidFill>
                <a:schemeClr val="bg2"/>
              </a:solidFill>
            </a:rPr>
            <a:t>Grupo Zonal 5</a:t>
          </a:r>
        </a:p>
        <a:p>
          <a:pPr lvl="0" algn="ctr" defTabSz="444500">
            <a:lnSpc>
              <a:spcPct val="90000"/>
            </a:lnSpc>
            <a:spcBef>
              <a:spcPct val="0"/>
            </a:spcBef>
            <a:spcAft>
              <a:spcPct val="35000"/>
            </a:spcAft>
          </a:pPr>
          <a:r>
            <a:rPr lang="es-MX" sz="800" kern="1200" dirty="0" smtClean="0">
              <a:solidFill>
                <a:schemeClr val="bg2"/>
              </a:solidFill>
            </a:rPr>
            <a:t>Grupo Zonal 6</a:t>
          </a:r>
        </a:p>
        <a:p>
          <a:pPr lvl="0" algn="ctr" defTabSz="444500">
            <a:lnSpc>
              <a:spcPct val="90000"/>
            </a:lnSpc>
            <a:spcBef>
              <a:spcPct val="0"/>
            </a:spcBef>
            <a:spcAft>
              <a:spcPct val="35000"/>
            </a:spcAft>
          </a:pPr>
          <a:r>
            <a:rPr lang="es-MX" sz="800" kern="1200" dirty="0" smtClean="0">
              <a:solidFill>
                <a:schemeClr val="bg2"/>
              </a:solidFill>
            </a:rPr>
            <a:t>Grupo Zonal 7</a:t>
          </a:r>
        </a:p>
        <a:p>
          <a:pPr lvl="0" algn="ctr" defTabSz="444500">
            <a:lnSpc>
              <a:spcPct val="90000"/>
            </a:lnSpc>
            <a:spcBef>
              <a:spcPct val="0"/>
            </a:spcBef>
            <a:spcAft>
              <a:spcPct val="35000"/>
            </a:spcAft>
          </a:pPr>
          <a:r>
            <a:rPr lang="es-MX" sz="800" kern="1200" dirty="0" smtClean="0">
              <a:solidFill>
                <a:schemeClr val="bg2"/>
              </a:solidFill>
            </a:rPr>
            <a:t>Grupo Zonal 8</a:t>
          </a:r>
        </a:p>
      </dsp:txBody>
      <dsp:txXfrm>
        <a:off x="21919" y="2520331"/>
        <a:ext cx="1227961" cy="1783809"/>
      </dsp:txXfrm>
    </dsp:sp>
    <dsp:sp modelId="{CC3B69CC-ADF1-451A-A05E-5C23E3376020}">
      <dsp:nvSpPr>
        <dsp:cNvPr id="0" name=""/>
        <dsp:cNvSpPr/>
      </dsp:nvSpPr>
      <dsp:spPr>
        <a:xfrm>
          <a:off x="1303136" y="2520331"/>
          <a:ext cx="997594" cy="1783809"/>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Representantes de los Municipios </a:t>
          </a:r>
        </a:p>
        <a:p>
          <a:pPr lvl="0" algn="ctr" defTabSz="444500">
            <a:lnSpc>
              <a:spcPct val="90000"/>
            </a:lnSpc>
            <a:spcBef>
              <a:spcPct val="0"/>
            </a:spcBef>
            <a:spcAft>
              <a:spcPct val="35000"/>
            </a:spcAft>
          </a:pPr>
          <a:r>
            <a:rPr lang="es-MX" sz="800" kern="1200" dirty="0" smtClean="0">
              <a:solidFill>
                <a:schemeClr val="bg2"/>
              </a:solidFill>
            </a:rPr>
            <a:t>Grupo Zonal 1</a:t>
          </a:r>
        </a:p>
        <a:p>
          <a:pPr lvl="0" algn="ctr" defTabSz="444500">
            <a:lnSpc>
              <a:spcPct val="90000"/>
            </a:lnSpc>
            <a:spcBef>
              <a:spcPct val="0"/>
            </a:spcBef>
            <a:spcAft>
              <a:spcPct val="35000"/>
            </a:spcAft>
          </a:pPr>
          <a:r>
            <a:rPr lang="es-MX" sz="800" kern="1200" dirty="0" smtClean="0">
              <a:solidFill>
                <a:schemeClr val="bg2"/>
              </a:solidFill>
            </a:rPr>
            <a:t>Grupo Zonal 2</a:t>
          </a:r>
        </a:p>
        <a:p>
          <a:pPr lvl="0" algn="ctr" defTabSz="444500">
            <a:lnSpc>
              <a:spcPct val="90000"/>
            </a:lnSpc>
            <a:spcBef>
              <a:spcPct val="0"/>
            </a:spcBef>
            <a:spcAft>
              <a:spcPct val="35000"/>
            </a:spcAft>
          </a:pPr>
          <a:r>
            <a:rPr lang="es-MX" sz="800" kern="1200" dirty="0" smtClean="0">
              <a:solidFill>
                <a:schemeClr val="bg2"/>
              </a:solidFill>
            </a:rPr>
            <a:t>Grupo Zonal 3</a:t>
          </a:r>
        </a:p>
        <a:p>
          <a:pPr lvl="0" algn="ctr" defTabSz="444500">
            <a:lnSpc>
              <a:spcPct val="90000"/>
            </a:lnSpc>
            <a:spcBef>
              <a:spcPct val="0"/>
            </a:spcBef>
            <a:spcAft>
              <a:spcPct val="35000"/>
            </a:spcAft>
          </a:pPr>
          <a:r>
            <a:rPr lang="es-MX" sz="800" kern="1200" dirty="0" smtClean="0">
              <a:solidFill>
                <a:schemeClr val="bg2"/>
              </a:solidFill>
            </a:rPr>
            <a:t>Grupo Zonal 4</a:t>
          </a:r>
        </a:p>
        <a:p>
          <a:pPr lvl="0" algn="ctr" defTabSz="444500">
            <a:lnSpc>
              <a:spcPct val="90000"/>
            </a:lnSpc>
            <a:spcBef>
              <a:spcPct val="0"/>
            </a:spcBef>
            <a:spcAft>
              <a:spcPct val="35000"/>
            </a:spcAft>
          </a:pPr>
          <a:r>
            <a:rPr lang="es-MX" sz="800" kern="1200" dirty="0" smtClean="0">
              <a:solidFill>
                <a:schemeClr val="bg2"/>
              </a:solidFill>
            </a:rPr>
            <a:t>Grupo Zonal 5</a:t>
          </a:r>
        </a:p>
        <a:p>
          <a:pPr lvl="0" algn="ctr" defTabSz="444500">
            <a:lnSpc>
              <a:spcPct val="90000"/>
            </a:lnSpc>
            <a:spcBef>
              <a:spcPct val="0"/>
            </a:spcBef>
            <a:spcAft>
              <a:spcPct val="35000"/>
            </a:spcAft>
          </a:pPr>
          <a:r>
            <a:rPr lang="es-MX" sz="800" kern="1200" dirty="0" smtClean="0">
              <a:solidFill>
                <a:schemeClr val="bg2"/>
              </a:solidFill>
            </a:rPr>
            <a:t>Grupo Zonal 6</a:t>
          </a:r>
        </a:p>
        <a:p>
          <a:pPr lvl="0" algn="ctr" defTabSz="444500">
            <a:lnSpc>
              <a:spcPct val="90000"/>
            </a:lnSpc>
            <a:spcBef>
              <a:spcPct val="0"/>
            </a:spcBef>
            <a:spcAft>
              <a:spcPct val="35000"/>
            </a:spcAft>
          </a:pPr>
          <a:r>
            <a:rPr lang="es-MX" sz="800" kern="1200" dirty="0" smtClean="0">
              <a:solidFill>
                <a:schemeClr val="bg2"/>
              </a:solidFill>
            </a:rPr>
            <a:t>Grupo Zonal 7</a:t>
          </a:r>
        </a:p>
        <a:p>
          <a:pPr lvl="0" algn="ctr" defTabSz="444500">
            <a:lnSpc>
              <a:spcPct val="90000"/>
            </a:lnSpc>
            <a:spcBef>
              <a:spcPct val="0"/>
            </a:spcBef>
            <a:spcAft>
              <a:spcPct val="35000"/>
            </a:spcAft>
          </a:pPr>
          <a:r>
            <a:rPr lang="es-MX" sz="800" kern="1200" dirty="0" smtClean="0">
              <a:solidFill>
                <a:schemeClr val="bg2"/>
              </a:solidFill>
            </a:rPr>
            <a:t>Grupo Zonal 8 </a:t>
          </a:r>
        </a:p>
      </dsp:txBody>
      <dsp:txXfrm>
        <a:off x="1303136" y="2520331"/>
        <a:ext cx="997594" cy="1783809"/>
      </dsp:txXfrm>
    </dsp:sp>
    <dsp:sp modelId="{4FE48985-21A8-4DD7-B109-D345ACA1F97F}">
      <dsp:nvSpPr>
        <dsp:cNvPr id="0" name=""/>
        <dsp:cNvSpPr/>
      </dsp:nvSpPr>
      <dsp:spPr>
        <a:xfrm>
          <a:off x="2353987" y="2520331"/>
          <a:ext cx="983170" cy="783285"/>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Representante de la ASF</a:t>
          </a:r>
          <a:endParaRPr lang="es-ES" sz="1000" b="1" kern="1200" dirty="0">
            <a:solidFill>
              <a:schemeClr val="bg2"/>
            </a:solidFill>
          </a:endParaRPr>
        </a:p>
      </dsp:txBody>
      <dsp:txXfrm>
        <a:off x="2353987" y="2520331"/>
        <a:ext cx="983170" cy="783285"/>
      </dsp:txXfrm>
    </dsp:sp>
    <dsp:sp modelId="{28F57FEF-023C-4425-A38C-F870743AADBD}">
      <dsp:nvSpPr>
        <dsp:cNvPr id="0" name=""/>
        <dsp:cNvSpPr/>
      </dsp:nvSpPr>
      <dsp:spPr>
        <a:xfrm>
          <a:off x="3390412" y="2520331"/>
          <a:ext cx="983170" cy="783285"/>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Representante de las EFSLL</a:t>
          </a:r>
        </a:p>
      </dsp:txBody>
      <dsp:txXfrm>
        <a:off x="3390412" y="2520331"/>
        <a:ext cx="983170" cy="783285"/>
      </dsp:txXfrm>
    </dsp:sp>
    <dsp:sp modelId="{381C6129-1062-44E7-9B86-0945BDB3015A}">
      <dsp:nvSpPr>
        <dsp:cNvPr id="0" name=""/>
        <dsp:cNvSpPr/>
      </dsp:nvSpPr>
      <dsp:spPr>
        <a:xfrm>
          <a:off x="4426838" y="2520331"/>
          <a:ext cx="983170" cy="783285"/>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Director General del INDETEC</a:t>
          </a:r>
        </a:p>
      </dsp:txBody>
      <dsp:txXfrm>
        <a:off x="4426838" y="2520331"/>
        <a:ext cx="983170" cy="783285"/>
      </dsp:txXfrm>
    </dsp:sp>
    <dsp:sp modelId="{DEA38ACC-A8DD-4F88-80CA-A9054D3DFDF2}">
      <dsp:nvSpPr>
        <dsp:cNvPr id="0" name=""/>
        <dsp:cNvSpPr/>
      </dsp:nvSpPr>
      <dsp:spPr>
        <a:xfrm>
          <a:off x="5463264" y="2520331"/>
          <a:ext cx="983170" cy="783285"/>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Representante FNAMCCP</a:t>
          </a:r>
          <a:endParaRPr lang="es-ES" sz="1000" b="1" kern="1200" dirty="0">
            <a:solidFill>
              <a:schemeClr val="bg2"/>
            </a:solidFill>
          </a:endParaRPr>
        </a:p>
      </dsp:txBody>
      <dsp:txXfrm>
        <a:off x="5463264" y="2520331"/>
        <a:ext cx="983170" cy="783285"/>
      </dsp:txXfrm>
    </dsp:sp>
    <dsp:sp modelId="{B418EDBF-3335-4621-B328-7D6297733132}">
      <dsp:nvSpPr>
        <dsp:cNvPr id="0" name=""/>
        <dsp:cNvSpPr/>
      </dsp:nvSpPr>
      <dsp:spPr>
        <a:xfrm>
          <a:off x="6499689" y="2520331"/>
          <a:ext cx="983170" cy="783285"/>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Representante IMCP</a:t>
          </a:r>
          <a:endParaRPr lang="es-ES" sz="1000" b="1" kern="1200" dirty="0">
            <a:solidFill>
              <a:schemeClr val="bg2"/>
            </a:solidFill>
          </a:endParaRPr>
        </a:p>
      </dsp:txBody>
      <dsp:txXfrm>
        <a:off x="6499689" y="2520331"/>
        <a:ext cx="983170" cy="783285"/>
      </dsp:txXfrm>
    </dsp:sp>
    <dsp:sp modelId="{C86C9652-76E5-4756-BE65-C23D3CA19D55}">
      <dsp:nvSpPr>
        <dsp:cNvPr id="0" name=""/>
        <dsp:cNvSpPr/>
      </dsp:nvSpPr>
      <dsp:spPr>
        <a:xfrm>
          <a:off x="7517951" y="2520331"/>
          <a:ext cx="983170" cy="783285"/>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bg2"/>
              </a:solidFill>
            </a:rPr>
            <a:t>Representantes de otras Organizaciones</a:t>
          </a:r>
          <a:endParaRPr lang="es-ES" sz="1000" b="1" kern="1200" dirty="0">
            <a:solidFill>
              <a:schemeClr val="bg2"/>
            </a:solidFill>
          </a:endParaRPr>
        </a:p>
      </dsp:txBody>
      <dsp:txXfrm>
        <a:off x="7517951" y="2520331"/>
        <a:ext cx="983170" cy="7832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8EEED-7631-4999-A2C5-E944C74FC857}">
      <dsp:nvSpPr>
        <dsp:cNvPr id="0" name=""/>
        <dsp:cNvSpPr/>
      </dsp:nvSpPr>
      <dsp:spPr>
        <a:xfrm rot="5400000">
          <a:off x="3368547" y="260653"/>
          <a:ext cx="2457452" cy="3577610"/>
        </a:xfrm>
        <a:prstGeom prst="round2SameRect">
          <a:avLst/>
        </a:prstGeom>
        <a:solidFill>
          <a:schemeClr val="tx2">
            <a:lumMod val="7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solidFill>
                <a:schemeClr val="bg1"/>
              </a:solidFill>
            </a:rPr>
            <a:t> Proponer la creación o modificación de las normas contables</a:t>
          </a:r>
          <a:endParaRPr lang="es-ES" sz="1800" kern="1200" dirty="0">
            <a:solidFill>
              <a:schemeClr val="bg1"/>
            </a:solidFill>
          </a:endParaRPr>
        </a:p>
        <a:p>
          <a:pPr marL="171450" lvl="1" indent="-171450" algn="l" defTabSz="800100">
            <a:lnSpc>
              <a:spcPct val="90000"/>
            </a:lnSpc>
            <a:spcBef>
              <a:spcPct val="0"/>
            </a:spcBef>
            <a:spcAft>
              <a:spcPct val="15000"/>
            </a:spcAft>
            <a:buChar char="••"/>
          </a:pPr>
          <a:r>
            <a:rPr lang="es-MX" sz="1800" kern="1200" dirty="0" smtClean="0">
              <a:solidFill>
                <a:schemeClr val="bg1"/>
              </a:solidFill>
            </a:rPr>
            <a:t>Emitir opinión sobre normas contables</a:t>
          </a:r>
          <a:endParaRPr lang="es-ES" sz="1800" kern="1200" dirty="0">
            <a:solidFill>
              <a:schemeClr val="bg1"/>
            </a:solidFill>
          </a:endParaRPr>
        </a:p>
        <a:p>
          <a:pPr marL="171450" lvl="1" indent="-171450" algn="l" defTabSz="800100">
            <a:lnSpc>
              <a:spcPct val="90000"/>
            </a:lnSpc>
            <a:spcBef>
              <a:spcPct val="0"/>
            </a:spcBef>
            <a:spcAft>
              <a:spcPct val="15000"/>
            </a:spcAft>
            <a:buChar char="••"/>
          </a:pPr>
          <a:r>
            <a:rPr lang="es-MX" sz="1800" kern="1200" dirty="0" smtClean="0">
              <a:solidFill>
                <a:schemeClr val="bg1"/>
              </a:solidFill>
            </a:rPr>
            <a:t>Proponer y apoyar acciones para la capacitación</a:t>
          </a:r>
          <a:endParaRPr lang="es-ES" sz="1800" kern="1200" dirty="0">
            <a:solidFill>
              <a:schemeClr val="bg1"/>
            </a:solidFill>
          </a:endParaRPr>
        </a:p>
        <a:p>
          <a:pPr marL="171450" lvl="1" indent="-171450" algn="l" defTabSz="800100">
            <a:lnSpc>
              <a:spcPct val="90000"/>
            </a:lnSpc>
            <a:spcBef>
              <a:spcPct val="0"/>
            </a:spcBef>
            <a:spcAft>
              <a:spcPct val="15000"/>
            </a:spcAft>
            <a:buChar char="••"/>
          </a:pPr>
          <a:r>
            <a:rPr lang="es-MX" sz="1800" kern="1200" dirty="0" smtClean="0">
              <a:solidFill>
                <a:schemeClr val="bg1"/>
              </a:solidFill>
            </a:rPr>
            <a:t>Elaborar sus reglas de operación</a:t>
          </a:r>
          <a:endParaRPr lang="es-ES" sz="1800" kern="1200" dirty="0">
            <a:solidFill>
              <a:schemeClr val="bg1"/>
            </a:solidFill>
          </a:endParaRPr>
        </a:p>
      </dsp:txBody>
      <dsp:txXfrm rot="-5400000">
        <a:off x="2808469" y="940695"/>
        <a:ext cx="3457647" cy="2217526"/>
      </dsp:txXfrm>
    </dsp:sp>
    <dsp:sp modelId="{79734C27-EE12-4B99-BEFE-72A2EB24A534}">
      <dsp:nvSpPr>
        <dsp:cNvPr id="0" name=""/>
        <dsp:cNvSpPr/>
      </dsp:nvSpPr>
      <dsp:spPr>
        <a:xfrm>
          <a:off x="500020" y="571500"/>
          <a:ext cx="2214619" cy="2921000"/>
        </a:xfrm>
        <a:prstGeom prst="round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MX" sz="3300" kern="1200" dirty="0" smtClean="0"/>
            <a:t>Funciones del Comité</a:t>
          </a:r>
          <a:endParaRPr lang="es-ES" sz="3300" kern="1200" dirty="0"/>
        </a:p>
      </dsp:txBody>
      <dsp:txXfrm>
        <a:off x="608129" y="679609"/>
        <a:ext cx="1998401" cy="27047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9C2EF-7AD5-4E00-84B4-ECF6805D540C}">
      <dsp:nvSpPr>
        <dsp:cNvPr id="0" name=""/>
        <dsp:cNvSpPr/>
      </dsp:nvSpPr>
      <dsp:spPr>
        <a:xfrm>
          <a:off x="2957196" y="1022"/>
          <a:ext cx="1644665" cy="1489180"/>
        </a:xfrm>
        <a:prstGeom prst="ellipse">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solidFill>
                <a:srgbClr val="FFC000"/>
              </a:solidFill>
            </a:rPr>
            <a:t>Necesidad de emitir nuevas  disposiciones o modificar las existentes</a:t>
          </a:r>
          <a:endParaRPr lang="es-ES" sz="1100" b="1" kern="1200" dirty="0">
            <a:solidFill>
              <a:srgbClr val="FFC000"/>
            </a:solidFill>
          </a:endParaRPr>
        </a:p>
      </dsp:txBody>
      <dsp:txXfrm>
        <a:off x="3198052" y="219107"/>
        <a:ext cx="1162953" cy="1053010"/>
      </dsp:txXfrm>
    </dsp:sp>
    <dsp:sp modelId="{97B952EE-0760-4BA0-A0F8-9B91B601FB87}">
      <dsp:nvSpPr>
        <dsp:cNvPr id="0" name=""/>
        <dsp:cNvSpPr/>
      </dsp:nvSpPr>
      <dsp:spPr>
        <a:xfrm rot="2160000">
          <a:off x="4505152" y="1148846"/>
          <a:ext cx="350527" cy="502598"/>
        </a:xfrm>
        <a:prstGeom prst="righ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a:off x="4515194" y="1218461"/>
        <a:ext cx="245369" cy="301558"/>
      </dsp:txXfrm>
    </dsp:sp>
    <dsp:sp modelId="{47D9B077-8666-492E-B201-D06EA24D7B6A}">
      <dsp:nvSpPr>
        <dsp:cNvPr id="0" name=""/>
        <dsp:cNvSpPr/>
      </dsp:nvSpPr>
      <dsp:spPr>
        <a:xfrm>
          <a:off x="4786169" y="1314220"/>
          <a:ext cx="1601643" cy="1489180"/>
        </a:xfrm>
        <a:prstGeom prst="ellipse">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El Secretario Técnico elabora el proyecto.</a:t>
          </a:r>
          <a:endParaRPr lang="es-ES" sz="1100" b="1" kern="1200" dirty="0"/>
        </a:p>
      </dsp:txBody>
      <dsp:txXfrm>
        <a:off x="5020724" y="1532305"/>
        <a:ext cx="1132533" cy="1053010"/>
      </dsp:txXfrm>
    </dsp:sp>
    <dsp:sp modelId="{690184D2-BE67-4D3C-9F71-500F5CE1EBFD}">
      <dsp:nvSpPr>
        <dsp:cNvPr id="0" name=""/>
        <dsp:cNvSpPr/>
      </dsp:nvSpPr>
      <dsp:spPr>
        <a:xfrm rot="6480000">
          <a:off x="5050499" y="2859273"/>
          <a:ext cx="389505" cy="502598"/>
        </a:xfrm>
        <a:prstGeom prst="righ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10800000">
        <a:off x="5126979" y="2904227"/>
        <a:ext cx="272654" cy="301558"/>
      </dsp:txXfrm>
    </dsp:sp>
    <dsp:sp modelId="{DDA93770-61D6-4C3E-BFDE-01A353157A44}">
      <dsp:nvSpPr>
        <dsp:cNvPr id="0" name=""/>
        <dsp:cNvSpPr/>
      </dsp:nvSpPr>
      <dsp:spPr>
        <a:xfrm>
          <a:off x="4091655" y="3439018"/>
          <a:ext cx="1609893" cy="1489180"/>
        </a:xfrm>
        <a:prstGeom prst="ellipse">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El Secretario Técnico lo somete a opinión del Comité </a:t>
          </a:r>
          <a:endParaRPr lang="es-ES" sz="1100" b="1" kern="1200" dirty="0"/>
        </a:p>
      </dsp:txBody>
      <dsp:txXfrm>
        <a:off x="4327418" y="3657103"/>
        <a:ext cx="1138367" cy="1053010"/>
      </dsp:txXfrm>
    </dsp:sp>
    <dsp:sp modelId="{B6BF0826-1323-4676-99C0-ECAD44C692A5}">
      <dsp:nvSpPr>
        <dsp:cNvPr id="0" name=""/>
        <dsp:cNvSpPr/>
      </dsp:nvSpPr>
      <dsp:spPr>
        <a:xfrm rot="10800000">
          <a:off x="3633674" y="3932309"/>
          <a:ext cx="323639" cy="502598"/>
        </a:xfrm>
        <a:prstGeom prst="righ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10800000">
        <a:off x="3730766" y="4032829"/>
        <a:ext cx="226547" cy="301558"/>
      </dsp:txXfrm>
    </dsp:sp>
    <dsp:sp modelId="{83B939DE-F5D6-42AB-A8F8-15F30763624E}">
      <dsp:nvSpPr>
        <dsp:cNvPr id="0" name=""/>
        <dsp:cNvSpPr/>
      </dsp:nvSpPr>
      <dsp:spPr>
        <a:xfrm>
          <a:off x="1843898" y="3439018"/>
          <a:ext cx="1637115" cy="1489180"/>
        </a:xfrm>
        <a:prstGeom prst="ellipse">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Una vez que el Comité haya hecho sus aportaciones, el Srio. Técnico podrá considerarlas.</a:t>
          </a:r>
          <a:endParaRPr lang="es-ES" sz="1100" b="1" kern="1200" dirty="0"/>
        </a:p>
      </dsp:txBody>
      <dsp:txXfrm>
        <a:off x="2083648" y="3657103"/>
        <a:ext cx="1157615" cy="1053010"/>
      </dsp:txXfrm>
    </dsp:sp>
    <dsp:sp modelId="{5CCFE744-5042-4595-81E0-FB91FB8EB297}">
      <dsp:nvSpPr>
        <dsp:cNvPr id="0" name=""/>
        <dsp:cNvSpPr/>
      </dsp:nvSpPr>
      <dsp:spPr>
        <a:xfrm rot="15120000">
          <a:off x="2126581" y="2880413"/>
          <a:ext cx="388187" cy="502598"/>
        </a:xfrm>
        <a:prstGeom prst="righ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rot="10800000">
        <a:off x="2202802" y="3036311"/>
        <a:ext cx="271731" cy="301558"/>
      </dsp:txXfrm>
    </dsp:sp>
    <dsp:sp modelId="{B35F009D-BEE3-4774-A57A-DB148ADDA87C}">
      <dsp:nvSpPr>
        <dsp:cNvPr id="0" name=""/>
        <dsp:cNvSpPr/>
      </dsp:nvSpPr>
      <dsp:spPr>
        <a:xfrm>
          <a:off x="1151968" y="1314220"/>
          <a:ext cx="1640198" cy="1489180"/>
        </a:xfrm>
        <a:prstGeom prst="ellipse">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El Srio. Técnico somete el proyecto al Consejo para su aprobación</a:t>
          </a:r>
          <a:endParaRPr lang="es-ES" sz="1100" b="1" kern="1200" dirty="0"/>
        </a:p>
      </dsp:txBody>
      <dsp:txXfrm>
        <a:off x="1392169" y="1532305"/>
        <a:ext cx="1159796" cy="1053010"/>
      </dsp:txXfrm>
    </dsp:sp>
    <dsp:sp modelId="{7D278BCC-D1F3-459D-993F-C8DB6BC9F27C}">
      <dsp:nvSpPr>
        <dsp:cNvPr id="0" name=""/>
        <dsp:cNvSpPr/>
      </dsp:nvSpPr>
      <dsp:spPr>
        <a:xfrm rot="19440000">
          <a:off x="2695164" y="1157028"/>
          <a:ext cx="344432" cy="502598"/>
        </a:xfrm>
        <a:prstGeom prst="righ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dirty="0"/>
        </a:p>
      </dsp:txBody>
      <dsp:txXfrm>
        <a:off x="2705031" y="1287916"/>
        <a:ext cx="241102" cy="3015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7E1D5-FBF5-49FC-B908-1199159BC5D6}">
      <dsp:nvSpPr>
        <dsp:cNvPr id="0" name=""/>
        <dsp:cNvSpPr/>
      </dsp:nvSpPr>
      <dsp:spPr>
        <a:xfrm>
          <a:off x="2047863" y="2277603"/>
          <a:ext cx="2000272" cy="1784985"/>
        </a:xfrm>
        <a:prstGeom prst="ellipse">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latin typeface="Calibri" pitchFamily="34" charset="0"/>
            </a:rPr>
            <a:t>Título Tercero: </a:t>
          </a:r>
          <a:r>
            <a:rPr lang="es-MX" sz="1600" kern="1200" dirty="0" smtClean="0">
              <a:solidFill>
                <a:schemeClr val="bg1"/>
              </a:solidFill>
              <a:latin typeface="Calibri" pitchFamily="34" charset="0"/>
            </a:rPr>
            <a:t>De la Contabilidad Gubernamental</a:t>
          </a:r>
          <a:endParaRPr lang="es-ES" sz="1600" kern="1200" dirty="0">
            <a:solidFill>
              <a:schemeClr val="bg1"/>
            </a:solidFill>
            <a:latin typeface="Calibri" pitchFamily="34" charset="0"/>
          </a:endParaRPr>
        </a:p>
      </dsp:txBody>
      <dsp:txXfrm>
        <a:off x="2340796" y="2539008"/>
        <a:ext cx="1414406" cy="1262175"/>
      </dsp:txXfrm>
    </dsp:sp>
    <dsp:sp modelId="{95F39164-7CA3-4505-9AF3-48FBB7280C73}">
      <dsp:nvSpPr>
        <dsp:cNvPr id="0" name=""/>
        <dsp:cNvSpPr/>
      </dsp:nvSpPr>
      <dsp:spPr>
        <a:xfrm rot="12900000">
          <a:off x="877264" y="1901918"/>
          <a:ext cx="1445708" cy="508720"/>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1D4D2FA8-40B5-46D3-A1E6-E721BD9E0E79}">
      <dsp:nvSpPr>
        <dsp:cNvPr id="0" name=""/>
        <dsp:cNvSpPr/>
      </dsp:nvSpPr>
      <dsp:spPr>
        <a:xfrm>
          <a:off x="160123" y="1063372"/>
          <a:ext cx="1695735" cy="1356588"/>
        </a:xfrm>
        <a:prstGeom prst="roundRect">
          <a:avLst>
            <a:gd name="adj" fmla="val 10000"/>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latin typeface="Calibri" pitchFamily="34" charset="0"/>
            </a:rPr>
            <a:t>Capítulo I: </a:t>
          </a:r>
          <a:br>
            <a:rPr lang="es-MX" sz="1600" b="1" kern="1200" dirty="0" smtClean="0">
              <a:solidFill>
                <a:schemeClr val="bg1"/>
              </a:solidFill>
              <a:latin typeface="Calibri" pitchFamily="34" charset="0"/>
            </a:rPr>
          </a:br>
          <a:r>
            <a:rPr lang="es-MX" sz="1600" kern="1200" dirty="0" smtClean="0">
              <a:solidFill>
                <a:schemeClr val="bg1"/>
              </a:solidFill>
              <a:latin typeface="Calibri" pitchFamily="34" charset="0"/>
            </a:rPr>
            <a:t>Del Sistema de Contabilidad Gubernamental</a:t>
          </a:r>
          <a:endParaRPr lang="es-ES" sz="1600" kern="1200" dirty="0">
            <a:solidFill>
              <a:schemeClr val="bg1"/>
            </a:solidFill>
            <a:latin typeface="Calibri" pitchFamily="34" charset="0"/>
          </a:endParaRPr>
        </a:p>
      </dsp:txBody>
      <dsp:txXfrm>
        <a:off x="199856" y="1103105"/>
        <a:ext cx="1616269" cy="1277122"/>
      </dsp:txXfrm>
    </dsp:sp>
    <dsp:sp modelId="{61AF0A94-3127-4539-9FC7-E7B3D7DBF913}">
      <dsp:nvSpPr>
        <dsp:cNvPr id="0" name=""/>
        <dsp:cNvSpPr/>
      </dsp:nvSpPr>
      <dsp:spPr>
        <a:xfrm rot="16200000">
          <a:off x="2292993" y="1180352"/>
          <a:ext cx="1510013" cy="508720"/>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1E577FA7-D43E-4414-AA1E-45DE1A1F960C}">
      <dsp:nvSpPr>
        <dsp:cNvPr id="0" name=""/>
        <dsp:cNvSpPr/>
      </dsp:nvSpPr>
      <dsp:spPr>
        <a:xfrm>
          <a:off x="2200132" y="1411"/>
          <a:ext cx="1695735" cy="1356588"/>
        </a:xfrm>
        <a:prstGeom prst="roundRect">
          <a:avLst>
            <a:gd name="adj" fmla="val 10000"/>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latin typeface="Calibri" pitchFamily="34" charset="0"/>
            </a:rPr>
            <a:t>Capítulo II: </a:t>
          </a:r>
          <a:br>
            <a:rPr lang="es-MX" sz="1600" b="1" kern="1200" dirty="0" smtClean="0">
              <a:solidFill>
                <a:schemeClr val="bg1"/>
              </a:solidFill>
              <a:latin typeface="Calibri" pitchFamily="34" charset="0"/>
            </a:rPr>
          </a:br>
          <a:r>
            <a:rPr lang="es-MX" sz="1600" kern="1200" dirty="0" smtClean="0">
              <a:solidFill>
                <a:schemeClr val="bg1"/>
              </a:solidFill>
              <a:latin typeface="Calibri" pitchFamily="34" charset="0"/>
            </a:rPr>
            <a:t>Del Registro Patrimonial</a:t>
          </a:r>
          <a:endParaRPr lang="es-ES" sz="1600" kern="1200" dirty="0">
            <a:solidFill>
              <a:schemeClr val="bg1"/>
            </a:solidFill>
            <a:latin typeface="Calibri" pitchFamily="34" charset="0"/>
          </a:endParaRPr>
        </a:p>
      </dsp:txBody>
      <dsp:txXfrm>
        <a:off x="2239865" y="41144"/>
        <a:ext cx="1616269" cy="1277122"/>
      </dsp:txXfrm>
    </dsp:sp>
    <dsp:sp modelId="{244AD1A8-5FC8-4F77-A6C0-18CB2CB40907}">
      <dsp:nvSpPr>
        <dsp:cNvPr id="0" name=""/>
        <dsp:cNvSpPr/>
      </dsp:nvSpPr>
      <dsp:spPr>
        <a:xfrm rot="19500000">
          <a:off x="3773026" y="1901918"/>
          <a:ext cx="1445708" cy="508720"/>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EE1761BD-FA46-467C-B321-FCE90D3D2043}">
      <dsp:nvSpPr>
        <dsp:cNvPr id="0" name=""/>
        <dsp:cNvSpPr/>
      </dsp:nvSpPr>
      <dsp:spPr>
        <a:xfrm>
          <a:off x="4240140" y="1063372"/>
          <a:ext cx="1695735" cy="1356588"/>
        </a:xfrm>
        <a:prstGeom prst="roundRect">
          <a:avLst>
            <a:gd name="adj" fmla="val 10000"/>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latin typeface="Calibri" pitchFamily="34" charset="0"/>
            </a:rPr>
            <a:t>Capítulo III: </a:t>
          </a:r>
          <a:br>
            <a:rPr lang="es-MX" sz="1600" b="1" kern="1200" dirty="0" smtClean="0">
              <a:solidFill>
                <a:schemeClr val="bg1"/>
              </a:solidFill>
              <a:latin typeface="Calibri" pitchFamily="34" charset="0"/>
            </a:rPr>
          </a:br>
          <a:r>
            <a:rPr lang="es-MX" sz="1600" kern="1200" dirty="0" smtClean="0">
              <a:solidFill>
                <a:schemeClr val="bg1"/>
              </a:solidFill>
              <a:latin typeface="Calibri" pitchFamily="34" charset="0"/>
            </a:rPr>
            <a:t>Del Registro Contable de las Operaciones </a:t>
          </a:r>
          <a:endParaRPr lang="es-ES" sz="1600" kern="1200" dirty="0">
            <a:solidFill>
              <a:schemeClr val="bg1"/>
            </a:solidFill>
            <a:latin typeface="Calibri" pitchFamily="34" charset="0"/>
          </a:endParaRPr>
        </a:p>
      </dsp:txBody>
      <dsp:txXfrm>
        <a:off x="4279873" y="1103105"/>
        <a:ext cx="1616269" cy="12771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7E1D5-FBF5-49FC-B908-1199159BC5D6}">
      <dsp:nvSpPr>
        <dsp:cNvPr id="0" name=""/>
        <dsp:cNvSpPr/>
      </dsp:nvSpPr>
      <dsp:spPr>
        <a:xfrm>
          <a:off x="1952590" y="1700046"/>
          <a:ext cx="2190819" cy="1924050"/>
        </a:xfrm>
        <a:prstGeom prst="ellipse">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Calibri" pitchFamily="34" charset="0"/>
            </a:rPr>
            <a:t>Título Cuarto: </a:t>
          </a:r>
          <a:br>
            <a:rPr lang="es-MX" sz="1600" b="1" kern="1200" dirty="0" smtClean="0">
              <a:latin typeface="Calibri" pitchFamily="34" charset="0"/>
            </a:rPr>
          </a:br>
          <a:r>
            <a:rPr lang="es-MX" sz="1600" kern="1200" dirty="0" smtClean="0">
              <a:latin typeface="Calibri" pitchFamily="34" charset="0"/>
            </a:rPr>
            <a:t>De la Información Financiera Gubernamental y la Cuenta Pública</a:t>
          </a:r>
          <a:endParaRPr lang="es-ES" sz="1600" kern="1200" dirty="0">
            <a:latin typeface="Calibri" pitchFamily="34" charset="0"/>
          </a:endParaRPr>
        </a:p>
      </dsp:txBody>
      <dsp:txXfrm>
        <a:off x="2273428" y="1981817"/>
        <a:ext cx="1549143" cy="1360508"/>
      </dsp:txXfrm>
    </dsp:sp>
    <dsp:sp modelId="{95F39164-7CA3-4505-9AF3-48FBB7280C73}">
      <dsp:nvSpPr>
        <dsp:cNvPr id="0" name=""/>
        <dsp:cNvSpPr/>
      </dsp:nvSpPr>
      <dsp:spPr>
        <a:xfrm rot="12900000">
          <a:off x="785803" y="1318004"/>
          <a:ext cx="1468469" cy="548354"/>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1D4D2FA8-40B5-46D3-A1E6-E721BD9E0E79}">
      <dsp:nvSpPr>
        <dsp:cNvPr id="0" name=""/>
        <dsp:cNvSpPr/>
      </dsp:nvSpPr>
      <dsp:spPr>
        <a:xfrm>
          <a:off x="4664" y="439903"/>
          <a:ext cx="1827847" cy="1462278"/>
        </a:xfrm>
        <a:prstGeom prst="roundRect">
          <a:avLst>
            <a:gd name="adj" fmla="val 10000"/>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latin typeface="Calibri" pitchFamily="34" charset="0"/>
            </a:rPr>
            <a:t>Capítulo I:</a:t>
          </a:r>
          <a:r>
            <a:rPr lang="es-MX" sz="1600" kern="1200" dirty="0" smtClean="0">
              <a:latin typeface="Calibri" pitchFamily="34" charset="0"/>
            </a:rPr>
            <a:t> </a:t>
          </a:r>
          <a:br>
            <a:rPr lang="es-MX" sz="1600" kern="1200" dirty="0" smtClean="0">
              <a:latin typeface="Calibri" pitchFamily="34" charset="0"/>
            </a:rPr>
          </a:br>
          <a:r>
            <a:rPr lang="es-MX" sz="1600" kern="1200" dirty="0" smtClean="0">
              <a:latin typeface="Calibri" pitchFamily="34" charset="0"/>
            </a:rPr>
            <a:t>De la Información Financiera Gubernamental</a:t>
          </a:r>
          <a:endParaRPr lang="es-ES" sz="1600" kern="1200" dirty="0">
            <a:latin typeface="Calibri" pitchFamily="34" charset="0"/>
          </a:endParaRPr>
        </a:p>
      </dsp:txBody>
      <dsp:txXfrm>
        <a:off x="47493" y="482732"/>
        <a:ext cx="1742189" cy="1376620"/>
      </dsp:txXfrm>
    </dsp:sp>
    <dsp:sp modelId="{61AF0A94-3127-4539-9FC7-E7B3D7DBF913}">
      <dsp:nvSpPr>
        <dsp:cNvPr id="0" name=""/>
        <dsp:cNvSpPr/>
      </dsp:nvSpPr>
      <dsp:spPr>
        <a:xfrm rot="19500000">
          <a:off x="3841727" y="1318004"/>
          <a:ext cx="1468469" cy="548354"/>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1E577FA7-D43E-4414-AA1E-45DE1A1F960C}">
      <dsp:nvSpPr>
        <dsp:cNvPr id="0" name=""/>
        <dsp:cNvSpPr/>
      </dsp:nvSpPr>
      <dsp:spPr>
        <a:xfrm>
          <a:off x="4263487" y="439903"/>
          <a:ext cx="1827847" cy="1462278"/>
        </a:xfrm>
        <a:prstGeom prst="roundRect">
          <a:avLst>
            <a:gd name="adj" fmla="val 10000"/>
          </a:avLst>
        </a:prstGeom>
        <a:solidFill>
          <a:srgbClr val="663300"/>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latin typeface="Calibri" pitchFamily="34" charset="0"/>
            </a:rPr>
            <a:t>Capítulo II: </a:t>
          </a:r>
          <a:br>
            <a:rPr lang="es-MX" sz="1600" b="1" kern="1200" dirty="0" smtClean="0">
              <a:latin typeface="Calibri" pitchFamily="34" charset="0"/>
            </a:rPr>
          </a:br>
          <a:r>
            <a:rPr lang="es-MX" sz="1600" kern="1200" dirty="0" smtClean="0">
              <a:latin typeface="Calibri" pitchFamily="34" charset="0"/>
            </a:rPr>
            <a:t>Del Contenido de la Cuenta Pública</a:t>
          </a:r>
          <a:endParaRPr lang="es-ES" sz="1600" kern="1200" dirty="0">
            <a:latin typeface="Calibri" pitchFamily="34" charset="0"/>
          </a:endParaRPr>
        </a:p>
      </dsp:txBody>
      <dsp:txXfrm>
        <a:off x="4306316" y="482732"/>
        <a:ext cx="1742189" cy="13766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A1F96-3FAB-4554-9847-84C2F0DABAB6}">
      <dsp:nvSpPr>
        <dsp:cNvPr id="0" name=""/>
        <dsp:cNvSpPr/>
      </dsp:nvSpPr>
      <dsp:spPr>
        <a:xfrm rot="5400000">
          <a:off x="5189238" y="-2056557"/>
          <a:ext cx="988738" cy="534927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único</a:t>
          </a:r>
          <a:r>
            <a:rPr lang="es-MX" sz="1500" kern="1200" dirty="0" smtClean="0">
              <a:latin typeface="Arial" pitchFamily="34" charset="0"/>
              <a:cs typeface="Arial" pitchFamily="34" charset="0"/>
            </a:rPr>
            <a:t>: Disposiciones Generales</a:t>
          </a:r>
          <a:endParaRPr lang="es-ES" sz="1500" kern="1200" dirty="0">
            <a:latin typeface="Arial" pitchFamily="34" charset="0"/>
            <a:cs typeface="Arial" pitchFamily="34" charset="0"/>
          </a:endParaRPr>
        </a:p>
      </dsp:txBody>
      <dsp:txXfrm rot="-5400000">
        <a:off x="3008969" y="171978"/>
        <a:ext cx="5301011" cy="892206"/>
      </dsp:txXfrm>
    </dsp:sp>
    <dsp:sp modelId="{A27EFECA-18BC-48F8-B333-B7F380DE3AC1}">
      <dsp:nvSpPr>
        <dsp:cNvPr id="0" name=""/>
        <dsp:cNvSpPr/>
      </dsp:nvSpPr>
      <dsp:spPr>
        <a:xfrm>
          <a:off x="0" y="0"/>
          <a:ext cx="3008968" cy="123592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Título Primero: </a:t>
          </a:r>
          <a:r>
            <a:rPr lang="es-MX" sz="1800" kern="1200" dirty="0" smtClean="0">
              <a:latin typeface="Arial" pitchFamily="34" charset="0"/>
              <a:cs typeface="Arial" pitchFamily="34" charset="0"/>
            </a:rPr>
            <a:t>Objeto y definiciones de la Ley</a:t>
          </a:r>
          <a:endParaRPr lang="es-ES" sz="1800" kern="1200" dirty="0">
            <a:latin typeface="Arial" pitchFamily="34" charset="0"/>
            <a:cs typeface="Arial" pitchFamily="34" charset="0"/>
          </a:endParaRPr>
        </a:p>
      </dsp:txBody>
      <dsp:txXfrm>
        <a:off x="60333" y="60333"/>
        <a:ext cx="2888302" cy="1115256"/>
      </dsp:txXfrm>
    </dsp:sp>
    <dsp:sp modelId="{7C87C732-AD4E-42A5-B5C8-4D092B37D56B}">
      <dsp:nvSpPr>
        <dsp:cNvPr id="0" name=""/>
        <dsp:cNvSpPr/>
      </dsp:nvSpPr>
      <dsp:spPr>
        <a:xfrm rot="5400000">
          <a:off x="4828920" y="-527987"/>
          <a:ext cx="1687183" cy="533883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a:t>
          </a:r>
          <a:r>
            <a:rPr lang="es-MX" sz="1500" kern="1200" dirty="0" smtClean="0">
              <a:latin typeface="Arial" pitchFamily="34" charset="0"/>
              <a:cs typeface="Arial" pitchFamily="34" charset="0"/>
            </a:rPr>
            <a:t>: Del Consejo Nacional de Armonización Contable</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a:t>
          </a:r>
          <a:r>
            <a:rPr lang="es-MX" sz="1500" kern="1200" dirty="0" smtClean="0">
              <a:latin typeface="Arial" pitchFamily="34" charset="0"/>
              <a:cs typeface="Arial" pitchFamily="34" charset="0"/>
            </a:rPr>
            <a:t>: Del Secretario Técnico</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III</a:t>
          </a:r>
          <a:r>
            <a:rPr lang="es-MX" sz="1500" kern="1200" dirty="0" smtClean="0">
              <a:latin typeface="Arial" pitchFamily="34" charset="0"/>
              <a:cs typeface="Arial" pitchFamily="34" charset="0"/>
            </a:rPr>
            <a:t>: Del Comité Consultivo</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IV</a:t>
          </a:r>
          <a:r>
            <a:rPr lang="es-MX" sz="1500" kern="1200" dirty="0" smtClean="0">
              <a:latin typeface="Arial" pitchFamily="34" charset="0"/>
              <a:cs typeface="Arial" pitchFamily="34" charset="0"/>
            </a:rPr>
            <a:t>: Del Procedimiento para la emisión de disposiciones y para el Seguimiento de su cumplimiento</a:t>
          </a:r>
          <a:endParaRPr lang="es-ES" sz="1500" kern="1200" dirty="0">
            <a:latin typeface="Arial" pitchFamily="34" charset="0"/>
            <a:cs typeface="Arial" pitchFamily="34" charset="0"/>
          </a:endParaRPr>
        </a:p>
      </dsp:txBody>
      <dsp:txXfrm rot="-5400000">
        <a:off x="3003095" y="1380199"/>
        <a:ext cx="5256473" cy="1522461"/>
      </dsp:txXfrm>
    </dsp:sp>
    <dsp:sp modelId="{2AB7D55E-680D-4D9A-B8C1-F0DF91FFC043}">
      <dsp:nvSpPr>
        <dsp:cNvPr id="0" name=""/>
        <dsp:cNvSpPr/>
      </dsp:nvSpPr>
      <dsp:spPr>
        <a:xfrm>
          <a:off x="0" y="1523468"/>
          <a:ext cx="3003094" cy="123592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Título Segundo: </a:t>
          </a:r>
          <a:r>
            <a:rPr lang="es-MX" sz="1800" kern="1200" dirty="0" smtClean="0">
              <a:latin typeface="Arial" pitchFamily="34" charset="0"/>
              <a:cs typeface="Arial" pitchFamily="34" charset="0"/>
            </a:rPr>
            <a:t>De la Rectoría de la armonización contable</a:t>
          </a:r>
          <a:endParaRPr lang="es-ES" sz="1800" kern="1200" dirty="0">
            <a:latin typeface="Arial" pitchFamily="34" charset="0"/>
            <a:cs typeface="Arial" pitchFamily="34" charset="0"/>
          </a:endParaRPr>
        </a:p>
      </dsp:txBody>
      <dsp:txXfrm>
        <a:off x="60333" y="1583801"/>
        <a:ext cx="2882428" cy="1115256"/>
      </dsp:txXfrm>
    </dsp:sp>
    <dsp:sp modelId="{0738275C-C558-4100-BCEA-2781BB595CD9}">
      <dsp:nvSpPr>
        <dsp:cNvPr id="0" name=""/>
        <dsp:cNvSpPr/>
      </dsp:nvSpPr>
      <dsp:spPr>
        <a:xfrm rot="5400000">
          <a:off x="5189238" y="990140"/>
          <a:ext cx="988738" cy="5349277"/>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a:t>
          </a:r>
          <a:r>
            <a:rPr lang="es-MX" sz="1500" kern="1200" dirty="0" smtClean="0">
              <a:latin typeface="Arial" pitchFamily="34" charset="0"/>
              <a:cs typeface="Arial" pitchFamily="34" charset="0"/>
            </a:rPr>
            <a:t>: Del sistema de Contabilidad Gubernamental</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a:t>
          </a:r>
          <a:r>
            <a:rPr lang="es-MX" sz="1500" kern="1200" dirty="0" smtClean="0">
              <a:latin typeface="Arial" pitchFamily="34" charset="0"/>
              <a:cs typeface="Arial" pitchFamily="34" charset="0"/>
            </a:rPr>
            <a:t>: Del Registro Patrimonial</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III: </a:t>
          </a:r>
          <a:r>
            <a:rPr lang="es-MX" sz="1500" kern="1200" dirty="0" smtClean="0">
              <a:latin typeface="Arial" pitchFamily="34" charset="0"/>
              <a:cs typeface="Arial" pitchFamily="34" charset="0"/>
            </a:rPr>
            <a:t>Del registro contable de las operaciones</a:t>
          </a:r>
          <a:endParaRPr lang="es-ES" sz="1500" kern="1200" dirty="0">
            <a:latin typeface="Arial" pitchFamily="34" charset="0"/>
            <a:cs typeface="Arial" pitchFamily="34" charset="0"/>
          </a:endParaRPr>
        </a:p>
      </dsp:txBody>
      <dsp:txXfrm rot="-5400000">
        <a:off x="3008969" y="3218675"/>
        <a:ext cx="5301011" cy="892206"/>
      </dsp:txXfrm>
    </dsp:sp>
    <dsp:sp modelId="{B1478603-946B-496D-A857-664E6F586442}">
      <dsp:nvSpPr>
        <dsp:cNvPr id="0" name=""/>
        <dsp:cNvSpPr/>
      </dsp:nvSpPr>
      <dsp:spPr>
        <a:xfrm>
          <a:off x="0" y="3046817"/>
          <a:ext cx="3008968" cy="123592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Título Tercero: </a:t>
          </a:r>
          <a:r>
            <a:rPr lang="es-MX" sz="1800" kern="1200" dirty="0" smtClean="0">
              <a:latin typeface="Arial" pitchFamily="34" charset="0"/>
              <a:cs typeface="Arial" pitchFamily="34" charset="0"/>
            </a:rPr>
            <a:t>De la Contabilidad Gubernamental</a:t>
          </a:r>
          <a:endParaRPr lang="es-ES" sz="1800" kern="1200" dirty="0">
            <a:latin typeface="Arial" pitchFamily="34" charset="0"/>
            <a:cs typeface="Arial" pitchFamily="34" charset="0"/>
          </a:endParaRPr>
        </a:p>
      </dsp:txBody>
      <dsp:txXfrm>
        <a:off x="60333" y="3107150"/>
        <a:ext cx="2888302" cy="11152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A1F96-3FAB-4554-9847-84C2F0DABAB6}">
      <dsp:nvSpPr>
        <dsp:cNvPr id="0" name=""/>
        <dsp:cNvSpPr/>
      </dsp:nvSpPr>
      <dsp:spPr>
        <a:xfrm rot="5400000">
          <a:off x="5267436" y="-2219094"/>
          <a:ext cx="735186" cy="530355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b="1" kern="1200" dirty="0" smtClean="0">
              <a:latin typeface="Arial" pitchFamily="34" charset="0"/>
              <a:cs typeface="Arial" pitchFamily="34" charset="0"/>
            </a:rPr>
            <a:t>Capítulo I:</a:t>
          </a:r>
          <a:r>
            <a:rPr lang="es-MX" sz="1400" kern="1200" dirty="0" smtClean="0">
              <a:latin typeface="Arial" pitchFamily="34" charset="0"/>
              <a:cs typeface="Arial" pitchFamily="34" charset="0"/>
            </a:rPr>
            <a:t> De la información Financiera Gubernamental</a:t>
          </a:r>
          <a:endParaRPr lang="es-E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MX" sz="1400" b="1" kern="1200" dirty="0" smtClean="0">
              <a:latin typeface="Arial" pitchFamily="34" charset="0"/>
              <a:cs typeface="Arial" pitchFamily="34" charset="0"/>
            </a:rPr>
            <a:t>Capítulo II: </a:t>
          </a:r>
          <a:r>
            <a:rPr lang="es-MX" sz="1400" kern="1200" dirty="0" smtClean="0">
              <a:latin typeface="Arial" pitchFamily="34" charset="0"/>
              <a:cs typeface="Arial" pitchFamily="34" charset="0"/>
            </a:rPr>
            <a:t>Del contenido de la Cuenta Pública</a:t>
          </a:r>
          <a:endParaRPr lang="es-ES" sz="1400" kern="1200" dirty="0">
            <a:latin typeface="Arial" pitchFamily="34" charset="0"/>
            <a:cs typeface="Arial" pitchFamily="34" charset="0"/>
          </a:endParaRPr>
        </a:p>
      </dsp:txBody>
      <dsp:txXfrm rot="-5400000">
        <a:off x="2983251" y="100980"/>
        <a:ext cx="5267668" cy="663408"/>
      </dsp:txXfrm>
    </dsp:sp>
    <dsp:sp modelId="{A27EFECA-18BC-48F8-B333-B7F380DE3AC1}">
      <dsp:nvSpPr>
        <dsp:cNvPr id="0" name=""/>
        <dsp:cNvSpPr/>
      </dsp:nvSpPr>
      <dsp:spPr>
        <a:xfrm>
          <a:off x="0" y="1129"/>
          <a:ext cx="2983250" cy="9189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latin typeface="Arial" pitchFamily="34" charset="0"/>
              <a:cs typeface="Arial" pitchFamily="34" charset="0"/>
            </a:rPr>
            <a:t>Título Cuarto: </a:t>
          </a:r>
          <a:r>
            <a:rPr lang="es-MX" sz="1400" kern="1200" dirty="0" smtClean="0">
              <a:latin typeface="Arial" pitchFamily="34" charset="0"/>
              <a:cs typeface="Arial" pitchFamily="34" charset="0"/>
            </a:rPr>
            <a:t>De la información Financiera Gubernamental y la Cuenta Pública</a:t>
          </a:r>
          <a:endParaRPr lang="es-ES" sz="1400" kern="1200" dirty="0">
            <a:latin typeface="Arial" pitchFamily="34" charset="0"/>
            <a:cs typeface="Arial" pitchFamily="34" charset="0"/>
          </a:endParaRPr>
        </a:p>
      </dsp:txBody>
      <dsp:txXfrm>
        <a:off x="44861" y="45990"/>
        <a:ext cx="2893528" cy="829260"/>
      </dsp:txXfrm>
    </dsp:sp>
    <dsp:sp modelId="{34C77A8E-EDBE-4939-9052-F2C9679993EB}">
      <dsp:nvSpPr>
        <dsp:cNvPr id="0" name=""/>
        <dsp:cNvSpPr/>
      </dsp:nvSpPr>
      <dsp:spPr>
        <a:xfrm rot="5400000">
          <a:off x="4387308" y="-440909"/>
          <a:ext cx="2484436" cy="5298377"/>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Disposiciones Generales</a:t>
          </a:r>
          <a:endParaRPr lang="es-ES" sz="1300" b="0" kern="1200" dirty="0">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Elaboración de las Iniciativas de Ley de Ingresos y los Proyectos de Presupuesto de Egresos</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III: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Aprobación de las Leyes de Ingresos y de los Presupuestos de Egresos</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IV</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 De la Información Relativa al Ejercicio Presupuestario</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V: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Evaluación y Rendición de Cuentas</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dsp:txBody>
      <dsp:txXfrm rot="-5400000">
        <a:off x="2980338" y="1087341"/>
        <a:ext cx="5177097" cy="2241876"/>
      </dsp:txXfrm>
    </dsp:sp>
    <dsp:sp modelId="{0AA1BFE7-1D9B-483E-BF1C-670F7FC26BB2}">
      <dsp:nvSpPr>
        <dsp:cNvPr id="0" name=""/>
        <dsp:cNvSpPr/>
      </dsp:nvSpPr>
      <dsp:spPr>
        <a:xfrm>
          <a:off x="0" y="1748788"/>
          <a:ext cx="2980337" cy="91898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kumimoji="0" lang="es-MX" sz="14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Título Quinto: De la Transparencia y Difusión de la Información Financiera</a:t>
          </a:r>
          <a:endParaRPr lang="es-ES" sz="1400" kern="1200" dirty="0">
            <a:latin typeface="Arial" pitchFamily="34" charset="0"/>
            <a:cs typeface="Arial" pitchFamily="34" charset="0"/>
          </a:endParaRPr>
        </a:p>
      </dsp:txBody>
      <dsp:txXfrm>
        <a:off x="44861" y="1793649"/>
        <a:ext cx="2890615" cy="829260"/>
      </dsp:txXfrm>
    </dsp:sp>
    <dsp:sp modelId="{7C87C732-AD4E-42A5-B5C8-4D092B37D56B}">
      <dsp:nvSpPr>
        <dsp:cNvPr id="0" name=""/>
        <dsp:cNvSpPr/>
      </dsp:nvSpPr>
      <dsp:spPr>
        <a:xfrm rot="5400000">
          <a:off x="5170357" y="1277863"/>
          <a:ext cx="864130" cy="5303557"/>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b="0" kern="1200" dirty="0" smtClean="0">
              <a:latin typeface="Arial" pitchFamily="34" charset="0"/>
              <a:cs typeface="Arial" pitchFamily="34" charset="0"/>
            </a:rPr>
            <a:t>Estipula los preceptos establecidos en la LGCG de conformidad con la Ley Federal de Responsabilidades Administrativa de los Servidores Públicos</a:t>
          </a:r>
          <a:endParaRPr lang="es-ES" sz="1400" b="0" kern="1200" dirty="0">
            <a:latin typeface="Arial" pitchFamily="34" charset="0"/>
            <a:cs typeface="Arial" pitchFamily="34" charset="0"/>
          </a:endParaRPr>
        </a:p>
      </dsp:txBody>
      <dsp:txXfrm rot="-5400000">
        <a:off x="2950644" y="3539760"/>
        <a:ext cx="5261374" cy="779764"/>
      </dsp:txXfrm>
    </dsp:sp>
    <dsp:sp modelId="{2AB7D55E-680D-4D9A-B8C1-F0DF91FFC043}">
      <dsp:nvSpPr>
        <dsp:cNvPr id="0" name=""/>
        <dsp:cNvSpPr/>
      </dsp:nvSpPr>
      <dsp:spPr>
        <a:xfrm>
          <a:off x="0" y="3667957"/>
          <a:ext cx="2983250" cy="52110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latin typeface="Arial" pitchFamily="34" charset="0"/>
              <a:cs typeface="Arial" pitchFamily="34" charset="0"/>
            </a:rPr>
            <a:t>Título Sexto: </a:t>
          </a:r>
          <a:r>
            <a:rPr lang="es-MX" sz="1400" kern="1200" dirty="0" smtClean="0">
              <a:latin typeface="Arial" pitchFamily="34" charset="0"/>
              <a:cs typeface="Arial" pitchFamily="34" charset="0"/>
            </a:rPr>
            <a:t>De las Sanciones</a:t>
          </a:r>
          <a:endParaRPr lang="es-ES" sz="1400" kern="1200" dirty="0">
            <a:latin typeface="Arial" pitchFamily="34" charset="0"/>
            <a:cs typeface="Arial" pitchFamily="34" charset="0"/>
          </a:endParaRPr>
        </a:p>
      </dsp:txBody>
      <dsp:txXfrm>
        <a:off x="25438" y="3693395"/>
        <a:ext cx="2932374" cy="4702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868F3-AEDD-4A32-A313-B32D34AA3BA6}">
      <dsp:nvSpPr>
        <dsp:cNvPr id="0" name=""/>
        <dsp:cNvSpPr/>
      </dsp:nvSpPr>
      <dsp:spPr>
        <a:xfrm>
          <a:off x="0" y="12335"/>
          <a:ext cx="6831105" cy="9213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170" tIns="541528"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qué se gasta?</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12335"/>
        <a:ext cx="6831105" cy="921375"/>
      </dsp:txXfrm>
    </dsp:sp>
    <dsp:sp modelId="{854A631D-40CD-40E7-AE28-2E6CAED0056D}">
      <dsp:nvSpPr>
        <dsp:cNvPr id="0" name=""/>
        <dsp:cNvSpPr/>
      </dsp:nvSpPr>
      <dsp:spPr>
        <a:xfrm>
          <a:off x="326485" y="150765"/>
          <a:ext cx="4781773" cy="23991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ea typeface="Times New Roman" panose="02020603050405020304" pitchFamily="18" charset="0"/>
              <a:cs typeface="Arial" panose="020B0604020202020204" pitchFamily="34" charset="0"/>
            </a:rPr>
            <a:t>Clasificador por Rubros de Ingresos </a:t>
          </a:r>
          <a:endParaRPr lang="es-MX" sz="1800" b="0" kern="1200" dirty="0">
            <a:latin typeface="Arial" panose="020B0604020202020204" pitchFamily="34" charset="0"/>
            <a:cs typeface="Arial" panose="020B0604020202020204" pitchFamily="34" charset="0"/>
          </a:endParaRPr>
        </a:p>
      </dsp:txBody>
      <dsp:txXfrm>
        <a:off x="338196" y="162476"/>
        <a:ext cx="4758351" cy="216489"/>
      </dsp:txXfrm>
    </dsp:sp>
    <dsp:sp modelId="{5462E13C-F365-4E86-839B-350903556AC2}">
      <dsp:nvSpPr>
        <dsp:cNvPr id="0" name=""/>
        <dsp:cNvSpPr/>
      </dsp:nvSpPr>
      <dsp:spPr>
        <a:xfrm>
          <a:off x="0" y="1130891"/>
          <a:ext cx="6831105" cy="9213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170" tIns="541528"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conceptos se gasta?</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1130891"/>
        <a:ext cx="6831105" cy="921375"/>
      </dsp:txXfrm>
    </dsp:sp>
    <dsp:sp modelId="{485186F0-8267-4E45-8568-353E41673EEB}">
      <dsp:nvSpPr>
        <dsp:cNvPr id="0" name=""/>
        <dsp:cNvSpPr/>
      </dsp:nvSpPr>
      <dsp:spPr>
        <a:xfrm>
          <a:off x="341555" y="1074110"/>
          <a:ext cx="4781773" cy="44054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ea typeface="Times New Roman" panose="02020603050405020304" pitchFamily="18" charset="0"/>
              <a:cs typeface="Arial" panose="020B0604020202020204" pitchFamily="34" charset="0"/>
            </a:rPr>
            <a:t>Clasificador por Objeto del Gasto </a:t>
          </a:r>
          <a:endParaRPr lang="es-MX" sz="1800" b="0" kern="1200" dirty="0">
            <a:latin typeface="Arial" panose="020B0604020202020204" pitchFamily="34" charset="0"/>
            <a:cs typeface="Arial" panose="020B0604020202020204" pitchFamily="34" charset="0"/>
          </a:endParaRPr>
        </a:p>
      </dsp:txBody>
      <dsp:txXfrm>
        <a:off x="363060" y="1095615"/>
        <a:ext cx="4738763" cy="397531"/>
      </dsp:txXfrm>
    </dsp:sp>
    <dsp:sp modelId="{9E11E72C-0652-4030-A8C3-1C8CB21C67DA}">
      <dsp:nvSpPr>
        <dsp:cNvPr id="0" name=""/>
        <dsp:cNvSpPr/>
      </dsp:nvSpPr>
      <dsp:spPr>
        <a:xfrm>
          <a:off x="0" y="2243599"/>
          <a:ext cx="6831105" cy="9213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170" tIns="541528"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tipo de gasto es</a:t>
          </a:r>
          <a:r>
            <a:rPr lang="es-MX"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2243599"/>
        <a:ext cx="6831105" cy="921375"/>
      </dsp:txXfrm>
    </dsp:sp>
    <dsp:sp modelId="{6B154578-571B-4248-8C6B-5EE6E80A2398}">
      <dsp:nvSpPr>
        <dsp:cNvPr id="0" name=""/>
        <dsp:cNvSpPr/>
      </dsp:nvSpPr>
      <dsp:spPr>
        <a:xfrm>
          <a:off x="341555" y="2192666"/>
          <a:ext cx="5309537" cy="4346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ea typeface="Times New Roman" panose="02020603050405020304" pitchFamily="18" charset="0"/>
              <a:cs typeface="Arial" panose="020B0604020202020204" pitchFamily="34" charset="0"/>
            </a:rPr>
            <a:t>Clasificador por Tipo de Gasto/Económica</a:t>
          </a:r>
          <a:endParaRPr lang="es-MX" sz="1800" b="0" kern="1200" dirty="0">
            <a:latin typeface="Arial" panose="020B0604020202020204" pitchFamily="34" charset="0"/>
            <a:cs typeface="Arial" panose="020B0604020202020204" pitchFamily="34" charset="0"/>
          </a:endParaRPr>
        </a:p>
      </dsp:txBody>
      <dsp:txXfrm>
        <a:off x="362775" y="2213886"/>
        <a:ext cx="5267097" cy="392252"/>
      </dsp:txXfrm>
    </dsp:sp>
    <dsp:sp modelId="{4942D22F-4CB8-4252-A155-CDB825A152D4}">
      <dsp:nvSpPr>
        <dsp:cNvPr id="0" name=""/>
        <dsp:cNvSpPr/>
      </dsp:nvSpPr>
      <dsp:spPr>
        <a:xfrm>
          <a:off x="0" y="3355777"/>
          <a:ext cx="6831105" cy="92137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170" tIns="541528"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qué programas/actividades?</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3355777"/>
        <a:ext cx="6831105" cy="921375"/>
      </dsp:txXfrm>
    </dsp:sp>
    <dsp:sp modelId="{39682E28-13B6-496B-8D1A-397A7E1480DB}">
      <dsp:nvSpPr>
        <dsp:cNvPr id="0" name=""/>
        <dsp:cNvSpPr/>
      </dsp:nvSpPr>
      <dsp:spPr>
        <a:xfrm>
          <a:off x="341555" y="3305374"/>
          <a:ext cx="5463176" cy="43416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cs typeface="Arial" panose="020B0604020202020204" pitchFamily="34" charset="0"/>
            </a:rPr>
            <a:t>Clasificador Funcional de Gasto/Programática</a:t>
          </a:r>
          <a:endParaRPr lang="es-MX" sz="1800" b="0" kern="1200" dirty="0">
            <a:latin typeface="Arial" panose="020B0604020202020204" pitchFamily="34" charset="0"/>
            <a:cs typeface="Arial" panose="020B0604020202020204" pitchFamily="34" charset="0"/>
          </a:endParaRPr>
        </a:p>
      </dsp:txBody>
      <dsp:txXfrm>
        <a:off x="362749" y="3326568"/>
        <a:ext cx="5420788" cy="391775"/>
      </dsp:txXfrm>
    </dsp:sp>
    <dsp:sp modelId="{6CD80A8B-9737-437B-AA62-D5F9657DFC06}">
      <dsp:nvSpPr>
        <dsp:cNvPr id="0" name=""/>
        <dsp:cNvSpPr/>
      </dsp:nvSpPr>
      <dsp:spPr>
        <a:xfrm>
          <a:off x="0" y="4485454"/>
          <a:ext cx="6831105" cy="921375"/>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0170" tIns="541528" rIns="530170"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¿Quién lo gasta?</a:t>
          </a:r>
          <a:endParaRPr lang="es-MX"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4485454"/>
        <a:ext cx="6831105" cy="921375"/>
      </dsp:txXfrm>
    </dsp:sp>
    <dsp:sp modelId="{7561BB33-EC09-4A0B-9DE2-7808A2E1F909}">
      <dsp:nvSpPr>
        <dsp:cNvPr id="0" name=""/>
        <dsp:cNvSpPr/>
      </dsp:nvSpPr>
      <dsp:spPr>
        <a:xfrm>
          <a:off x="341555" y="4417552"/>
          <a:ext cx="4781773" cy="45166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0740" tIns="0" rIns="180740"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panose="020B0604020202020204" pitchFamily="34" charset="0"/>
              <a:cs typeface="Arial" panose="020B0604020202020204" pitchFamily="34" charset="0"/>
            </a:rPr>
            <a:t>Clasificación Administrativa</a:t>
          </a:r>
          <a:endParaRPr lang="es-MX" sz="1800" b="0" kern="1200" dirty="0">
            <a:latin typeface="Arial" panose="020B0604020202020204" pitchFamily="34" charset="0"/>
            <a:cs typeface="Arial" panose="020B0604020202020204" pitchFamily="34" charset="0"/>
          </a:endParaRPr>
        </a:p>
      </dsp:txBody>
      <dsp:txXfrm>
        <a:off x="363603" y="4439600"/>
        <a:ext cx="4737677" cy="407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1C907-9627-4441-A4FE-4EDCCCBEC12E}">
      <dsp:nvSpPr>
        <dsp:cNvPr id="0" name=""/>
        <dsp:cNvSpPr/>
      </dsp:nvSpPr>
      <dsp:spPr>
        <a:xfrm>
          <a:off x="581121" y="0"/>
          <a:ext cx="5809104" cy="5246710"/>
        </a:xfrm>
        <a:prstGeom prst="triangl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14F87-C58E-49E6-91DA-9086A3B1F7FC}">
      <dsp:nvSpPr>
        <dsp:cNvPr id="0" name=""/>
        <dsp:cNvSpPr/>
      </dsp:nvSpPr>
      <dsp:spPr>
        <a:xfrm>
          <a:off x="3485673" y="525183"/>
          <a:ext cx="3410361" cy="746016"/>
        </a:xfrm>
        <a:prstGeom prst="round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s-MX" sz="1600" b="0" i="0" u="none" strike="noStrike" kern="1200" cap="none" normalizeH="0" baseline="0" dirty="0" smtClean="0">
              <a:ln/>
              <a:effectLst/>
              <a:latin typeface="Arial" pitchFamily="34" charset="0"/>
              <a:ea typeface="Times New Roman" pitchFamily="18" charset="0"/>
              <a:cs typeface="Arial" pitchFamily="34" charset="0"/>
            </a:rPr>
            <a:t>Fomentar la contabilidad patrimonial nacional. </a:t>
          </a:r>
          <a:endParaRPr lang="es-MX" sz="1600" kern="1200" dirty="0">
            <a:latin typeface="Arial" pitchFamily="34" charset="0"/>
            <a:cs typeface="Arial" pitchFamily="34" charset="0"/>
          </a:endParaRPr>
        </a:p>
      </dsp:txBody>
      <dsp:txXfrm>
        <a:off x="3522090" y="561600"/>
        <a:ext cx="3337527" cy="673182"/>
      </dsp:txXfrm>
    </dsp:sp>
    <dsp:sp modelId="{B71E9486-53DA-4CF1-A27A-51D7CD7E3AE7}">
      <dsp:nvSpPr>
        <dsp:cNvPr id="0" name=""/>
        <dsp:cNvSpPr/>
      </dsp:nvSpPr>
      <dsp:spPr>
        <a:xfrm>
          <a:off x="3485673" y="1364452"/>
          <a:ext cx="3410361" cy="746016"/>
        </a:xfrm>
        <a:prstGeom prst="roundRect">
          <a:avLst/>
        </a:prstGeom>
        <a:solidFill>
          <a:schemeClr val="lt1">
            <a:alpha val="90000"/>
            <a:hueOff val="0"/>
            <a:satOff val="0"/>
            <a:lumOff val="0"/>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s-MX" sz="1600" b="0" i="0" u="none" strike="noStrike" kern="1200" cap="none" normalizeH="0" baseline="0" dirty="0" smtClean="0">
              <a:ln/>
              <a:effectLst/>
              <a:latin typeface="Arial" pitchFamily="34" charset="0"/>
              <a:ea typeface="Times New Roman" pitchFamily="18" charset="0"/>
              <a:cs typeface="Arial" pitchFamily="34" charset="0"/>
            </a:rPr>
            <a:t>Impulsar la rendición de cuentas. </a:t>
          </a:r>
          <a:endParaRPr lang="es-MX" sz="1600" kern="1200" dirty="0">
            <a:latin typeface="Arial" pitchFamily="34" charset="0"/>
            <a:cs typeface="Arial" pitchFamily="34" charset="0"/>
          </a:endParaRPr>
        </a:p>
      </dsp:txBody>
      <dsp:txXfrm>
        <a:off x="3522090" y="1400869"/>
        <a:ext cx="3337527" cy="673182"/>
      </dsp:txXfrm>
    </dsp:sp>
    <dsp:sp modelId="{4DD2A0CC-E7DF-4ADF-9436-967FBE1F7F47}">
      <dsp:nvSpPr>
        <dsp:cNvPr id="0" name=""/>
        <dsp:cNvSpPr/>
      </dsp:nvSpPr>
      <dsp:spPr>
        <a:xfrm>
          <a:off x="3485673" y="2203720"/>
          <a:ext cx="3410361" cy="746016"/>
        </a:xfrm>
        <a:prstGeom prst="roundRect">
          <a:avLst/>
        </a:prstGeom>
        <a:solidFill>
          <a:schemeClr val="lt1">
            <a:alpha val="90000"/>
            <a:hueOff val="0"/>
            <a:satOff val="0"/>
            <a:lumOff val="0"/>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s-MX" sz="1600" b="0" i="0" u="none" strike="noStrike" kern="1200" cap="none" normalizeH="0" baseline="0" dirty="0" smtClean="0">
              <a:ln/>
              <a:effectLst/>
              <a:latin typeface="Arial" pitchFamily="34" charset="0"/>
              <a:ea typeface="Times New Roman" pitchFamily="18" charset="0"/>
              <a:cs typeface="Arial" pitchFamily="34" charset="0"/>
            </a:rPr>
            <a:t>Incrementar la eficiencia en la gestión administrativa. </a:t>
          </a:r>
          <a:endParaRPr lang="es-MX" sz="1600" kern="1200" dirty="0">
            <a:latin typeface="Arial" pitchFamily="34" charset="0"/>
            <a:cs typeface="Arial" pitchFamily="34" charset="0"/>
          </a:endParaRPr>
        </a:p>
      </dsp:txBody>
      <dsp:txXfrm>
        <a:off x="3522090" y="2240137"/>
        <a:ext cx="3337527" cy="673182"/>
      </dsp:txXfrm>
    </dsp:sp>
    <dsp:sp modelId="{1C9A597A-0E6D-415E-8C3D-61CB42F8AFB9}">
      <dsp:nvSpPr>
        <dsp:cNvPr id="0" name=""/>
        <dsp:cNvSpPr/>
      </dsp:nvSpPr>
      <dsp:spPr>
        <a:xfrm>
          <a:off x="3485673" y="3042989"/>
          <a:ext cx="3410361" cy="746016"/>
        </a:xfrm>
        <a:prstGeom prst="roundRect">
          <a:avLst/>
        </a:prstGeom>
        <a:solidFill>
          <a:schemeClr val="lt1">
            <a:alpha val="90000"/>
            <a:hueOff val="0"/>
            <a:satOff val="0"/>
            <a:lumOff val="0"/>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s-MX" sz="1600" b="0" i="0" u="none" strike="noStrike" kern="1200" cap="none" normalizeH="0" baseline="0" dirty="0" smtClean="0">
              <a:ln/>
              <a:effectLst/>
              <a:latin typeface="Arial" pitchFamily="34" charset="0"/>
              <a:ea typeface="Times New Roman" pitchFamily="18" charset="0"/>
              <a:cs typeface="Arial" pitchFamily="34" charset="0"/>
            </a:rPr>
            <a:t>Fortalecer la tarea de fiscalización e impulsar la transparencia. </a:t>
          </a:r>
          <a:endParaRPr lang="es-MX" sz="1600" kern="1200" dirty="0">
            <a:latin typeface="Arial" pitchFamily="34" charset="0"/>
            <a:cs typeface="Arial" pitchFamily="34" charset="0"/>
          </a:endParaRPr>
        </a:p>
      </dsp:txBody>
      <dsp:txXfrm>
        <a:off x="3522090" y="3079406"/>
        <a:ext cx="3337527" cy="673182"/>
      </dsp:txXfrm>
    </dsp:sp>
    <dsp:sp modelId="{C5AD3D24-5855-42D3-BBB9-DCAFE35566D5}">
      <dsp:nvSpPr>
        <dsp:cNvPr id="0" name=""/>
        <dsp:cNvSpPr/>
      </dsp:nvSpPr>
      <dsp:spPr>
        <a:xfrm>
          <a:off x="3485673" y="3882257"/>
          <a:ext cx="3410361" cy="746016"/>
        </a:xfrm>
        <a:prstGeom prst="roundRect">
          <a:avLst/>
        </a:prstGeom>
        <a:solidFill>
          <a:schemeClr val="lt1">
            <a:alpha val="90000"/>
            <a:hueOff val="0"/>
            <a:satOff val="0"/>
            <a:lumOff val="0"/>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s-MX" sz="1600" b="0" i="0" u="none" strike="noStrike" kern="1200" cap="none" normalizeH="0" baseline="0" dirty="0" smtClean="0">
              <a:ln/>
              <a:effectLst/>
              <a:latin typeface="Arial" pitchFamily="34" charset="0"/>
              <a:ea typeface="Times New Roman" pitchFamily="18" charset="0"/>
              <a:cs typeface="Arial" pitchFamily="34" charset="0"/>
            </a:rPr>
            <a:t>Facilitar el acceso a créditos de instituciones financieras</a:t>
          </a:r>
          <a:endParaRPr lang="es-MX" sz="1600" kern="1200" dirty="0">
            <a:latin typeface="Arial" pitchFamily="34" charset="0"/>
            <a:cs typeface="Arial" pitchFamily="34" charset="0"/>
          </a:endParaRPr>
        </a:p>
      </dsp:txBody>
      <dsp:txXfrm>
        <a:off x="3522090" y="3918674"/>
        <a:ext cx="3337527" cy="6731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0FF14-BC85-4ECB-99A5-AFC880D17445}">
      <dsp:nvSpPr>
        <dsp:cNvPr id="0" name=""/>
        <dsp:cNvSpPr/>
      </dsp:nvSpPr>
      <dsp:spPr>
        <a:xfrm>
          <a:off x="456690" y="0"/>
          <a:ext cx="4715831" cy="4715831"/>
        </a:xfrm>
        <a:prstGeom prst="triangle">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BAB0E73-EB41-4EFB-B982-80FB6DD93A88}">
      <dsp:nvSpPr>
        <dsp:cNvPr id="0" name=""/>
        <dsp:cNvSpPr/>
      </dsp:nvSpPr>
      <dsp:spPr>
        <a:xfrm>
          <a:off x="2359425" y="472043"/>
          <a:ext cx="3975651" cy="838165"/>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kern="1200" dirty="0" smtClean="0"/>
            <a:t>4</a:t>
          </a:r>
          <a:r>
            <a:rPr lang="es-MX" sz="1800" kern="1200" dirty="0" smtClean="0"/>
            <a:t> </a:t>
          </a:r>
          <a:r>
            <a:rPr lang="es-MX" sz="2000" kern="1200" dirty="0" smtClean="0"/>
            <a:t>Finalidades identificadas por el primer dígito de la clasificación. </a:t>
          </a:r>
          <a:endParaRPr lang="es-MX" sz="2000" kern="1200" dirty="0"/>
        </a:p>
      </dsp:txBody>
      <dsp:txXfrm>
        <a:off x="2400341" y="512959"/>
        <a:ext cx="3893819" cy="756333"/>
      </dsp:txXfrm>
    </dsp:sp>
    <dsp:sp modelId="{26B8D708-AA9D-4E92-8249-68DE8B7CE444}">
      <dsp:nvSpPr>
        <dsp:cNvPr id="0" name=""/>
        <dsp:cNvSpPr/>
      </dsp:nvSpPr>
      <dsp:spPr>
        <a:xfrm>
          <a:off x="2373878" y="1414979"/>
          <a:ext cx="3946745" cy="838165"/>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kern="1200" dirty="0" smtClean="0"/>
            <a:t>28</a:t>
          </a:r>
          <a:r>
            <a:rPr lang="es-MX" sz="1800" kern="1200" dirty="0" smtClean="0"/>
            <a:t> </a:t>
          </a:r>
          <a:r>
            <a:rPr lang="es-MX" sz="2000" kern="1200" dirty="0" smtClean="0"/>
            <a:t>Funciones identificadas por el segundo dígito</a:t>
          </a:r>
          <a:r>
            <a:rPr lang="es-MX" sz="1800" kern="1200" dirty="0" smtClean="0"/>
            <a:t>. </a:t>
          </a:r>
          <a:endParaRPr lang="es-MX" sz="1800" kern="1200" dirty="0"/>
        </a:p>
      </dsp:txBody>
      <dsp:txXfrm>
        <a:off x="2414794" y="1455895"/>
        <a:ext cx="3864913" cy="756333"/>
      </dsp:txXfrm>
    </dsp:sp>
    <dsp:sp modelId="{DBDB5B31-EB14-4C79-B502-3FDA71E580EF}">
      <dsp:nvSpPr>
        <dsp:cNvPr id="0" name=""/>
        <dsp:cNvSpPr/>
      </dsp:nvSpPr>
      <dsp:spPr>
        <a:xfrm>
          <a:off x="2306641" y="2357915"/>
          <a:ext cx="4081220" cy="838165"/>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kern="1200" dirty="0" smtClean="0"/>
            <a:t>111</a:t>
          </a:r>
          <a:r>
            <a:rPr lang="es-MX" sz="1800" kern="1200" dirty="0" smtClean="0"/>
            <a:t> </a:t>
          </a:r>
          <a:r>
            <a:rPr lang="es-MX" sz="2000" kern="1200" dirty="0" smtClean="0"/>
            <a:t>sub funciones correspondientes al tercer dígito. </a:t>
          </a:r>
          <a:endParaRPr lang="es-MX" sz="2000" kern="1200" dirty="0"/>
        </a:p>
      </dsp:txBody>
      <dsp:txXfrm>
        <a:off x="2347557" y="2398831"/>
        <a:ext cx="3999388" cy="756333"/>
      </dsp:txXfrm>
    </dsp:sp>
    <dsp:sp modelId="{6F1FB378-E3D0-4745-8FA9-723172E95732}">
      <dsp:nvSpPr>
        <dsp:cNvPr id="0" name=""/>
        <dsp:cNvSpPr/>
      </dsp:nvSpPr>
      <dsp:spPr>
        <a:xfrm>
          <a:off x="2481455" y="3300852"/>
          <a:ext cx="3731593" cy="838165"/>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kern="1200" dirty="0" smtClean="0"/>
            <a:t>Sub-subfunciones, cuarto dígito. </a:t>
          </a:r>
          <a:endParaRPr lang="es-MX" sz="2000" kern="1200" dirty="0"/>
        </a:p>
      </dsp:txBody>
      <dsp:txXfrm>
        <a:off x="2522371" y="3341768"/>
        <a:ext cx="3649761" cy="7563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E4A7-CE0E-4C67-908E-4931CC1B8BA3}">
      <dsp:nvSpPr>
        <dsp:cNvPr id="0" name=""/>
        <dsp:cNvSpPr/>
      </dsp:nvSpPr>
      <dsp:spPr>
        <a:xfrm>
          <a:off x="12920" y="932"/>
          <a:ext cx="2819264" cy="16915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i="0" kern="1200" dirty="0" smtClean="0"/>
            <a:t>Reglas Específicas de Registro y Valoración del Patrimonio</a:t>
          </a:r>
          <a:endParaRPr lang="es-MX" sz="2200" kern="1200" dirty="0"/>
        </a:p>
      </dsp:txBody>
      <dsp:txXfrm>
        <a:off x="12920" y="932"/>
        <a:ext cx="2819264" cy="1691558"/>
      </dsp:txXfrm>
    </dsp:sp>
    <dsp:sp modelId="{74ECEFBD-0C84-4D73-B7F2-DA2F73928F8E}">
      <dsp:nvSpPr>
        <dsp:cNvPr id="0" name=""/>
        <dsp:cNvSpPr/>
      </dsp:nvSpPr>
      <dsp:spPr>
        <a:xfrm>
          <a:off x="3114111" y="932"/>
          <a:ext cx="2819264" cy="16915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i="0" kern="1200" dirty="0" smtClean="0"/>
            <a:t>Principales Reglas de Registro y Valoración del Patrimonio (Elementos Generales)</a:t>
          </a:r>
          <a:endParaRPr lang="es-MX" sz="2200" kern="1200" dirty="0"/>
        </a:p>
      </dsp:txBody>
      <dsp:txXfrm>
        <a:off x="3114111" y="932"/>
        <a:ext cx="2819264" cy="1691558"/>
      </dsp:txXfrm>
    </dsp:sp>
    <dsp:sp modelId="{226C9529-6B4F-48FC-8C95-13DF1BF3F0B0}">
      <dsp:nvSpPr>
        <dsp:cNvPr id="0" name=""/>
        <dsp:cNvSpPr/>
      </dsp:nvSpPr>
      <dsp:spPr>
        <a:xfrm>
          <a:off x="1563515" y="1974417"/>
          <a:ext cx="2819264" cy="16915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i="0" kern="1200" dirty="0" smtClean="0"/>
            <a:t>Parámetros de Estimación de Vida Útil</a:t>
          </a:r>
          <a:endParaRPr lang="es-MX" sz="2200" kern="1200" dirty="0"/>
        </a:p>
      </dsp:txBody>
      <dsp:txXfrm>
        <a:off x="1563515" y="1974417"/>
        <a:ext cx="2819264" cy="1691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78265-AA0D-4E74-B83B-4327568ADE98}">
      <dsp:nvSpPr>
        <dsp:cNvPr id="0" name=""/>
        <dsp:cNvSpPr/>
      </dsp:nvSpPr>
      <dsp:spPr>
        <a:xfrm rot="5400000">
          <a:off x="4060650" y="-3269858"/>
          <a:ext cx="565039" cy="74112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La CPFF planea la necesidad de contar con información de las finanzas locales comparables y uniformes</a:t>
          </a:r>
          <a:endParaRPr lang="es-MX" sz="1300" kern="1200" dirty="0">
            <a:latin typeface="Arial" pitchFamily="34" charset="0"/>
            <a:cs typeface="Arial" pitchFamily="34" charset="0"/>
          </a:endParaRPr>
        </a:p>
      </dsp:txBody>
      <dsp:txXfrm rot="-5400000">
        <a:off x="637562" y="180813"/>
        <a:ext cx="7383633" cy="509873"/>
      </dsp:txXfrm>
    </dsp:sp>
    <dsp:sp modelId="{8E82A5FA-B8E4-4A9D-B605-60821F6F9022}">
      <dsp:nvSpPr>
        <dsp:cNvPr id="0" name=""/>
        <dsp:cNvSpPr/>
      </dsp:nvSpPr>
      <dsp:spPr>
        <a:xfrm>
          <a:off x="15769" y="31608"/>
          <a:ext cx="621938" cy="502054"/>
        </a:xfrm>
        <a:prstGeom prst="round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1996</a:t>
          </a:r>
          <a:endParaRPr lang="es-MX" sz="1400" kern="1200" dirty="0">
            <a:latin typeface="Arial" pitchFamily="34" charset="0"/>
            <a:cs typeface="Arial" pitchFamily="34" charset="0"/>
          </a:endParaRPr>
        </a:p>
      </dsp:txBody>
      <dsp:txXfrm>
        <a:off x="40277" y="56116"/>
        <a:ext cx="572922" cy="453038"/>
      </dsp:txXfrm>
    </dsp:sp>
    <dsp:sp modelId="{00A636B0-90D3-4B11-8B10-300C5D8BAAB7}">
      <dsp:nvSpPr>
        <dsp:cNvPr id="0" name=""/>
        <dsp:cNvSpPr/>
      </dsp:nvSpPr>
      <dsp:spPr>
        <a:xfrm rot="5400000">
          <a:off x="4060650" y="-2679715"/>
          <a:ext cx="565039" cy="74112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El INDETEC propone un programa para mejora de prácticas presupuestaria y control de egresos. 1ª reunión de trabajo de armonización contable</a:t>
          </a:r>
          <a:endParaRPr lang="es-MX" sz="1300" kern="1200" dirty="0">
            <a:latin typeface="Arial" pitchFamily="34" charset="0"/>
            <a:cs typeface="Arial" pitchFamily="34" charset="0"/>
          </a:endParaRPr>
        </a:p>
      </dsp:txBody>
      <dsp:txXfrm rot="-5400000">
        <a:off x="637562" y="770956"/>
        <a:ext cx="7383633" cy="509873"/>
      </dsp:txXfrm>
    </dsp:sp>
    <dsp:sp modelId="{42648760-1566-447B-8FFB-0BFDE96551D3}">
      <dsp:nvSpPr>
        <dsp:cNvPr id="0" name=""/>
        <dsp:cNvSpPr/>
      </dsp:nvSpPr>
      <dsp:spPr>
        <a:xfrm>
          <a:off x="15769" y="621750"/>
          <a:ext cx="621938" cy="502054"/>
        </a:xfrm>
        <a:prstGeom prst="roundRect">
          <a:avLst/>
        </a:prstGeom>
        <a:gradFill rotWithShape="0">
          <a:gsLst>
            <a:gs pos="0">
              <a:schemeClr val="accent3">
                <a:alpha val="90000"/>
                <a:hueOff val="0"/>
                <a:satOff val="0"/>
                <a:lumOff val="0"/>
                <a:alphaOff val="-5000"/>
                <a:shade val="51000"/>
                <a:satMod val="130000"/>
              </a:schemeClr>
            </a:gs>
            <a:gs pos="80000">
              <a:schemeClr val="accent3">
                <a:alpha val="90000"/>
                <a:hueOff val="0"/>
                <a:satOff val="0"/>
                <a:lumOff val="0"/>
                <a:alphaOff val="-5000"/>
                <a:shade val="93000"/>
                <a:satMod val="130000"/>
              </a:schemeClr>
            </a:gs>
            <a:gs pos="100000">
              <a:schemeClr val="accent3">
                <a:alpha val="90000"/>
                <a:hueOff val="0"/>
                <a:satOff val="0"/>
                <a:lumOff val="0"/>
                <a:alphaOff val="-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1997</a:t>
          </a:r>
          <a:endParaRPr lang="es-MX" sz="1400" kern="1200" dirty="0">
            <a:latin typeface="Arial" pitchFamily="34" charset="0"/>
            <a:cs typeface="Arial" pitchFamily="34" charset="0"/>
          </a:endParaRPr>
        </a:p>
      </dsp:txBody>
      <dsp:txXfrm>
        <a:off x="40277" y="646258"/>
        <a:ext cx="572922" cy="453038"/>
      </dsp:txXfrm>
    </dsp:sp>
    <dsp:sp modelId="{385C0F83-99E4-47D0-BA19-B73D8C5690A0}">
      <dsp:nvSpPr>
        <dsp:cNvPr id="0" name=""/>
        <dsp:cNvSpPr/>
      </dsp:nvSpPr>
      <dsp:spPr>
        <a:xfrm rot="5400000">
          <a:off x="4060650" y="-2089573"/>
          <a:ext cx="565039" cy="741121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Se constituye el “Grupo de Trabajo de Presupuesto por programas” (GTPPP)</a:t>
          </a:r>
          <a:endParaRPr lang="es-MX" sz="1300" kern="1200" dirty="0">
            <a:latin typeface="Arial" pitchFamily="34" charset="0"/>
            <a:cs typeface="Arial" pitchFamily="34" charset="0"/>
          </a:endParaRPr>
        </a:p>
      </dsp:txBody>
      <dsp:txXfrm rot="-5400000">
        <a:off x="637562" y="1361098"/>
        <a:ext cx="7383633" cy="509873"/>
      </dsp:txXfrm>
    </dsp:sp>
    <dsp:sp modelId="{39F2F419-2151-4428-BF25-D166866BCCAB}">
      <dsp:nvSpPr>
        <dsp:cNvPr id="0" name=""/>
        <dsp:cNvSpPr/>
      </dsp:nvSpPr>
      <dsp:spPr>
        <a:xfrm>
          <a:off x="15769" y="1211893"/>
          <a:ext cx="621938" cy="502054"/>
        </a:xfrm>
        <a:prstGeom prst="roundRect">
          <a:avLst/>
        </a:prstGeom>
        <a:gradFill rotWithShape="0">
          <a:gsLst>
            <a:gs pos="0">
              <a:schemeClr val="accent3">
                <a:alpha val="90000"/>
                <a:hueOff val="0"/>
                <a:satOff val="0"/>
                <a:lumOff val="0"/>
                <a:alphaOff val="-10000"/>
                <a:shade val="51000"/>
                <a:satMod val="130000"/>
              </a:schemeClr>
            </a:gs>
            <a:gs pos="80000">
              <a:schemeClr val="accent3">
                <a:alpha val="90000"/>
                <a:hueOff val="0"/>
                <a:satOff val="0"/>
                <a:lumOff val="0"/>
                <a:alphaOff val="-10000"/>
                <a:shade val="93000"/>
                <a:satMod val="130000"/>
              </a:schemeClr>
            </a:gs>
            <a:gs pos="100000">
              <a:schemeClr val="accent3">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1998</a:t>
          </a:r>
          <a:endParaRPr lang="es-MX" sz="1400" kern="1200" dirty="0">
            <a:latin typeface="Arial" pitchFamily="34" charset="0"/>
            <a:cs typeface="Arial" pitchFamily="34" charset="0"/>
          </a:endParaRPr>
        </a:p>
      </dsp:txBody>
      <dsp:txXfrm>
        <a:off x="40277" y="1236401"/>
        <a:ext cx="572922" cy="453038"/>
      </dsp:txXfrm>
    </dsp:sp>
    <dsp:sp modelId="{23D5F9F5-8D39-450F-A201-25B4CC0C97AA}">
      <dsp:nvSpPr>
        <dsp:cNvPr id="0" name=""/>
        <dsp:cNvSpPr/>
      </dsp:nvSpPr>
      <dsp:spPr>
        <a:xfrm rot="5400000">
          <a:off x="4084176" y="-1621235"/>
          <a:ext cx="565039" cy="7411165"/>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Se crea el “Grupo de Trabajo de sistemas de información Financiera, Contable y Presupuestal” dentro de la CPFF</a:t>
          </a:r>
          <a:endParaRPr lang="es-MX" sz="1300" kern="1200" dirty="0">
            <a:latin typeface="Arial" pitchFamily="34" charset="0"/>
            <a:cs typeface="Arial" pitchFamily="34" charset="0"/>
          </a:endParaRPr>
        </a:p>
      </dsp:txBody>
      <dsp:txXfrm rot="-5400000">
        <a:off x="661114" y="1829410"/>
        <a:ext cx="7383582" cy="509873"/>
      </dsp:txXfrm>
    </dsp:sp>
    <dsp:sp modelId="{8CF7A1D9-B6E2-4D2F-95F0-1AB37D9FFAB8}">
      <dsp:nvSpPr>
        <dsp:cNvPr id="0" name=""/>
        <dsp:cNvSpPr/>
      </dsp:nvSpPr>
      <dsp:spPr>
        <a:xfrm>
          <a:off x="15769" y="1802036"/>
          <a:ext cx="622547" cy="502054"/>
        </a:xfrm>
        <a:prstGeom prst="roundRect">
          <a:avLst/>
        </a:prstGeom>
        <a:gradFill rotWithShape="0">
          <a:gsLst>
            <a:gs pos="0">
              <a:schemeClr val="accent3">
                <a:alpha val="90000"/>
                <a:hueOff val="0"/>
                <a:satOff val="0"/>
                <a:lumOff val="0"/>
                <a:alphaOff val="-15000"/>
                <a:shade val="51000"/>
                <a:satMod val="130000"/>
              </a:schemeClr>
            </a:gs>
            <a:gs pos="80000">
              <a:schemeClr val="accent3">
                <a:alpha val="90000"/>
                <a:hueOff val="0"/>
                <a:satOff val="0"/>
                <a:lumOff val="0"/>
                <a:alphaOff val="-15000"/>
                <a:shade val="93000"/>
                <a:satMod val="130000"/>
              </a:schemeClr>
            </a:gs>
            <a:gs pos="100000">
              <a:schemeClr val="accent3">
                <a:alpha val="90000"/>
                <a:hueOff val="0"/>
                <a:satOff val="0"/>
                <a:lumOff val="0"/>
                <a:alphaOff val="-1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2002</a:t>
          </a:r>
          <a:endParaRPr lang="es-MX" sz="1400" kern="1200" dirty="0">
            <a:latin typeface="Arial" pitchFamily="34" charset="0"/>
            <a:cs typeface="Arial" pitchFamily="34" charset="0"/>
          </a:endParaRPr>
        </a:p>
      </dsp:txBody>
      <dsp:txXfrm>
        <a:off x="40277" y="1826544"/>
        <a:ext cx="573531" cy="453038"/>
      </dsp:txXfrm>
    </dsp:sp>
    <dsp:sp modelId="{CAFB7D73-B811-4ADA-9927-448F0D76BB82}">
      <dsp:nvSpPr>
        <dsp:cNvPr id="0" name=""/>
        <dsp:cNvSpPr/>
      </dsp:nvSpPr>
      <dsp:spPr>
        <a:xfrm rot="5400000">
          <a:off x="4083567" y="-1031092"/>
          <a:ext cx="565039" cy="7411165"/>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1ª Convención Nacional Hacendaria (CNH): Modelo Conceptual del Sistema Nacional de Información Financiera y Presupuestal</a:t>
          </a:r>
          <a:endParaRPr lang="es-MX" sz="1300" kern="1200" dirty="0">
            <a:latin typeface="Arial" pitchFamily="34" charset="0"/>
            <a:cs typeface="Arial" pitchFamily="34" charset="0"/>
          </a:endParaRPr>
        </a:p>
      </dsp:txBody>
      <dsp:txXfrm rot="-5400000">
        <a:off x="660505" y="2419553"/>
        <a:ext cx="7383582" cy="509873"/>
      </dsp:txXfrm>
    </dsp:sp>
    <dsp:sp modelId="{A54328EE-1498-4ECB-BDBE-E53042A4A119}">
      <dsp:nvSpPr>
        <dsp:cNvPr id="0" name=""/>
        <dsp:cNvSpPr/>
      </dsp:nvSpPr>
      <dsp:spPr>
        <a:xfrm>
          <a:off x="15769" y="2392178"/>
          <a:ext cx="621938" cy="502054"/>
        </a:xfrm>
        <a:prstGeom prst="round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2004</a:t>
          </a:r>
          <a:endParaRPr lang="es-MX" sz="1400" kern="1200" dirty="0">
            <a:latin typeface="Arial" pitchFamily="34" charset="0"/>
            <a:cs typeface="Arial" pitchFamily="34" charset="0"/>
          </a:endParaRPr>
        </a:p>
      </dsp:txBody>
      <dsp:txXfrm>
        <a:off x="40277" y="2416686"/>
        <a:ext cx="572922" cy="453038"/>
      </dsp:txXfrm>
    </dsp:sp>
    <dsp:sp modelId="{A27F739E-DA60-4E49-822A-F10750447358}">
      <dsp:nvSpPr>
        <dsp:cNvPr id="0" name=""/>
        <dsp:cNvSpPr/>
      </dsp:nvSpPr>
      <dsp:spPr>
        <a:xfrm rot="5400000">
          <a:off x="4060769" y="-472233"/>
          <a:ext cx="565039" cy="7411165"/>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Se publica la Ley Federal de Presupuesto y Responsabilidad Hacendaria</a:t>
          </a:r>
          <a:endParaRPr lang="es-MX" sz="1300" kern="1200" dirty="0">
            <a:latin typeface="Arial" pitchFamily="34" charset="0"/>
            <a:cs typeface="Arial" pitchFamily="34" charset="0"/>
          </a:endParaRPr>
        </a:p>
      </dsp:txBody>
      <dsp:txXfrm rot="-5400000">
        <a:off x="637707" y="2978412"/>
        <a:ext cx="7383582" cy="509873"/>
      </dsp:txXfrm>
    </dsp:sp>
    <dsp:sp modelId="{0B2CF9B7-7E28-4D21-AB86-84BCF250CF3B}">
      <dsp:nvSpPr>
        <dsp:cNvPr id="0" name=""/>
        <dsp:cNvSpPr/>
      </dsp:nvSpPr>
      <dsp:spPr>
        <a:xfrm>
          <a:off x="15769" y="2982321"/>
          <a:ext cx="621938" cy="502054"/>
        </a:xfrm>
        <a:prstGeom prst="roundRect">
          <a:avLst/>
        </a:prstGeom>
        <a:gradFill rotWithShape="0">
          <a:gsLst>
            <a:gs pos="0">
              <a:schemeClr val="accent3">
                <a:alpha val="90000"/>
                <a:hueOff val="0"/>
                <a:satOff val="0"/>
                <a:lumOff val="0"/>
                <a:alphaOff val="-25000"/>
                <a:shade val="51000"/>
                <a:satMod val="130000"/>
              </a:schemeClr>
            </a:gs>
            <a:gs pos="80000">
              <a:schemeClr val="accent3">
                <a:alpha val="90000"/>
                <a:hueOff val="0"/>
                <a:satOff val="0"/>
                <a:lumOff val="0"/>
                <a:alphaOff val="-25000"/>
                <a:shade val="93000"/>
                <a:satMod val="130000"/>
              </a:schemeClr>
            </a:gs>
            <a:gs pos="100000">
              <a:schemeClr val="accent3">
                <a:alpha val="90000"/>
                <a:hueOff val="0"/>
                <a:satOff val="0"/>
                <a:lumOff val="0"/>
                <a:alphaOff val="-2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2006</a:t>
          </a:r>
          <a:endParaRPr lang="es-MX" sz="1400" kern="1200" dirty="0">
            <a:latin typeface="Arial" pitchFamily="34" charset="0"/>
            <a:cs typeface="Arial" pitchFamily="34" charset="0"/>
          </a:endParaRPr>
        </a:p>
      </dsp:txBody>
      <dsp:txXfrm>
        <a:off x="40277" y="3006829"/>
        <a:ext cx="572922" cy="453038"/>
      </dsp:txXfrm>
    </dsp:sp>
    <dsp:sp modelId="{D703CFA6-D7B4-433A-B031-6B20C84708FA}">
      <dsp:nvSpPr>
        <dsp:cNvPr id="0" name=""/>
        <dsp:cNvSpPr/>
      </dsp:nvSpPr>
      <dsp:spPr>
        <a:xfrm rot="5400000">
          <a:off x="4060769" y="117908"/>
          <a:ext cx="565039" cy="7411165"/>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Adición al artículo 73 Constitucional facultando al Congreso de la unión para expedir leyes que normen la Contabilidad Gubernamental</a:t>
          </a:r>
          <a:endParaRPr lang="es-MX" sz="1300" kern="1200" dirty="0">
            <a:latin typeface="Arial" pitchFamily="34" charset="0"/>
            <a:cs typeface="Arial" pitchFamily="34" charset="0"/>
          </a:endParaRPr>
        </a:p>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Se publica la Ley General de Contabilidad Gubernamental</a:t>
          </a:r>
          <a:endParaRPr lang="es-MX" sz="1300" kern="1200" dirty="0">
            <a:latin typeface="Arial" pitchFamily="34" charset="0"/>
            <a:cs typeface="Arial" pitchFamily="34" charset="0"/>
          </a:endParaRPr>
        </a:p>
      </dsp:txBody>
      <dsp:txXfrm rot="-5400000">
        <a:off x="637707" y="3568554"/>
        <a:ext cx="7383582" cy="509873"/>
      </dsp:txXfrm>
    </dsp:sp>
    <dsp:sp modelId="{BC8B26D1-E642-432E-B202-0CD2AB2B5B04}">
      <dsp:nvSpPr>
        <dsp:cNvPr id="0" name=""/>
        <dsp:cNvSpPr/>
      </dsp:nvSpPr>
      <dsp:spPr>
        <a:xfrm>
          <a:off x="15769" y="3572464"/>
          <a:ext cx="621938" cy="502054"/>
        </a:xfrm>
        <a:prstGeom prst="roundRect">
          <a:avLst/>
        </a:prstGeom>
        <a:gradFill rotWithShape="0">
          <a:gsLst>
            <a:gs pos="0">
              <a:schemeClr val="accent3">
                <a:alpha val="90000"/>
                <a:hueOff val="0"/>
                <a:satOff val="0"/>
                <a:lumOff val="0"/>
                <a:alphaOff val="-30000"/>
                <a:shade val="51000"/>
                <a:satMod val="130000"/>
              </a:schemeClr>
            </a:gs>
            <a:gs pos="80000">
              <a:schemeClr val="accent3">
                <a:alpha val="90000"/>
                <a:hueOff val="0"/>
                <a:satOff val="0"/>
                <a:lumOff val="0"/>
                <a:alphaOff val="-30000"/>
                <a:shade val="93000"/>
                <a:satMod val="130000"/>
              </a:schemeClr>
            </a:gs>
            <a:gs pos="100000">
              <a:schemeClr val="accent3">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2008</a:t>
          </a:r>
          <a:endParaRPr lang="es-MX" sz="1400" kern="1200" dirty="0">
            <a:latin typeface="Arial" pitchFamily="34" charset="0"/>
            <a:cs typeface="Arial" pitchFamily="34" charset="0"/>
          </a:endParaRPr>
        </a:p>
      </dsp:txBody>
      <dsp:txXfrm>
        <a:off x="40277" y="3596972"/>
        <a:ext cx="572922" cy="453038"/>
      </dsp:txXfrm>
    </dsp:sp>
    <dsp:sp modelId="{55622953-7634-4B0E-A48E-075BEAEE67AD}">
      <dsp:nvSpPr>
        <dsp:cNvPr id="0" name=""/>
        <dsp:cNvSpPr/>
      </dsp:nvSpPr>
      <dsp:spPr>
        <a:xfrm rot="5400000">
          <a:off x="4060769" y="708051"/>
          <a:ext cx="565039" cy="7411165"/>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Se crea el Consejo Nacional de Armonización Contable</a:t>
          </a:r>
          <a:endParaRPr lang="es-MX" sz="1300" kern="1200" dirty="0">
            <a:latin typeface="Arial" pitchFamily="34" charset="0"/>
            <a:cs typeface="Arial" pitchFamily="34" charset="0"/>
          </a:endParaRPr>
        </a:p>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Se emite el Marco Conceptual de Contabilidad Gubernamental</a:t>
          </a:r>
          <a:endParaRPr lang="es-MX" sz="1300" kern="1200" dirty="0">
            <a:latin typeface="Arial" pitchFamily="34" charset="0"/>
            <a:cs typeface="Arial" pitchFamily="34" charset="0"/>
          </a:endParaRPr>
        </a:p>
      </dsp:txBody>
      <dsp:txXfrm rot="-5400000">
        <a:off x="637707" y="4158697"/>
        <a:ext cx="7383582" cy="509873"/>
      </dsp:txXfrm>
    </dsp:sp>
    <dsp:sp modelId="{0A4CFC5E-80A6-4157-B7A5-0E49EB17CC95}">
      <dsp:nvSpPr>
        <dsp:cNvPr id="0" name=""/>
        <dsp:cNvSpPr/>
      </dsp:nvSpPr>
      <dsp:spPr>
        <a:xfrm>
          <a:off x="15769" y="4162606"/>
          <a:ext cx="621938" cy="502054"/>
        </a:xfrm>
        <a:prstGeom prst="roundRect">
          <a:avLst/>
        </a:prstGeom>
        <a:gradFill rotWithShape="0">
          <a:gsLst>
            <a:gs pos="0">
              <a:schemeClr val="accent3">
                <a:alpha val="90000"/>
                <a:hueOff val="0"/>
                <a:satOff val="0"/>
                <a:lumOff val="0"/>
                <a:alphaOff val="-35000"/>
                <a:shade val="51000"/>
                <a:satMod val="130000"/>
              </a:schemeClr>
            </a:gs>
            <a:gs pos="80000">
              <a:schemeClr val="accent3">
                <a:alpha val="90000"/>
                <a:hueOff val="0"/>
                <a:satOff val="0"/>
                <a:lumOff val="0"/>
                <a:alphaOff val="-35000"/>
                <a:shade val="93000"/>
                <a:satMod val="130000"/>
              </a:schemeClr>
            </a:gs>
            <a:gs pos="100000">
              <a:schemeClr val="accent3">
                <a:alpha val="90000"/>
                <a:hueOff val="0"/>
                <a:satOff val="0"/>
                <a:lumOff val="0"/>
                <a:alphaOff val="-3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2009</a:t>
          </a:r>
          <a:endParaRPr lang="es-MX" sz="1400" kern="1200" dirty="0">
            <a:latin typeface="Arial" pitchFamily="34" charset="0"/>
            <a:cs typeface="Arial" pitchFamily="34" charset="0"/>
          </a:endParaRPr>
        </a:p>
      </dsp:txBody>
      <dsp:txXfrm>
        <a:off x="40277" y="4187114"/>
        <a:ext cx="572922" cy="453038"/>
      </dsp:txXfrm>
    </dsp:sp>
    <dsp:sp modelId="{EF737664-A1DE-40AE-A9E3-892DF83E1E59}">
      <dsp:nvSpPr>
        <dsp:cNvPr id="0" name=""/>
        <dsp:cNvSpPr/>
      </dsp:nvSpPr>
      <dsp:spPr>
        <a:xfrm rot="5400000">
          <a:off x="4065000" y="1294572"/>
          <a:ext cx="565039" cy="7418409"/>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Publicación en el DOF de documentos normativos y lineamientos de Armonización Contable</a:t>
          </a:r>
          <a:endParaRPr lang="es-MX" sz="1300" kern="1200" dirty="0">
            <a:latin typeface="Arial" pitchFamily="34" charset="0"/>
            <a:cs typeface="Arial" pitchFamily="34" charset="0"/>
          </a:endParaRPr>
        </a:p>
        <a:p>
          <a:pPr marL="114300" lvl="1" indent="-114300" algn="just" defTabSz="577850">
            <a:lnSpc>
              <a:spcPct val="90000"/>
            </a:lnSpc>
            <a:spcBef>
              <a:spcPct val="0"/>
            </a:spcBef>
            <a:spcAft>
              <a:spcPct val="15000"/>
            </a:spcAft>
            <a:buChar char="••"/>
          </a:pPr>
          <a:r>
            <a:rPr lang="es-MX" sz="1300" kern="1200" dirty="0" smtClean="0">
              <a:latin typeface="Arial" pitchFamily="34" charset="0"/>
              <a:cs typeface="Arial" pitchFamily="34" charset="0"/>
            </a:rPr>
            <a:t>2012 reforma a la Ley General de Contabilidad  Gubernamental</a:t>
          </a:r>
          <a:endParaRPr lang="es-MX" sz="1300" kern="1200" dirty="0">
            <a:latin typeface="Arial" pitchFamily="34" charset="0"/>
            <a:cs typeface="Arial" pitchFamily="34" charset="0"/>
          </a:endParaRPr>
        </a:p>
        <a:p>
          <a:pPr marL="114300" lvl="1" indent="-114300" algn="just" defTabSz="577850">
            <a:lnSpc>
              <a:spcPct val="90000"/>
            </a:lnSpc>
            <a:spcBef>
              <a:spcPct val="0"/>
            </a:spcBef>
            <a:spcAft>
              <a:spcPct val="15000"/>
            </a:spcAft>
            <a:buChar char="••"/>
          </a:pPr>
          <a:endParaRPr lang="es-MX" sz="1300" kern="1200" dirty="0">
            <a:latin typeface="Arial" pitchFamily="34" charset="0"/>
            <a:cs typeface="Arial" pitchFamily="34" charset="0"/>
          </a:endParaRPr>
        </a:p>
      </dsp:txBody>
      <dsp:txXfrm rot="-5400000">
        <a:off x="638316" y="4748840"/>
        <a:ext cx="7390826" cy="509873"/>
      </dsp:txXfrm>
    </dsp:sp>
    <dsp:sp modelId="{A783D6DA-275F-477A-831E-4B989A34DFA0}">
      <dsp:nvSpPr>
        <dsp:cNvPr id="0" name=""/>
        <dsp:cNvSpPr/>
      </dsp:nvSpPr>
      <dsp:spPr>
        <a:xfrm>
          <a:off x="15769" y="4752749"/>
          <a:ext cx="622546" cy="502054"/>
        </a:xfrm>
        <a:prstGeom prst="round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2010-2013</a:t>
          </a:r>
          <a:endParaRPr lang="es-MX" sz="1400" kern="1200" dirty="0">
            <a:latin typeface="Arial" pitchFamily="34" charset="0"/>
            <a:cs typeface="Arial" pitchFamily="34" charset="0"/>
          </a:endParaRPr>
        </a:p>
      </dsp:txBody>
      <dsp:txXfrm>
        <a:off x="40277" y="4777257"/>
        <a:ext cx="573530" cy="453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00CF-C857-4D20-89AF-4ABE9B3EF6C9}">
      <dsp:nvSpPr>
        <dsp:cNvPr id="0" name=""/>
        <dsp:cNvSpPr/>
      </dsp:nvSpPr>
      <dsp:spPr>
        <a:xfrm>
          <a:off x="2256269" y="1033897"/>
          <a:ext cx="2575674" cy="2575674"/>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2"/>
              </a:solidFill>
              <a:latin typeface="+mj-lt"/>
            </a:rPr>
            <a:t>Ley General de Contabilidad Gubernamental</a:t>
          </a:r>
        </a:p>
      </dsp:txBody>
      <dsp:txXfrm>
        <a:off x="2633468" y="1411096"/>
        <a:ext cx="1821276" cy="1821276"/>
      </dsp:txXfrm>
    </dsp:sp>
    <dsp:sp modelId="{92E10F3F-72EB-496A-AED4-BF45A9FB2476}">
      <dsp:nvSpPr>
        <dsp:cNvPr id="0" name=""/>
        <dsp:cNvSpPr/>
      </dsp:nvSpPr>
      <dsp:spPr>
        <a:xfrm>
          <a:off x="2795013" y="468"/>
          <a:ext cx="1475050" cy="1287837"/>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latin typeface="+mj-lt"/>
            </a:rPr>
            <a:t>Título Primero: </a:t>
          </a:r>
        </a:p>
        <a:p>
          <a:pPr lvl="0" algn="ctr" defTabSz="533400">
            <a:lnSpc>
              <a:spcPct val="90000"/>
            </a:lnSpc>
            <a:spcBef>
              <a:spcPct val="0"/>
            </a:spcBef>
            <a:spcAft>
              <a:spcPct val="35000"/>
            </a:spcAft>
          </a:pPr>
          <a:r>
            <a:rPr lang="es-MX" sz="1200" b="1" kern="1200" dirty="0" smtClean="0">
              <a:solidFill>
                <a:schemeClr val="bg2"/>
              </a:solidFill>
              <a:latin typeface="+mj-lt"/>
            </a:rPr>
            <a:t>Objeto y Definiciones de la Ley</a:t>
          </a:r>
          <a:endParaRPr lang="es-ES" sz="1200" b="1" kern="1200" dirty="0">
            <a:solidFill>
              <a:schemeClr val="bg2"/>
            </a:solidFill>
            <a:latin typeface="+mj-lt"/>
          </a:endParaRPr>
        </a:p>
        <a:p>
          <a:pPr marL="114300" lvl="1" indent="-114300" algn="ctr" defTabSz="533400">
            <a:lnSpc>
              <a:spcPct val="90000"/>
            </a:lnSpc>
            <a:spcBef>
              <a:spcPct val="0"/>
            </a:spcBef>
            <a:spcAft>
              <a:spcPct val="15000"/>
            </a:spcAft>
            <a:buChar char="••"/>
          </a:pPr>
          <a:endParaRPr lang="es-ES" sz="1200" b="1" kern="1200" dirty="0">
            <a:solidFill>
              <a:schemeClr val="bg2"/>
            </a:solidFill>
          </a:endParaRPr>
        </a:p>
      </dsp:txBody>
      <dsp:txXfrm>
        <a:off x="3011029" y="189067"/>
        <a:ext cx="1043018" cy="910639"/>
      </dsp:txXfrm>
    </dsp:sp>
    <dsp:sp modelId="{3C9A7CFC-29CF-4D8B-A1AE-067F412FE48C}">
      <dsp:nvSpPr>
        <dsp:cNvPr id="0" name=""/>
        <dsp:cNvSpPr/>
      </dsp:nvSpPr>
      <dsp:spPr>
        <a:xfrm>
          <a:off x="4293233" y="714380"/>
          <a:ext cx="1502172" cy="1560498"/>
        </a:xfrm>
        <a:prstGeom prst="ellipse">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latin typeface="+mj-lt"/>
            </a:rPr>
            <a:t>Título Segundo:</a:t>
          </a:r>
        </a:p>
        <a:p>
          <a:pPr lvl="0" algn="ctr" defTabSz="533400">
            <a:lnSpc>
              <a:spcPct val="90000"/>
            </a:lnSpc>
            <a:spcBef>
              <a:spcPct val="0"/>
            </a:spcBef>
            <a:spcAft>
              <a:spcPct val="35000"/>
            </a:spcAft>
          </a:pPr>
          <a:r>
            <a:rPr lang="es-MX" sz="1200" b="1" kern="1200" dirty="0" smtClean="0">
              <a:solidFill>
                <a:schemeClr val="bg2"/>
              </a:solidFill>
              <a:latin typeface="+mj-lt"/>
            </a:rPr>
            <a:t>De la Rectoría de la Armonización Contable</a:t>
          </a:r>
          <a:endParaRPr lang="es-ES" sz="1200" b="1" kern="1200" dirty="0">
            <a:solidFill>
              <a:schemeClr val="bg2"/>
            </a:solidFill>
            <a:latin typeface="+mj-lt"/>
          </a:endParaRPr>
        </a:p>
      </dsp:txBody>
      <dsp:txXfrm>
        <a:off x="4513221" y="942910"/>
        <a:ext cx="1062196" cy="1103438"/>
      </dsp:txXfrm>
    </dsp:sp>
    <dsp:sp modelId="{4AEFDE24-76B5-4B74-B19D-AE1B575C7927}">
      <dsp:nvSpPr>
        <dsp:cNvPr id="0" name=""/>
        <dsp:cNvSpPr/>
      </dsp:nvSpPr>
      <dsp:spPr>
        <a:xfrm>
          <a:off x="4203935" y="2516490"/>
          <a:ext cx="1680769" cy="1287837"/>
        </a:xfrm>
        <a:prstGeom prst="ellipse">
          <a:avLst/>
        </a:prstGeom>
        <a:solidFill>
          <a:srgbClr val="B85C0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latin typeface="+mj-lt"/>
            </a:rPr>
            <a:t>Título Tercero: </a:t>
          </a:r>
        </a:p>
        <a:p>
          <a:pPr lvl="0" algn="ctr" defTabSz="533400">
            <a:lnSpc>
              <a:spcPct val="90000"/>
            </a:lnSpc>
            <a:spcBef>
              <a:spcPct val="0"/>
            </a:spcBef>
            <a:spcAft>
              <a:spcPct val="35000"/>
            </a:spcAft>
          </a:pPr>
          <a:r>
            <a:rPr lang="es-MX" sz="1200" b="1" kern="1200" dirty="0" smtClean="0">
              <a:solidFill>
                <a:schemeClr val="bg2"/>
              </a:solidFill>
              <a:latin typeface="+mj-lt"/>
            </a:rPr>
            <a:t>De la Contabilidad Gubernamental</a:t>
          </a:r>
          <a:endParaRPr lang="es-ES" sz="1200" b="1" kern="1200" dirty="0">
            <a:solidFill>
              <a:schemeClr val="bg2"/>
            </a:solidFill>
            <a:latin typeface="+mj-lt"/>
          </a:endParaRPr>
        </a:p>
      </dsp:txBody>
      <dsp:txXfrm>
        <a:off x="4450078" y="2705089"/>
        <a:ext cx="1188483" cy="910639"/>
      </dsp:txXfrm>
    </dsp:sp>
    <dsp:sp modelId="{12901F0A-308B-442F-AD77-FE1B41ADA0A0}">
      <dsp:nvSpPr>
        <dsp:cNvPr id="0" name=""/>
        <dsp:cNvSpPr/>
      </dsp:nvSpPr>
      <dsp:spPr>
        <a:xfrm>
          <a:off x="2687850" y="3355163"/>
          <a:ext cx="1689410" cy="1287837"/>
        </a:xfrm>
        <a:prstGeom prst="ellipse">
          <a:avLst/>
        </a:prstGeom>
        <a:solidFill>
          <a:srgbClr val="00B0F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latin typeface="+mj-lt"/>
            </a:rPr>
            <a:t>Título Cuarto:</a:t>
          </a:r>
        </a:p>
        <a:p>
          <a:pPr lvl="0" algn="ctr" defTabSz="533400">
            <a:lnSpc>
              <a:spcPct val="90000"/>
            </a:lnSpc>
            <a:spcBef>
              <a:spcPct val="0"/>
            </a:spcBef>
            <a:spcAft>
              <a:spcPct val="35000"/>
            </a:spcAft>
          </a:pPr>
          <a:r>
            <a:rPr lang="es-MX" sz="1200" b="1" kern="1200" dirty="0" smtClean="0">
              <a:solidFill>
                <a:schemeClr val="bg2"/>
              </a:solidFill>
              <a:latin typeface="+mj-lt"/>
            </a:rPr>
            <a:t>De la Información Financiera Gubernamental y la Cuenta Pública</a:t>
          </a:r>
          <a:endParaRPr lang="es-ES" sz="1200" b="1" kern="1200" dirty="0">
            <a:solidFill>
              <a:schemeClr val="bg2"/>
            </a:solidFill>
            <a:latin typeface="+mj-lt"/>
          </a:endParaRPr>
        </a:p>
      </dsp:txBody>
      <dsp:txXfrm>
        <a:off x="2935258" y="3543762"/>
        <a:ext cx="1194594" cy="910639"/>
      </dsp:txXfrm>
    </dsp:sp>
    <dsp:sp modelId="{DAE80065-8FEE-44C2-A468-B9ED5B90E8CE}">
      <dsp:nvSpPr>
        <dsp:cNvPr id="0" name=""/>
        <dsp:cNvSpPr/>
      </dsp:nvSpPr>
      <dsp:spPr>
        <a:xfrm>
          <a:off x="1378102" y="2516478"/>
          <a:ext cx="1287837" cy="1287837"/>
        </a:xfrm>
        <a:prstGeom prst="ellipse">
          <a:avLst/>
        </a:prstGeom>
        <a:solidFill>
          <a:srgbClr val="FFC000"/>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latin typeface="+mj-lt"/>
            </a:rPr>
            <a:t>Título Quinto:</a:t>
          </a:r>
        </a:p>
        <a:p>
          <a:pPr lvl="0" algn="ctr" defTabSz="533400">
            <a:lnSpc>
              <a:spcPct val="90000"/>
            </a:lnSpc>
            <a:spcBef>
              <a:spcPct val="0"/>
            </a:spcBef>
            <a:spcAft>
              <a:spcPct val="35000"/>
            </a:spcAft>
          </a:pPr>
          <a:r>
            <a:rPr lang="es-MX" sz="1200" b="1" kern="1200" dirty="0" smtClean="0">
              <a:solidFill>
                <a:schemeClr val="bg2"/>
              </a:solidFill>
              <a:latin typeface="+mj-lt"/>
            </a:rPr>
            <a:t>De las Sanciones</a:t>
          </a:r>
          <a:endParaRPr lang="es-ES" sz="1200" b="1" kern="1200" dirty="0">
            <a:solidFill>
              <a:schemeClr val="bg2"/>
            </a:solidFill>
            <a:latin typeface="+mj-lt"/>
          </a:endParaRPr>
        </a:p>
      </dsp:txBody>
      <dsp:txXfrm>
        <a:off x="1566701" y="2705077"/>
        <a:ext cx="910639" cy="910639"/>
      </dsp:txXfrm>
    </dsp:sp>
    <dsp:sp modelId="{FDEDBB5E-7AEF-4683-A77B-8CE0DFC07736}">
      <dsp:nvSpPr>
        <dsp:cNvPr id="0" name=""/>
        <dsp:cNvSpPr/>
      </dsp:nvSpPr>
      <dsp:spPr>
        <a:xfrm>
          <a:off x="1378102" y="839154"/>
          <a:ext cx="1287837" cy="1287837"/>
        </a:xfrm>
        <a:prstGeom prst="ellipse">
          <a:avLst/>
        </a:prstGeom>
        <a:solidFill>
          <a:srgbClr val="E34BC2"/>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latin typeface="+mj-lt"/>
            </a:rPr>
            <a:t>Transitorios</a:t>
          </a:r>
          <a:endParaRPr lang="es-ES" sz="1200" b="1" kern="1200" dirty="0">
            <a:solidFill>
              <a:schemeClr val="bg2"/>
            </a:solidFill>
            <a:latin typeface="+mj-lt"/>
          </a:endParaRPr>
        </a:p>
      </dsp:txBody>
      <dsp:txXfrm>
        <a:off x="1566701" y="1027753"/>
        <a:ext cx="910639" cy="910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20A24-64EC-4413-8F24-B9F887BAA0AF}">
      <dsp:nvSpPr>
        <dsp:cNvPr id="0" name=""/>
        <dsp:cNvSpPr/>
      </dsp:nvSpPr>
      <dsp:spPr>
        <a:xfrm>
          <a:off x="3035" y="155377"/>
          <a:ext cx="1824982" cy="47441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MX" sz="1300" b="1" kern="1200" dirty="0" smtClean="0">
              <a:latin typeface="Verdana" pitchFamily="34" charset="0"/>
            </a:rPr>
            <a:t>PUBLICACIÓN Y VIGENCIA</a:t>
          </a:r>
          <a:endParaRPr lang="es-ES" sz="1300" kern="1200" dirty="0">
            <a:latin typeface="Verdana" pitchFamily="34" charset="0"/>
          </a:endParaRPr>
        </a:p>
      </dsp:txBody>
      <dsp:txXfrm>
        <a:off x="3035" y="155377"/>
        <a:ext cx="1824982" cy="474410"/>
      </dsp:txXfrm>
    </dsp:sp>
    <dsp:sp modelId="{62844AC7-7DF2-407F-A5EF-5C225F2F98E0}">
      <dsp:nvSpPr>
        <dsp:cNvPr id="0" name=""/>
        <dsp:cNvSpPr/>
      </dsp:nvSpPr>
      <dsp:spPr>
        <a:xfrm>
          <a:off x="3035" y="629787"/>
          <a:ext cx="1824982" cy="400118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smtClean="0">
              <a:latin typeface="Verdana" pitchFamily="34" charset="0"/>
            </a:rPr>
            <a:t>El 31 de diciembre de 2008 fue publicada en el Diario Oficial de la Federación  y el 1 de enero del año 2009 entró en vigor</a:t>
          </a:r>
          <a:endParaRPr lang="es-ES" sz="1300" kern="1200" dirty="0">
            <a:latin typeface="Verdana" pitchFamily="34" charset="0"/>
          </a:endParaRPr>
        </a:p>
      </dsp:txBody>
      <dsp:txXfrm>
        <a:off x="3035" y="629787"/>
        <a:ext cx="1824982" cy="4001180"/>
      </dsp:txXfrm>
    </dsp:sp>
    <dsp:sp modelId="{F9A19C44-E53B-47C2-BBE6-1CE98463F818}">
      <dsp:nvSpPr>
        <dsp:cNvPr id="0" name=""/>
        <dsp:cNvSpPr/>
      </dsp:nvSpPr>
      <dsp:spPr>
        <a:xfrm>
          <a:off x="2083515" y="155377"/>
          <a:ext cx="1824982" cy="47441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S" sz="1300" b="1" kern="1200" dirty="0" smtClean="0">
              <a:latin typeface="Verdana" pitchFamily="34" charset="0"/>
            </a:rPr>
            <a:t>REFORMA</a:t>
          </a:r>
          <a:endParaRPr lang="es-ES" sz="1300" b="1" kern="1200" dirty="0">
            <a:latin typeface="Verdana" pitchFamily="34" charset="0"/>
          </a:endParaRPr>
        </a:p>
      </dsp:txBody>
      <dsp:txXfrm>
        <a:off x="2083515" y="155377"/>
        <a:ext cx="1824982" cy="474410"/>
      </dsp:txXfrm>
    </dsp:sp>
    <dsp:sp modelId="{92D3B206-4CFD-4B03-9CD9-1F464FF04043}">
      <dsp:nvSpPr>
        <dsp:cNvPr id="0" name=""/>
        <dsp:cNvSpPr/>
      </dsp:nvSpPr>
      <dsp:spPr>
        <a:xfrm>
          <a:off x="2016228" y="654315"/>
          <a:ext cx="1824982" cy="400118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Char char="••"/>
          </a:pP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r>
            <a:rPr lang="es-ES" sz="1300" kern="1200" dirty="0" smtClean="0">
              <a:latin typeface="Verdana" pitchFamily="34" charset="0"/>
            </a:rPr>
            <a:t>12 de noviembre de 2012</a:t>
          </a: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r>
            <a:rPr lang="es-ES" sz="1300" kern="1200" dirty="0" smtClean="0">
              <a:latin typeface="Verdana" pitchFamily="34" charset="0"/>
            </a:rPr>
            <a:t>9 de diciembre de 2013</a:t>
          </a: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r>
            <a:rPr lang="es-ES" sz="1300" kern="1200" dirty="0" smtClean="0">
              <a:latin typeface="Verdana" pitchFamily="34" charset="0"/>
            </a:rPr>
            <a:t>30 de diciembre de 2015</a:t>
          </a: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r>
            <a:rPr lang="es-ES" sz="1300" kern="1200" dirty="0" smtClean="0">
              <a:latin typeface="Verdana" pitchFamily="34" charset="0"/>
            </a:rPr>
            <a:t>27 de abril de 2016</a:t>
          </a: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r>
            <a:rPr lang="es-ES" sz="1300" kern="1200" dirty="0" smtClean="0">
              <a:latin typeface="Verdana" pitchFamily="34" charset="0"/>
            </a:rPr>
            <a:t>17 de julio de 2016</a:t>
          </a: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r>
            <a:rPr lang="es-ES" sz="1300" kern="1200" dirty="0" smtClean="0">
              <a:latin typeface="Verdana" pitchFamily="34" charset="0"/>
            </a:rPr>
            <a:t>30 de enero de 2018</a:t>
          </a:r>
          <a:endParaRPr lang="es-ES" sz="1300" kern="1200" dirty="0">
            <a:latin typeface="Verdana" pitchFamily="34" charset="0"/>
          </a:endParaRPr>
        </a:p>
        <a:p>
          <a:pPr marL="114300" lvl="1" indent="-114300" algn="just" defTabSz="577850">
            <a:lnSpc>
              <a:spcPct val="90000"/>
            </a:lnSpc>
            <a:spcBef>
              <a:spcPct val="0"/>
            </a:spcBef>
            <a:spcAft>
              <a:spcPct val="15000"/>
            </a:spcAft>
            <a:buChar char="••"/>
          </a:pPr>
          <a:endParaRPr lang="es-ES" sz="1300" kern="1200" dirty="0">
            <a:latin typeface="Verdana" pitchFamily="34" charset="0"/>
          </a:endParaRPr>
        </a:p>
      </dsp:txBody>
      <dsp:txXfrm>
        <a:off x="2016228" y="654315"/>
        <a:ext cx="1824982" cy="4001180"/>
      </dsp:txXfrm>
    </dsp:sp>
    <dsp:sp modelId="{5A3990E4-86EF-4A7E-B8ED-05441306C1E2}">
      <dsp:nvSpPr>
        <dsp:cNvPr id="0" name=""/>
        <dsp:cNvSpPr/>
      </dsp:nvSpPr>
      <dsp:spPr>
        <a:xfrm>
          <a:off x="4163995" y="155377"/>
          <a:ext cx="1824982" cy="47441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MX" sz="1300" b="1" kern="1200" dirty="0" smtClean="0">
              <a:latin typeface="Verdana" pitchFamily="34" charset="0"/>
            </a:rPr>
            <a:t>ÁMBITO DE APLICACIÓN</a:t>
          </a:r>
          <a:endParaRPr lang="es-ES" sz="1300" kern="1200" dirty="0">
            <a:latin typeface="Verdana" pitchFamily="34" charset="0"/>
          </a:endParaRPr>
        </a:p>
      </dsp:txBody>
      <dsp:txXfrm>
        <a:off x="4163995" y="155377"/>
        <a:ext cx="1824982" cy="474410"/>
      </dsp:txXfrm>
    </dsp:sp>
    <dsp:sp modelId="{5D772E93-DF0D-4B9A-ADDE-A7CC2DE6457A}">
      <dsp:nvSpPr>
        <dsp:cNvPr id="0" name=""/>
        <dsp:cNvSpPr/>
      </dsp:nvSpPr>
      <dsp:spPr>
        <a:xfrm>
          <a:off x="4163995" y="593897"/>
          <a:ext cx="1824982" cy="400118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smtClean="0">
              <a:latin typeface="Verdana" pitchFamily="34" charset="0"/>
            </a:rPr>
            <a:t>Obligatoria para la Federación, las entidades federativas, </a:t>
          </a:r>
          <a:r>
            <a:rPr lang="es-ES" sz="1300" b="1" kern="1200" dirty="0" smtClean="0">
              <a:latin typeface="Verdana" pitchFamily="34" charset="0"/>
            </a:rPr>
            <a:t>los ayuntamientos</a:t>
          </a:r>
          <a:r>
            <a:rPr lang="es-ES" sz="1300" kern="1200" dirty="0" smtClean="0">
              <a:latin typeface="Verdana" pitchFamily="34" charset="0"/>
            </a:rPr>
            <a:t>, las </a:t>
          </a:r>
          <a:r>
            <a:rPr lang="es-ES" sz="1300" b="1" kern="1200" dirty="0" smtClean="0">
              <a:latin typeface="Verdana" pitchFamily="34" charset="0"/>
            </a:rPr>
            <a:t>entidades</a:t>
          </a:r>
          <a:r>
            <a:rPr lang="es-ES" sz="1300" kern="1200" dirty="0" smtClean="0">
              <a:latin typeface="Verdana" pitchFamily="34" charset="0"/>
            </a:rPr>
            <a:t> de la administración pública paraestatal, ya sean federales, estatales o </a:t>
          </a:r>
          <a:r>
            <a:rPr lang="es-ES" sz="1300" b="1" kern="1200" dirty="0" smtClean="0">
              <a:latin typeface="Verdana" pitchFamily="34" charset="0"/>
            </a:rPr>
            <a:t>municipales</a:t>
          </a:r>
          <a:r>
            <a:rPr lang="es-ES" sz="1300" kern="1200" dirty="0" smtClean="0">
              <a:latin typeface="Verdana" pitchFamily="34" charset="0"/>
            </a:rPr>
            <a:t> y los órganos autónomos federales y estatales</a:t>
          </a:r>
          <a:endParaRPr lang="es-ES" sz="1300" kern="1200" dirty="0">
            <a:latin typeface="Verdana" pitchFamily="34" charset="0"/>
          </a:endParaRPr>
        </a:p>
      </dsp:txBody>
      <dsp:txXfrm>
        <a:off x="4163995" y="593897"/>
        <a:ext cx="1824982" cy="4001180"/>
      </dsp:txXfrm>
    </dsp:sp>
    <dsp:sp modelId="{E09FBA2B-AEE3-4EAD-A859-4F7F0D2DAD63}">
      <dsp:nvSpPr>
        <dsp:cNvPr id="0" name=""/>
        <dsp:cNvSpPr/>
      </dsp:nvSpPr>
      <dsp:spPr>
        <a:xfrm>
          <a:off x="6244476" y="155377"/>
          <a:ext cx="1824982" cy="47441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MX" sz="1300" b="1" kern="1200" dirty="0" smtClean="0">
              <a:latin typeface="Verdana" pitchFamily="34" charset="0"/>
            </a:rPr>
            <a:t>OBJETO</a:t>
          </a:r>
          <a:endParaRPr lang="es-ES" sz="1300" kern="1200" dirty="0">
            <a:latin typeface="Verdana" pitchFamily="34" charset="0"/>
          </a:endParaRPr>
        </a:p>
      </dsp:txBody>
      <dsp:txXfrm>
        <a:off x="6244476" y="155377"/>
        <a:ext cx="1824982" cy="474410"/>
      </dsp:txXfrm>
    </dsp:sp>
    <dsp:sp modelId="{398F13F1-5096-42E1-ACE8-FBDB43D1BFB3}">
      <dsp:nvSpPr>
        <dsp:cNvPr id="0" name=""/>
        <dsp:cNvSpPr/>
      </dsp:nvSpPr>
      <dsp:spPr>
        <a:xfrm>
          <a:off x="6244476" y="629787"/>
          <a:ext cx="1824982" cy="400118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smtClean="0">
              <a:latin typeface="Verdana" pitchFamily="34" charset="0"/>
            </a:rPr>
            <a:t>Establecer los criterios generales que regirán la contabilidad gubernamental y la emisión de información financiera de los entes públicos con el fin de lograr su adecuada armonización.</a:t>
          </a:r>
          <a:endParaRPr lang="es-ES" sz="1300" kern="1200" dirty="0">
            <a:latin typeface="Verdana" pitchFamily="34" charset="0"/>
          </a:endParaRPr>
        </a:p>
      </dsp:txBody>
      <dsp:txXfrm>
        <a:off x="6244476" y="629787"/>
        <a:ext cx="1824982" cy="4001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A1F96-3FAB-4554-9847-84C2F0DABAB6}">
      <dsp:nvSpPr>
        <dsp:cNvPr id="0" name=""/>
        <dsp:cNvSpPr/>
      </dsp:nvSpPr>
      <dsp:spPr>
        <a:xfrm rot="5400000">
          <a:off x="5189238" y="-2056557"/>
          <a:ext cx="988738" cy="534927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único</a:t>
          </a:r>
          <a:r>
            <a:rPr lang="es-MX" sz="1500" kern="1200" dirty="0" smtClean="0">
              <a:latin typeface="Arial" pitchFamily="34" charset="0"/>
              <a:cs typeface="Arial" pitchFamily="34" charset="0"/>
            </a:rPr>
            <a:t>: Disposiciones Generales</a:t>
          </a:r>
          <a:endParaRPr lang="es-ES" sz="1500" kern="1200" dirty="0">
            <a:latin typeface="Arial" pitchFamily="34" charset="0"/>
            <a:cs typeface="Arial" pitchFamily="34" charset="0"/>
          </a:endParaRPr>
        </a:p>
      </dsp:txBody>
      <dsp:txXfrm rot="-5400000">
        <a:off x="3008969" y="171978"/>
        <a:ext cx="5301011" cy="892206"/>
      </dsp:txXfrm>
    </dsp:sp>
    <dsp:sp modelId="{A27EFECA-18BC-48F8-B333-B7F380DE3AC1}">
      <dsp:nvSpPr>
        <dsp:cNvPr id="0" name=""/>
        <dsp:cNvSpPr/>
      </dsp:nvSpPr>
      <dsp:spPr>
        <a:xfrm>
          <a:off x="0" y="0"/>
          <a:ext cx="3008968" cy="123592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Título Primero: </a:t>
          </a:r>
          <a:r>
            <a:rPr lang="es-MX" sz="1800" kern="1200" dirty="0" smtClean="0">
              <a:latin typeface="Arial" pitchFamily="34" charset="0"/>
              <a:cs typeface="Arial" pitchFamily="34" charset="0"/>
            </a:rPr>
            <a:t>Objeto y definiciones de la Ley</a:t>
          </a:r>
          <a:endParaRPr lang="es-ES" sz="1800" kern="1200" dirty="0">
            <a:latin typeface="Arial" pitchFamily="34" charset="0"/>
            <a:cs typeface="Arial" pitchFamily="34" charset="0"/>
          </a:endParaRPr>
        </a:p>
      </dsp:txBody>
      <dsp:txXfrm>
        <a:off x="60333" y="60333"/>
        <a:ext cx="2888302" cy="1115256"/>
      </dsp:txXfrm>
    </dsp:sp>
    <dsp:sp modelId="{7C87C732-AD4E-42A5-B5C8-4D092B37D56B}">
      <dsp:nvSpPr>
        <dsp:cNvPr id="0" name=""/>
        <dsp:cNvSpPr/>
      </dsp:nvSpPr>
      <dsp:spPr>
        <a:xfrm rot="5400000">
          <a:off x="4828920" y="-527987"/>
          <a:ext cx="1687183" cy="533883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a:t>
          </a:r>
          <a:r>
            <a:rPr lang="es-MX" sz="1500" kern="1200" dirty="0" smtClean="0">
              <a:latin typeface="Arial" pitchFamily="34" charset="0"/>
              <a:cs typeface="Arial" pitchFamily="34" charset="0"/>
            </a:rPr>
            <a:t>: Del Consejo Nacional de Armonización Contable</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a:t>
          </a:r>
          <a:r>
            <a:rPr lang="es-MX" sz="1500" kern="1200" dirty="0" smtClean="0">
              <a:latin typeface="Arial" pitchFamily="34" charset="0"/>
              <a:cs typeface="Arial" pitchFamily="34" charset="0"/>
            </a:rPr>
            <a:t>: Del Secretario Técnico</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III</a:t>
          </a:r>
          <a:r>
            <a:rPr lang="es-MX" sz="1500" kern="1200" dirty="0" smtClean="0">
              <a:latin typeface="Arial" pitchFamily="34" charset="0"/>
              <a:cs typeface="Arial" pitchFamily="34" charset="0"/>
            </a:rPr>
            <a:t>: Del Comité Consultivo</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IV</a:t>
          </a:r>
          <a:r>
            <a:rPr lang="es-MX" sz="1500" kern="1200" dirty="0" smtClean="0">
              <a:latin typeface="Arial" pitchFamily="34" charset="0"/>
              <a:cs typeface="Arial" pitchFamily="34" charset="0"/>
            </a:rPr>
            <a:t>: Del Procedimiento para la emisión de disposiciones y para el Seguimiento de su cumplimiento</a:t>
          </a:r>
          <a:endParaRPr lang="es-ES" sz="1500" kern="1200" dirty="0">
            <a:latin typeface="Arial" pitchFamily="34" charset="0"/>
            <a:cs typeface="Arial" pitchFamily="34" charset="0"/>
          </a:endParaRPr>
        </a:p>
      </dsp:txBody>
      <dsp:txXfrm rot="-5400000">
        <a:off x="3003095" y="1380199"/>
        <a:ext cx="5256473" cy="1522461"/>
      </dsp:txXfrm>
    </dsp:sp>
    <dsp:sp modelId="{2AB7D55E-680D-4D9A-B8C1-F0DF91FFC043}">
      <dsp:nvSpPr>
        <dsp:cNvPr id="0" name=""/>
        <dsp:cNvSpPr/>
      </dsp:nvSpPr>
      <dsp:spPr>
        <a:xfrm>
          <a:off x="0" y="1523468"/>
          <a:ext cx="3003094" cy="123592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Título Segundo: </a:t>
          </a:r>
          <a:r>
            <a:rPr lang="es-MX" sz="1800" kern="1200" dirty="0" smtClean="0">
              <a:latin typeface="Arial" pitchFamily="34" charset="0"/>
              <a:cs typeface="Arial" pitchFamily="34" charset="0"/>
            </a:rPr>
            <a:t>De la Rectoría de la armonización contable</a:t>
          </a:r>
          <a:endParaRPr lang="es-ES" sz="1800" kern="1200" dirty="0">
            <a:latin typeface="Arial" pitchFamily="34" charset="0"/>
            <a:cs typeface="Arial" pitchFamily="34" charset="0"/>
          </a:endParaRPr>
        </a:p>
      </dsp:txBody>
      <dsp:txXfrm>
        <a:off x="60333" y="1583801"/>
        <a:ext cx="2882428" cy="1115256"/>
      </dsp:txXfrm>
    </dsp:sp>
    <dsp:sp modelId="{0738275C-C558-4100-BCEA-2781BB595CD9}">
      <dsp:nvSpPr>
        <dsp:cNvPr id="0" name=""/>
        <dsp:cNvSpPr/>
      </dsp:nvSpPr>
      <dsp:spPr>
        <a:xfrm rot="5400000">
          <a:off x="5189238" y="990140"/>
          <a:ext cx="988738" cy="5349277"/>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a:t>
          </a:r>
          <a:r>
            <a:rPr lang="es-MX" sz="1500" kern="1200" dirty="0" smtClean="0">
              <a:latin typeface="Arial" pitchFamily="34" charset="0"/>
              <a:cs typeface="Arial" pitchFamily="34" charset="0"/>
            </a:rPr>
            <a:t>: Del sistema de Contabilidad Gubernamental</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a:t>
          </a:r>
          <a:r>
            <a:rPr lang="es-MX" sz="1500" kern="1200" dirty="0" smtClean="0">
              <a:latin typeface="Arial" pitchFamily="34" charset="0"/>
              <a:cs typeface="Arial" pitchFamily="34" charset="0"/>
            </a:rPr>
            <a:t>: Del Registro Patrimonial</a:t>
          </a:r>
          <a:endParaRPr lang="es-E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s-MX" sz="1500" b="1" kern="1200" dirty="0" smtClean="0">
              <a:latin typeface="Arial" pitchFamily="34" charset="0"/>
              <a:cs typeface="Arial" pitchFamily="34" charset="0"/>
            </a:rPr>
            <a:t>Capítulo III: </a:t>
          </a:r>
          <a:r>
            <a:rPr lang="es-MX" sz="1500" kern="1200" dirty="0" smtClean="0">
              <a:latin typeface="Arial" pitchFamily="34" charset="0"/>
              <a:cs typeface="Arial" pitchFamily="34" charset="0"/>
            </a:rPr>
            <a:t>Del registro contable de las operaciones</a:t>
          </a:r>
          <a:endParaRPr lang="es-ES" sz="1500" kern="1200" dirty="0">
            <a:latin typeface="Arial" pitchFamily="34" charset="0"/>
            <a:cs typeface="Arial" pitchFamily="34" charset="0"/>
          </a:endParaRPr>
        </a:p>
      </dsp:txBody>
      <dsp:txXfrm rot="-5400000">
        <a:off x="3008969" y="3218675"/>
        <a:ext cx="5301011" cy="892206"/>
      </dsp:txXfrm>
    </dsp:sp>
    <dsp:sp modelId="{B1478603-946B-496D-A857-664E6F586442}">
      <dsp:nvSpPr>
        <dsp:cNvPr id="0" name=""/>
        <dsp:cNvSpPr/>
      </dsp:nvSpPr>
      <dsp:spPr>
        <a:xfrm>
          <a:off x="0" y="3046817"/>
          <a:ext cx="3008968" cy="123592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Título Tercero: </a:t>
          </a:r>
          <a:r>
            <a:rPr lang="es-MX" sz="1800" kern="1200" dirty="0" smtClean="0">
              <a:latin typeface="Arial" pitchFamily="34" charset="0"/>
              <a:cs typeface="Arial" pitchFamily="34" charset="0"/>
            </a:rPr>
            <a:t>De la Contabilidad Gubernamental</a:t>
          </a:r>
          <a:endParaRPr lang="es-ES" sz="1800" kern="1200" dirty="0">
            <a:latin typeface="Arial" pitchFamily="34" charset="0"/>
            <a:cs typeface="Arial" pitchFamily="34" charset="0"/>
          </a:endParaRPr>
        </a:p>
      </dsp:txBody>
      <dsp:txXfrm>
        <a:off x="60333" y="3107150"/>
        <a:ext cx="2888302" cy="1115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A1F96-3FAB-4554-9847-84C2F0DABAB6}">
      <dsp:nvSpPr>
        <dsp:cNvPr id="0" name=""/>
        <dsp:cNvSpPr/>
      </dsp:nvSpPr>
      <dsp:spPr>
        <a:xfrm rot="5400000">
          <a:off x="5323235" y="-2285010"/>
          <a:ext cx="623587" cy="530355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b="1" kern="1200" dirty="0" smtClean="0">
              <a:latin typeface="Arial" pitchFamily="34" charset="0"/>
              <a:cs typeface="Arial" pitchFamily="34" charset="0"/>
            </a:rPr>
            <a:t>Capítulo I:</a:t>
          </a:r>
          <a:r>
            <a:rPr lang="es-MX" sz="1400" kern="1200" dirty="0" smtClean="0">
              <a:latin typeface="Arial" pitchFamily="34" charset="0"/>
              <a:cs typeface="Arial" pitchFamily="34" charset="0"/>
            </a:rPr>
            <a:t> De la información Financiera Gubernamental</a:t>
          </a:r>
          <a:endParaRPr lang="es-E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MX" sz="1400" b="1" kern="1200" dirty="0" smtClean="0">
              <a:latin typeface="Arial" pitchFamily="34" charset="0"/>
              <a:cs typeface="Arial" pitchFamily="34" charset="0"/>
            </a:rPr>
            <a:t>Capítulo II: </a:t>
          </a:r>
          <a:r>
            <a:rPr lang="es-MX" sz="1400" kern="1200" dirty="0" smtClean="0">
              <a:latin typeface="Arial" pitchFamily="34" charset="0"/>
              <a:cs typeface="Arial" pitchFamily="34" charset="0"/>
            </a:rPr>
            <a:t>Del contenido de la Cuenta Pública</a:t>
          </a:r>
          <a:endParaRPr lang="es-ES" sz="1400" kern="1200" dirty="0">
            <a:latin typeface="Arial" pitchFamily="34" charset="0"/>
            <a:cs typeface="Arial" pitchFamily="34" charset="0"/>
          </a:endParaRPr>
        </a:p>
      </dsp:txBody>
      <dsp:txXfrm rot="-5400000">
        <a:off x="2983251" y="85415"/>
        <a:ext cx="5273116" cy="562705"/>
      </dsp:txXfrm>
    </dsp:sp>
    <dsp:sp modelId="{A27EFECA-18BC-48F8-B333-B7F380DE3AC1}">
      <dsp:nvSpPr>
        <dsp:cNvPr id="0" name=""/>
        <dsp:cNvSpPr/>
      </dsp:nvSpPr>
      <dsp:spPr>
        <a:xfrm>
          <a:off x="0" y="721"/>
          <a:ext cx="2983250" cy="77948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latin typeface="Arial" pitchFamily="34" charset="0"/>
              <a:cs typeface="Arial" pitchFamily="34" charset="0"/>
            </a:rPr>
            <a:t>Título Cuarto: </a:t>
          </a:r>
          <a:r>
            <a:rPr lang="es-MX" sz="1400" kern="1200" dirty="0" smtClean="0">
              <a:latin typeface="Arial" pitchFamily="34" charset="0"/>
              <a:cs typeface="Arial" pitchFamily="34" charset="0"/>
            </a:rPr>
            <a:t>De la información Financiera Gubernamental y la Cuenta Pública</a:t>
          </a:r>
          <a:endParaRPr lang="es-ES" sz="1400" kern="1200" dirty="0">
            <a:latin typeface="Arial" pitchFamily="34" charset="0"/>
            <a:cs typeface="Arial" pitchFamily="34" charset="0"/>
          </a:endParaRPr>
        </a:p>
      </dsp:txBody>
      <dsp:txXfrm>
        <a:off x="38051" y="38772"/>
        <a:ext cx="2907148" cy="703382"/>
      </dsp:txXfrm>
    </dsp:sp>
    <dsp:sp modelId="{34C77A8E-EDBE-4939-9052-F2C9679993EB}">
      <dsp:nvSpPr>
        <dsp:cNvPr id="0" name=""/>
        <dsp:cNvSpPr/>
      </dsp:nvSpPr>
      <dsp:spPr>
        <a:xfrm rot="5400000">
          <a:off x="4575872" y="-776353"/>
          <a:ext cx="2107308" cy="5298377"/>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Disposiciones Generales</a:t>
          </a:r>
          <a:endParaRPr lang="es-ES" sz="1300" b="0" kern="1200" dirty="0">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Elaboración de las Iniciativas de Ley de Ingresos y los Proyectos de Presupuesto de Egresos</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III: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Aprobación de las Leyes de Ingresos y de los Presupuestos de Egresos</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IV</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 De la Información Relativa al Ejercicio Presupuestario</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a:p>
          <a:pPr marL="114300" lvl="1" indent="-114300" algn="just" defTabSz="577850" rtl="0">
            <a:lnSpc>
              <a:spcPct val="90000"/>
            </a:lnSpc>
            <a:spcBef>
              <a:spcPct val="0"/>
            </a:spcBef>
            <a:spcAft>
              <a:spcPct val="15000"/>
            </a:spcAft>
            <a:buChar char="••"/>
          </a:pPr>
          <a:r>
            <a:rPr kumimoji="0" lang="es-MX" sz="13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CAPÍTULO V: </a:t>
          </a:r>
          <a:r>
            <a:rPr kumimoji="0" lang="es-MX" sz="1300" b="0"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De la Información Financiera Relativa a la Evaluación y Rendición de Cuentas</a:t>
          </a:r>
          <a:endParaRPr kumimoji="0" lang="es-MX" sz="1300" b="0" i="0" u="none" strike="noStrike" kern="1200" cap="none" normalizeH="0" baseline="0" dirty="0" smtClean="0">
            <a:ln>
              <a:noFill/>
            </a:ln>
            <a:solidFill>
              <a:schemeClr val="tx1"/>
            </a:solidFill>
            <a:effectLst/>
            <a:latin typeface="Arial" pitchFamily="34" charset="0"/>
            <a:cs typeface="Arial" pitchFamily="34" charset="0"/>
          </a:endParaRPr>
        </a:p>
      </dsp:txBody>
      <dsp:txXfrm rot="-5400000">
        <a:off x="2980338" y="922051"/>
        <a:ext cx="5195507" cy="1901568"/>
      </dsp:txXfrm>
    </dsp:sp>
    <dsp:sp modelId="{0AA1BFE7-1D9B-483E-BF1C-670F7FC26BB2}">
      <dsp:nvSpPr>
        <dsp:cNvPr id="0" name=""/>
        <dsp:cNvSpPr/>
      </dsp:nvSpPr>
      <dsp:spPr>
        <a:xfrm>
          <a:off x="0" y="1483093"/>
          <a:ext cx="2980337" cy="77948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kumimoji="0" lang="es-MX" sz="1400" b="1" i="0" u="none" strike="noStrike" kern="1200" cap="none" normalizeH="0" baseline="0" dirty="0" smtClean="0">
              <a:ln>
                <a:noFill/>
              </a:ln>
              <a:solidFill>
                <a:schemeClr val="tx1"/>
              </a:solidFill>
              <a:effectLst/>
              <a:latin typeface="Arial" pitchFamily="34" charset="0"/>
              <a:ea typeface="Times New Roman" pitchFamily="18" charset="0"/>
              <a:cs typeface="Times New Roman" pitchFamily="18" charset="0"/>
            </a:rPr>
            <a:t>Título Quinto: De la Transparencia y Difusión de la Información Financiera</a:t>
          </a:r>
          <a:endParaRPr lang="es-ES" sz="1400" kern="1200" dirty="0">
            <a:latin typeface="Arial" pitchFamily="34" charset="0"/>
            <a:cs typeface="Arial" pitchFamily="34" charset="0"/>
          </a:endParaRPr>
        </a:p>
      </dsp:txBody>
      <dsp:txXfrm>
        <a:off x="38051" y="1521144"/>
        <a:ext cx="2904235" cy="703382"/>
      </dsp:txXfrm>
    </dsp:sp>
    <dsp:sp modelId="{7C87C732-AD4E-42A5-B5C8-4D092B37D56B}">
      <dsp:nvSpPr>
        <dsp:cNvPr id="0" name=""/>
        <dsp:cNvSpPr/>
      </dsp:nvSpPr>
      <dsp:spPr>
        <a:xfrm rot="5400000">
          <a:off x="5235943" y="712435"/>
          <a:ext cx="732958" cy="5303557"/>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b="0" kern="1200" dirty="0" smtClean="0">
              <a:latin typeface="Arial" pitchFamily="34" charset="0"/>
              <a:cs typeface="Arial" pitchFamily="34" charset="0"/>
            </a:rPr>
            <a:t>Estipula los preceptos establecidos en la LGCG de conformidad con la Ley Federal de Responsabilidades Administrativa de los Servidores Públicos</a:t>
          </a:r>
          <a:endParaRPr lang="es-ES" sz="1400" b="0" kern="1200" dirty="0">
            <a:latin typeface="Arial" pitchFamily="34" charset="0"/>
            <a:cs typeface="Arial" pitchFamily="34" charset="0"/>
          </a:endParaRPr>
        </a:p>
      </dsp:txBody>
      <dsp:txXfrm rot="-5400000">
        <a:off x="2950644" y="3033514"/>
        <a:ext cx="5267777" cy="661398"/>
      </dsp:txXfrm>
    </dsp:sp>
    <dsp:sp modelId="{2AB7D55E-680D-4D9A-B8C1-F0DF91FFC043}">
      <dsp:nvSpPr>
        <dsp:cNvPr id="0" name=""/>
        <dsp:cNvSpPr/>
      </dsp:nvSpPr>
      <dsp:spPr>
        <a:xfrm>
          <a:off x="0" y="3110940"/>
          <a:ext cx="2983250" cy="44200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latin typeface="Arial" pitchFamily="34" charset="0"/>
              <a:cs typeface="Arial" pitchFamily="34" charset="0"/>
            </a:rPr>
            <a:t>Título Sexto: </a:t>
          </a:r>
          <a:r>
            <a:rPr lang="es-MX" sz="1400" kern="1200" dirty="0" smtClean="0">
              <a:latin typeface="Arial" pitchFamily="34" charset="0"/>
              <a:cs typeface="Arial" pitchFamily="34" charset="0"/>
            </a:rPr>
            <a:t>De las Sanciones</a:t>
          </a:r>
          <a:endParaRPr lang="es-ES" sz="1400" kern="1200" dirty="0">
            <a:latin typeface="Arial" pitchFamily="34" charset="0"/>
            <a:cs typeface="Arial" pitchFamily="34" charset="0"/>
          </a:endParaRPr>
        </a:p>
      </dsp:txBody>
      <dsp:txXfrm>
        <a:off x="21577" y="3132517"/>
        <a:ext cx="2940096" cy="398852"/>
      </dsp:txXfrm>
    </dsp:sp>
    <dsp:sp modelId="{0738275C-C558-4100-BCEA-2781BB595CD9}">
      <dsp:nvSpPr>
        <dsp:cNvPr id="0" name=""/>
        <dsp:cNvSpPr/>
      </dsp:nvSpPr>
      <dsp:spPr>
        <a:xfrm rot="5400000">
          <a:off x="5323235" y="1398134"/>
          <a:ext cx="623587" cy="5303557"/>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b="0" kern="1200" dirty="0" smtClean="0">
              <a:latin typeface="Arial" pitchFamily="34" charset="0"/>
              <a:cs typeface="Arial" pitchFamily="34" charset="0"/>
            </a:rPr>
            <a:t>Estipula las fechas en la que los Entes Públicos se ajustarán a los elementos técnicos y normativos definidos en la LGCG</a:t>
          </a:r>
          <a:endParaRPr lang="es-ES" sz="1400" b="0" kern="1200" dirty="0">
            <a:latin typeface="Arial" pitchFamily="34" charset="0"/>
            <a:cs typeface="Arial" pitchFamily="34" charset="0"/>
          </a:endParaRPr>
        </a:p>
      </dsp:txBody>
      <dsp:txXfrm rot="-5400000">
        <a:off x="2983251" y="3768560"/>
        <a:ext cx="5273116" cy="562705"/>
      </dsp:txXfrm>
    </dsp:sp>
    <dsp:sp modelId="{B1478603-946B-496D-A857-664E6F586442}">
      <dsp:nvSpPr>
        <dsp:cNvPr id="0" name=""/>
        <dsp:cNvSpPr/>
      </dsp:nvSpPr>
      <dsp:spPr>
        <a:xfrm>
          <a:off x="0" y="3845398"/>
          <a:ext cx="2983250" cy="4075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smtClean="0">
              <a:latin typeface="Arial" pitchFamily="34" charset="0"/>
              <a:cs typeface="Arial" pitchFamily="34" charset="0"/>
            </a:rPr>
            <a:t>Transitorios</a:t>
          </a:r>
          <a:endParaRPr lang="es-ES" sz="1400" kern="1200" dirty="0">
            <a:latin typeface="Arial" pitchFamily="34" charset="0"/>
            <a:cs typeface="Arial" pitchFamily="34" charset="0"/>
          </a:endParaRPr>
        </a:p>
      </dsp:txBody>
      <dsp:txXfrm>
        <a:off x="19897" y="3865295"/>
        <a:ext cx="2943456" cy="367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7E1D5-FBF5-49FC-B908-1199159BC5D6}">
      <dsp:nvSpPr>
        <dsp:cNvPr id="0" name=""/>
        <dsp:cNvSpPr/>
      </dsp:nvSpPr>
      <dsp:spPr>
        <a:xfrm>
          <a:off x="2711786" y="2386377"/>
          <a:ext cx="2005979" cy="2005979"/>
        </a:xfrm>
        <a:prstGeom prst="ellipse">
          <a:avLst/>
        </a:prstGeom>
        <a:solidFill>
          <a:schemeClr val="tx2">
            <a:lumMod val="50000"/>
          </a:schemeClr>
        </a:solidFill>
        <a:ln w="25400" cap="flat" cmpd="sng" algn="ctr">
          <a:noFill/>
          <a:prstDash val="solid"/>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2"/>
              </a:solidFill>
              <a:latin typeface="Calibri" pitchFamily="34" charset="0"/>
            </a:rPr>
            <a:t>Título Segundo: </a:t>
          </a:r>
        </a:p>
        <a:p>
          <a:pPr lvl="0" algn="ctr" defTabSz="711200">
            <a:lnSpc>
              <a:spcPct val="90000"/>
            </a:lnSpc>
            <a:spcBef>
              <a:spcPct val="0"/>
            </a:spcBef>
            <a:spcAft>
              <a:spcPct val="35000"/>
            </a:spcAft>
          </a:pPr>
          <a:r>
            <a:rPr lang="es-MX" sz="1600" kern="1200" dirty="0" smtClean="0">
              <a:solidFill>
                <a:schemeClr val="bg2"/>
              </a:solidFill>
              <a:latin typeface="Calibri" pitchFamily="34" charset="0"/>
            </a:rPr>
            <a:t>De la Rectoría de la Armonización Contable</a:t>
          </a:r>
          <a:endParaRPr lang="es-ES" sz="1600" kern="1200" dirty="0">
            <a:solidFill>
              <a:schemeClr val="bg2"/>
            </a:solidFill>
            <a:latin typeface="Calibri" pitchFamily="34" charset="0"/>
          </a:endParaRPr>
        </a:p>
      </dsp:txBody>
      <dsp:txXfrm>
        <a:off x="3005555" y="2680146"/>
        <a:ext cx="1418441" cy="1418441"/>
      </dsp:txXfrm>
    </dsp:sp>
    <dsp:sp modelId="{95F39164-7CA3-4505-9AF3-48FBB7280C73}">
      <dsp:nvSpPr>
        <dsp:cNvPr id="0" name=""/>
        <dsp:cNvSpPr/>
      </dsp:nvSpPr>
      <dsp:spPr>
        <a:xfrm rot="11700000">
          <a:off x="924221" y="2590652"/>
          <a:ext cx="1753055" cy="571704"/>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1D4D2FA8-40B5-46D3-A1E6-E721BD9E0E79}">
      <dsp:nvSpPr>
        <dsp:cNvPr id="0" name=""/>
        <dsp:cNvSpPr/>
      </dsp:nvSpPr>
      <dsp:spPr>
        <a:xfrm>
          <a:off x="1247" y="1887370"/>
          <a:ext cx="1905680" cy="1524544"/>
        </a:xfrm>
        <a:prstGeom prst="roundRect">
          <a:avLst>
            <a:gd name="adj" fmla="val 10000"/>
          </a:avLst>
        </a:prstGeom>
        <a:solidFill>
          <a:schemeClr val="tx2">
            <a:lumMod val="50000"/>
          </a:schemeClr>
        </a:solidFill>
        <a:ln w="25400" cap="flat" cmpd="sng" algn="ctr">
          <a:noFill/>
          <a:prstDash val="solid"/>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2"/>
              </a:solidFill>
              <a:latin typeface="Calibri" pitchFamily="34" charset="0"/>
            </a:rPr>
            <a:t>Capítulo I: </a:t>
          </a:r>
        </a:p>
        <a:p>
          <a:pPr lvl="0" algn="ctr" defTabSz="800100">
            <a:lnSpc>
              <a:spcPct val="90000"/>
            </a:lnSpc>
            <a:spcBef>
              <a:spcPct val="0"/>
            </a:spcBef>
            <a:spcAft>
              <a:spcPct val="35000"/>
            </a:spcAft>
          </a:pPr>
          <a:r>
            <a:rPr lang="es-MX" sz="1800" kern="1200" dirty="0" smtClean="0">
              <a:solidFill>
                <a:schemeClr val="bg2"/>
              </a:solidFill>
              <a:latin typeface="Calibri" pitchFamily="34" charset="0"/>
            </a:rPr>
            <a:t>Del Consejo Nacional de Armonización Contable</a:t>
          </a:r>
          <a:endParaRPr lang="es-ES" sz="1800" kern="1200" dirty="0">
            <a:solidFill>
              <a:schemeClr val="bg2"/>
            </a:solidFill>
            <a:latin typeface="Calibri" pitchFamily="34" charset="0"/>
          </a:endParaRPr>
        </a:p>
      </dsp:txBody>
      <dsp:txXfrm>
        <a:off x="45899" y="1932022"/>
        <a:ext cx="1816376" cy="1435240"/>
      </dsp:txXfrm>
    </dsp:sp>
    <dsp:sp modelId="{61AF0A94-3127-4539-9FC7-E7B3D7DBF913}">
      <dsp:nvSpPr>
        <dsp:cNvPr id="0" name=""/>
        <dsp:cNvSpPr/>
      </dsp:nvSpPr>
      <dsp:spPr>
        <a:xfrm rot="14701318">
          <a:off x="1973629" y="1288134"/>
          <a:ext cx="1790936" cy="571704"/>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1E577FA7-D43E-4414-AA1E-45DE1A1F960C}">
      <dsp:nvSpPr>
        <dsp:cNvPr id="0" name=""/>
        <dsp:cNvSpPr/>
      </dsp:nvSpPr>
      <dsp:spPr>
        <a:xfrm>
          <a:off x="1538127" y="0"/>
          <a:ext cx="1905680" cy="1524544"/>
        </a:xfrm>
        <a:prstGeom prst="roundRect">
          <a:avLst>
            <a:gd name="adj" fmla="val 10000"/>
          </a:avLst>
        </a:prstGeom>
        <a:solidFill>
          <a:schemeClr val="tx2">
            <a:lumMod val="50000"/>
          </a:schemeClr>
        </a:solidFill>
        <a:ln w="25400" cap="flat" cmpd="sng" algn="ctr">
          <a:noFill/>
          <a:prstDash val="solid"/>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2"/>
              </a:solidFill>
              <a:latin typeface="Calibri" pitchFamily="34" charset="0"/>
            </a:rPr>
            <a:t>Capítulo II: </a:t>
          </a:r>
        </a:p>
        <a:p>
          <a:pPr lvl="0" algn="ctr" defTabSz="800100">
            <a:lnSpc>
              <a:spcPct val="90000"/>
            </a:lnSpc>
            <a:spcBef>
              <a:spcPct val="0"/>
            </a:spcBef>
            <a:spcAft>
              <a:spcPct val="35000"/>
            </a:spcAft>
          </a:pPr>
          <a:r>
            <a:rPr lang="es-MX" sz="1800" kern="1200" dirty="0" smtClean="0">
              <a:solidFill>
                <a:schemeClr val="bg2"/>
              </a:solidFill>
              <a:latin typeface="Calibri" pitchFamily="34" charset="0"/>
            </a:rPr>
            <a:t>Del Secretario Técnico</a:t>
          </a:r>
          <a:endParaRPr lang="es-ES" sz="1800" kern="1200" dirty="0">
            <a:solidFill>
              <a:schemeClr val="bg2"/>
            </a:solidFill>
            <a:latin typeface="Calibri" pitchFamily="34" charset="0"/>
          </a:endParaRPr>
        </a:p>
      </dsp:txBody>
      <dsp:txXfrm>
        <a:off x="1582779" y="44652"/>
        <a:ext cx="1816376" cy="1435240"/>
      </dsp:txXfrm>
    </dsp:sp>
    <dsp:sp modelId="{244AD1A8-5FC8-4F77-A6C0-18CB2CB40907}">
      <dsp:nvSpPr>
        <dsp:cNvPr id="0" name=""/>
        <dsp:cNvSpPr/>
      </dsp:nvSpPr>
      <dsp:spPr>
        <a:xfrm rot="17700000">
          <a:off x="3675686" y="1307623"/>
          <a:ext cx="1753055" cy="571704"/>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EE1761BD-FA46-467C-B321-FCE90D3D2043}">
      <dsp:nvSpPr>
        <dsp:cNvPr id="0" name=""/>
        <dsp:cNvSpPr/>
      </dsp:nvSpPr>
      <dsp:spPr>
        <a:xfrm>
          <a:off x="3969810" y="36799"/>
          <a:ext cx="1905680" cy="1524544"/>
        </a:xfrm>
        <a:prstGeom prst="roundRect">
          <a:avLst>
            <a:gd name="adj" fmla="val 10000"/>
          </a:avLst>
        </a:prstGeom>
        <a:solidFill>
          <a:schemeClr val="tx2">
            <a:lumMod val="50000"/>
          </a:schemeClr>
        </a:solidFill>
        <a:ln w="25400" cap="flat" cmpd="sng" algn="ctr">
          <a:noFill/>
          <a:prstDash val="solid"/>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2"/>
              </a:solidFill>
              <a:latin typeface="Calibri" pitchFamily="34" charset="0"/>
            </a:rPr>
            <a:t>Capítulo III: </a:t>
          </a:r>
        </a:p>
        <a:p>
          <a:pPr lvl="0" algn="ctr" defTabSz="800100">
            <a:lnSpc>
              <a:spcPct val="90000"/>
            </a:lnSpc>
            <a:spcBef>
              <a:spcPct val="0"/>
            </a:spcBef>
            <a:spcAft>
              <a:spcPct val="35000"/>
            </a:spcAft>
          </a:pPr>
          <a:r>
            <a:rPr lang="es-MX" sz="1800" kern="1200" dirty="0" smtClean="0">
              <a:solidFill>
                <a:schemeClr val="bg2"/>
              </a:solidFill>
              <a:latin typeface="Calibri" pitchFamily="34" charset="0"/>
            </a:rPr>
            <a:t>Del Comité Consultivo </a:t>
          </a:r>
          <a:endParaRPr lang="es-ES" sz="1800" kern="1200" dirty="0">
            <a:solidFill>
              <a:schemeClr val="bg2"/>
            </a:solidFill>
            <a:latin typeface="Calibri" pitchFamily="34" charset="0"/>
          </a:endParaRPr>
        </a:p>
      </dsp:txBody>
      <dsp:txXfrm>
        <a:off x="4014462" y="81451"/>
        <a:ext cx="1816376" cy="1435240"/>
      </dsp:txXfrm>
    </dsp:sp>
    <dsp:sp modelId="{319104FB-A1E0-4A56-9B84-AB6177EE90AE}">
      <dsp:nvSpPr>
        <dsp:cNvPr id="0" name=""/>
        <dsp:cNvSpPr/>
      </dsp:nvSpPr>
      <dsp:spPr>
        <a:xfrm rot="20700000">
          <a:off x="4752275" y="2590652"/>
          <a:ext cx="1753055" cy="571704"/>
        </a:xfrm>
        <a:prstGeom prst="leftArrow">
          <a:avLst>
            <a:gd name="adj1" fmla="val 60000"/>
            <a:gd name="adj2" fmla="val 50000"/>
          </a:avLst>
        </a:prstGeom>
        <a:solidFill>
          <a:srgbClr val="666633"/>
        </a:solidFill>
        <a:ln>
          <a:noFill/>
        </a:ln>
        <a:effectLst/>
      </dsp:spPr>
      <dsp:style>
        <a:lnRef idx="0">
          <a:scrgbClr r="0" g="0" b="0"/>
        </a:lnRef>
        <a:fillRef idx="1">
          <a:scrgbClr r="0" g="0" b="0"/>
        </a:fillRef>
        <a:effectRef idx="0">
          <a:scrgbClr r="0" g="0" b="0"/>
        </a:effectRef>
        <a:fontRef idx="minor">
          <a:schemeClr val="lt1"/>
        </a:fontRef>
      </dsp:style>
    </dsp:sp>
    <dsp:sp modelId="{0E56293B-6683-459C-9F31-E50847D4A25C}">
      <dsp:nvSpPr>
        <dsp:cNvPr id="0" name=""/>
        <dsp:cNvSpPr/>
      </dsp:nvSpPr>
      <dsp:spPr>
        <a:xfrm>
          <a:off x="5522623" y="1887370"/>
          <a:ext cx="1905680" cy="1524544"/>
        </a:xfrm>
        <a:prstGeom prst="roundRect">
          <a:avLst>
            <a:gd name="adj" fmla="val 10000"/>
          </a:avLst>
        </a:prstGeom>
        <a:solidFill>
          <a:schemeClr val="tx2">
            <a:lumMod val="50000"/>
          </a:schemeClr>
        </a:solidFill>
        <a:ln w="25400" cap="flat" cmpd="sng" algn="ctr">
          <a:noFill/>
          <a:prstDash val="solid"/>
        </a:ln>
        <a:effectLst>
          <a:glow rad="63500">
            <a:schemeClr val="accent4">
              <a:satMod val="175000"/>
              <a:alpha val="40000"/>
            </a:schemeClr>
          </a:glow>
          <a:innerShdw blurRad="114300">
            <a:prstClr val="black"/>
          </a:inn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2"/>
              </a:solidFill>
              <a:latin typeface="Calibri" pitchFamily="34" charset="0"/>
            </a:rPr>
            <a:t>Capítulo IV: </a:t>
          </a:r>
        </a:p>
        <a:p>
          <a:pPr lvl="0" algn="ctr" defTabSz="800100">
            <a:lnSpc>
              <a:spcPct val="90000"/>
            </a:lnSpc>
            <a:spcBef>
              <a:spcPct val="0"/>
            </a:spcBef>
            <a:spcAft>
              <a:spcPct val="35000"/>
            </a:spcAft>
          </a:pPr>
          <a:r>
            <a:rPr lang="es-MX" sz="1800" kern="1200" dirty="0" smtClean="0">
              <a:solidFill>
                <a:schemeClr val="bg2"/>
              </a:solidFill>
              <a:latin typeface="Calibri" pitchFamily="34" charset="0"/>
            </a:rPr>
            <a:t>Del Procedimiento para la Emisión </a:t>
          </a:r>
          <a:endParaRPr lang="es-ES" sz="1800" kern="1200" dirty="0">
            <a:solidFill>
              <a:schemeClr val="bg2"/>
            </a:solidFill>
            <a:latin typeface="Calibri" pitchFamily="34" charset="0"/>
          </a:endParaRPr>
        </a:p>
      </dsp:txBody>
      <dsp:txXfrm>
        <a:off x="5567275" y="1932022"/>
        <a:ext cx="1816376" cy="1435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F1AC-0054-46D3-8763-D570DFFBBABE}">
      <dsp:nvSpPr>
        <dsp:cNvPr id="0" name=""/>
        <dsp:cNvSpPr/>
      </dsp:nvSpPr>
      <dsp:spPr>
        <a:xfrm>
          <a:off x="3761216" y="852290"/>
          <a:ext cx="434752" cy="884889"/>
        </a:xfrm>
        <a:custGeom>
          <a:avLst/>
          <a:gdLst/>
          <a:ahLst/>
          <a:cxnLst/>
          <a:rect l="0" t="0" r="0" b="0"/>
          <a:pathLst>
            <a:path>
              <a:moveTo>
                <a:pt x="434752" y="0"/>
              </a:moveTo>
              <a:lnTo>
                <a:pt x="434752" y="884889"/>
              </a:lnTo>
              <a:lnTo>
                <a:pt x="0" y="884889"/>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87040215-60B5-43A4-AAD3-E527E0DD40D9}">
      <dsp:nvSpPr>
        <dsp:cNvPr id="0" name=""/>
        <dsp:cNvSpPr/>
      </dsp:nvSpPr>
      <dsp:spPr>
        <a:xfrm>
          <a:off x="4195969" y="852290"/>
          <a:ext cx="3176579" cy="1543774"/>
        </a:xfrm>
        <a:custGeom>
          <a:avLst/>
          <a:gdLst/>
          <a:ahLst/>
          <a:cxnLst/>
          <a:rect l="0" t="0" r="0" b="0"/>
          <a:pathLst>
            <a:path>
              <a:moveTo>
                <a:pt x="0" y="0"/>
              </a:moveTo>
              <a:lnTo>
                <a:pt x="0" y="1499068"/>
              </a:lnTo>
              <a:lnTo>
                <a:pt x="3176579" y="1499068"/>
              </a:lnTo>
              <a:lnTo>
                <a:pt x="3176579" y="1543774"/>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F5068CDF-B910-461A-A3CD-DA772D521197}">
      <dsp:nvSpPr>
        <dsp:cNvPr id="0" name=""/>
        <dsp:cNvSpPr/>
      </dsp:nvSpPr>
      <dsp:spPr>
        <a:xfrm>
          <a:off x="4195969" y="852290"/>
          <a:ext cx="1058859" cy="1543774"/>
        </a:xfrm>
        <a:custGeom>
          <a:avLst/>
          <a:gdLst/>
          <a:ahLst/>
          <a:cxnLst/>
          <a:rect l="0" t="0" r="0" b="0"/>
          <a:pathLst>
            <a:path>
              <a:moveTo>
                <a:pt x="0" y="0"/>
              </a:moveTo>
              <a:lnTo>
                <a:pt x="0" y="1499068"/>
              </a:lnTo>
              <a:lnTo>
                <a:pt x="1058859" y="1499068"/>
              </a:lnTo>
              <a:lnTo>
                <a:pt x="1058859" y="1543774"/>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901C14A4-0579-4AFF-ADEF-D5F1D956DE6F}">
      <dsp:nvSpPr>
        <dsp:cNvPr id="0" name=""/>
        <dsp:cNvSpPr/>
      </dsp:nvSpPr>
      <dsp:spPr>
        <a:xfrm>
          <a:off x="3137109" y="852290"/>
          <a:ext cx="1058859" cy="1543774"/>
        </a:xfrm>
        <a:custGeom>
          <a:avLst/>
          <a:gdLst/>
          <a:ahLst/>
          <a:cxnLst/>
          <a:rect l="0" t="0" r="0" b="0"/>
          <a:pathLst>
            <a:path>
              <a:moveTo>
                <a:pt x="1058859" y="0"/>
              </a:moveTo>
              <a:lnTo>
                <a:pt x="1058859" y="1499068"/>
              </a:lnTo>
              <a:lnTo>
                <a:pt x="0" y="1499068"/>
              </a:lnTo>
              <a:lnTo>
                <a:pt x="0" y="15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324E0-F826-464E-9AE0-76D1BC21114D}">
      <dsp:nvSpPr>
        <dsp:cNvPr id="0" name=""/>
        <dsp:cNvSpPr/>
      </dsp:nvSpPr>
      <dsp:spPr>
        <a:xfrm>
          <a:off x="1019390" y="852290"/>
          <a:ext cx="3176579" cy="1543774"/>
        </a:xfrm>
        <a:custGeom>
          <a:avLst/>
          <a:gdLst/>
          <a:ahLst/>
          <a:cxnLst/>
          <a:rect l="0" t="0" r="0" b="0"/>
          <a:pathLst>
            <a:path>
              <a:moveTo>
                <a:pt x="3176579" y="0"/>
              </a:moveTo>
              <a:lnTo>
                <a:pt x="3176579" y="1499068"/>
              </a:lnTo>
              <a:lnTo>
                <a:pt x="0" y="1499068"/>
              </a:lnTo>
              <a:lnTo>
                <a:pt x="0" y="1543774"/>
              </a:lnTo>
            </a:path>
          </a:pathLst>
        </a:custGeom>
        <a:noFill/>
        <a:ln w="25400" cap="flat" cmpd="sng" algn="ctr">
          <a:solidFill>
            <a:srgbClr val="666633"/>
          </a:solidFill>
          <a:prstDash val="solid"/>
        </a:ln>
        <a:effectLst/>
      </dsp:spPr>
      <dsp:style>
        <a:lnRef idx="2">
          <a:scrgbClr r="0" g="0" b="0"/>
        </a:lnRef>
        <a:fillRef idx="0">
          <a:scrgbClr r="0" g="0" b="0"/>
        </a:fillRef>
        <a:effectRef idx="0">
          <a:scrgbClr r="0" g="0" b="0"/>
        </a:effectRef>
        <a:fontRef idx="minor"/>
      </dsp:style>
    </dsp:sp>
    <dsp:sp modelId="{C3FE6B4A-290B-44E7-9036-FA766711E63F}">
      <dsp:nvSpPr>
        <dsp:cNvPr id="0" name=""/>
        <dsp:cNvSpPr/>
      </dsp:nvSpPr>
      <dsp:spPr>
        <a:xfrm>
          <a:off x="3181815" y="85484"/>
          <a:ext cx="2028308" cy="766805"/>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rPr>
            <a:t>Presidente del Consejo</a:t>
          </a:r>
        </a:p>
        <a:p>
          <a:pPr lvl="0" algn="ctr" defTabSz="533400">
            <a:lnSpc>
              <a:spcPct val="90000"/>
            </a:lnSpc>
            <a:spcBef>
              <a:spcPct val="0"/>
            </a:spcBef>
            <a:spcAft>
              <a:spcPct val="35000"/>
            </a:spcAft>
          </a:pPr>
          <a:r>
            <a:rPr lang="es-MX" sz="700" kern="1200" dirty="0" smtClean="0">
              <a:solidFill>
                <a:schemeClr val="bg2"/>
              </a:solidFill>
            </a:rPr>
            <a:t>Secretario de Hacienda</a:t>
          </a:r>
        </a:p>
      </dsp:txBody>
      <dsp:txXfrm>
        <a:off x="3181815" y="85484"/>
        <a:ext cx="2028308" cy="766805"/>
      </dsp:txXfrm>
    </dsp:sp>
    <dsp:sp modelId="{D43F1068-32AE-41FC-8461-28FFABEA2442}">
      <dsp:nvSpPr>
        <dsp:cNvPr id="0" name=""/>
        <dsp:cNvSpPr/>
      </dsp:nvSpPr>
      <dsp:spPr>
        <a:xfrm>
          <a:off x="5235" y="2396064"/>
          <a:ext cx="2028308" cy="2538528"/>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rPr>
            <a:t>Secretaría de Hacienda:</a:t>
          </a:r>
        </a:p>
        <a:p>
          <a:pPr lvl="0" algn="ctr" defTabSz="533400">
            <a:lnSpc>
              <a:spcPct val="90000"/>
            </a:lnSpc>
            <a:spcBef>
              <a:spcPct val="0"/>
            </a:spcBef>
            <a:spcAft>
              <a:spcPct val="35000"/>
            </a:spcAft>
          </a:pPr>
          <a:r>
            <a:rPr lang="es-MX" sz="1100" kern="1200" dirty="0" smtClean="0">
              <a:solidFill>
                <a:schemeClr val="bg2"/>
              </a:solidFill>
            </a:rPr>
            <a:t>Tesorero de la Federación </a:t>
          </a:r>
        </a:p>
        <a:p>
          <a:pPr lvl="0" algn="ctr" defTabSz="533400">
            <a:lnSpc>
              <a:spcPct val="90000"/>
            </a:lnSpc>
            <a:spcBef>
              <a:spcPct val="0"/>
            </a:spcBef>
            <a:spcAft>
              <a:spcPct val="35000"/>
            </a:spcAft>
          </a:pPr>
          <a:endParaRPr lang="es-MX" sz="1100" kern="1200" dirty="0" smtClean="0">
            <a:solidFill>
              <a:schemeClr val="bg2"/>
            </a:solidFill>
          </a:endParaRPr>
        </a:p>
        <a:p>
          <a:pPr lvl="0" algn="ctr" defTabSz="533400">
            <a:lnSpc>
              <a:spcPct val="90000"/>
            </a:lnSpc>
            <a:spcBef>
              <a:spcPct val="0"/>
            </a:spcBef>
            <a:spcAft>
              <a:spcPct val="35000"/>
            </a:spcAft>
          </a:pPr>
          <a:r>
            <a:rPr lang="es-MX" sz="1100" kern="1200" dirty="0" smtClean="0">
              <a:solidFill>
                <a:schemeClr val="bg2"/>
              </a:solidFill>
            </a:rPr>
            <a:t>Subsecretario de Egresos </a:t>
          </a:r>
        </a:p>
        <a:p>
          <a:pPr lvl="0" algn="ctr" defTabSz="533400">
            <a:lnSpc>
              <a:spcPct val="90000"/>
            </a:lnSpc>
            <a:spcBef>
              <a:spcPct val="0"/>
            </a:spcBef>
            <a:spcAft>
              <a:spcPct val="35000"/>
            </a:spcAft>
          </a:pPr>
          <a:endParaRPr lang="es-MX" sz="1100" kern="1200" dirty="0" smtClean="0">
            <a:solidFill>
              <a:schemeClr val="bg2"/>
            </a:solidFill>
          </a:endParaRPr>
        </a:p>
        <a:p>
          <a:pPr lvl="0" algn="ctr" defTabSz="533400">
            <a:lnSpc>
              <a:spcPct val="90000"/>
            </a:lnSpc>
            <a:spcBef>
              <a:spcPct val="0"/>
            </a:spcBef>
            <a:spcAft>
              <a:spcPct val="35000"/>
            </a:spcAft>
          </a:pPr>
          <a:r>
            <a:rPr lang="es-MX" sz="1100" kern="1200" dirty="0" smtClean="0">
              <a:solidFill>
                <a:schemeClr val="bg2"/>
              </a:solidFill>
            </a:rPr>
            <a:t>Subsecretario de Ingresos</a:t>
          </a:r>
        </a:p>
        <a:p>
          <a:pPr lvl="0" algn="ctr" defTabSz="533400">
            <a:lnSpc>
              <a:spcPct val="90000"/>
            </a:lnSpc>
            <a:spcBef>
              <a:spcPct val="0"/>
            </a:spcBef>
            <a:spcAft>
              <a:spcPct val="35000"/>
            </a:spcAft>
          </a:pPr>
          <a:endParaRPr lang="es-MX" sz="1100" kern="1200" dirty="0" smtClean="0">
            <a:solidFill>
              <a:schemeClr val="bg2"/>
            </a:solidFill>
          </a:endParaRPr>
        </a:p>
        <a:p>
          <a:pPr lvl="0" algn="ctr" defTabSz="533400">
            <a:lnSpc>
              <a:spcPct val="90000"/>
            </a:lnSpc>
            <a:spcBef>
              <a:spcPct val="0"/>
            </a:spcBef>
            <a:spcAft>
              <a:spcPct val="35000"/>
            </a:spcAft>
          </a:pPr>
          <a:r>
            <a:rPr lang="es-MX" sz="1100" kern="1200" dirty="0" smtClean="0">
              <a:solidFill>
                <a:schemeClr val="bg2"/>
              </a:solidFill>
            </a:rPr>
            <a:t>Subsecretario de Hacienda y Crédito Público </a:t>
          </a:r>
        </a:p>
        <a:p>
          <a:pPr lvl="0" algn="ctr" defTabSz="533400">
            <a:lnSpc>
              <a:spcPct val="90000"/>
            </a:lnSpc>
            <a:spcBef>
              <a:spcPct val="0"/>
            </a:spcBef>
            <a:spcAft>
              <a:spcPct val="35000"/>
            </a:spcAft>
          </a:pPr>
          <a:endParaRPr lang="es-MX" sz="1100" kern="1200" dirty="0" smtClean="0">
            <a:solidFill>
              <a:schemeClr val="bg2"/>
            </a:solidFill>
          </a:endParaRPr>
        </a:p>
        <a:p>
          <a:pPr lvl="0" algn="ctr" defTabSz="533400">
            <a:lnSpc>
              <a:spcPct val="90000"/>
            </a:lnSpc>
            <a:spcBef>
              <a:spcPct val="0"/>
            </a:spcBef>
            <a:spcAft>
              <a:spcPct val="35000"/>
            </a:spcAft>
          </a:pPr>
          <a:r>
            <a:rPr lang="es-MX" sz="1100" kern="1200" dirty="0" smtClean="0">
              <a:solidFill>
                <a:schemeClr val="bg2"/>
              </a:solidFill>
            </a:rPr>
            <a:t>Titular de la Unidad de Coordinación con las Entidades Federativas  </a:t>
          </a:r>
        </a:p>
      </dsp:txBody>
      <dsp:txXfrm>
        <a:off x="5235" y="2396064"/>
        <a:ext cx="2028308" cy="2538528"/>
      </dsp:txXfrm>
    </dsp:sp>
    <dsp:sp modelId="{62715C03-7901-418C-9F16-C5FFF38C5466}">
      <dsp:nvSpPr>
        <dsp:cNvPr id="0" name=""/>
        <dsp:cNvSpPr/>
      </dsp:nvSpPr>
      <dsp:spPr>
        <a:xfrm>
          <a:off x="2122955" y="2396064"/>
          <a:ext cx="2028308" cy="912880"/>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rPr>
            <a:t>Representante de la Secretaría de la Función Pública</a:t>
          </a:r>
        </a:p>
      </dsp:txBody>
      <dsp:txXfrm>
        <a:off x="2122955" y="2396064"/>
        <a:ext cx="2028308" cy="912880"/>
      </dsp:txXfrm>
    </dsp:sp>
    <dsp:sp modelId="{FE016022-78DD-4399-BF68-CA12D1C23351}">
      <dsp:nvSpPr>
        <dsp:cNvPr id="0" name=""/>
        <dsp:cNvSpPr/>
      </dsp:nvSpPr>
      <dsp:spPr>
        <a:xfrm>
          <a:off x="4240675" y="2396064"/>
          <a:ext cx="2028308" cy="1248367"/>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bg2"/>
              </a:solidFill>
            </a:rPr>
            <a:t>Gobiernos Estatales</a:t>
          </a:r>
        </a:p>
        <a:p>
          <a:pPr lvl="0" algn="ctr" defTabSz="488950">
            <a:lnSpc>
              <a:spcPct val="90000"/>
            </a:lnSpc>
            <a:spcBef>
              <a:spcPct val="0"/>
            </a:spcBef>
            <a:spcAft>
              <a:spcPct val="35000"/>
            </a:spcAft>
          </a:pPr>
          <a:r>
            <a:rPr lang="es-MX" sz="1100" b="1" kern="1200" dirty="0" smtClean="0">
              <a:solidFill>
                <a:schemeClr val="bg2"/>
              </a:solidFill>
            </a:rPr>
            <a:t>Gobernador de los Grupos 1 y 3</a:t>
          </a:r>
        </a:p>
        <a:p>
          <a:pPr lvl="0" algn="ctr" defTabSz="488950">
            <a:lnSpc>
              <a:spcPct val="90000"/>
            </a:lnSpc>
            <a:spcBef>
              <a:spcPct val="0"/>
            </a:spcBef>
            <a:spcAft>
              <a:spcPct val="35000"/>
            </a:spcAft>
          </a:pPr>
          <a:r>
            <a:rPr lang="es-MX" sz="1100" b="1" kern="1200" dirty="0" smtClean="0">
              <a:solidFill>
                <a:schemeClr val="bg2"/>
              </a:solidFill>
            </a:rPr>
            <a:t>Gobernador de los Grupos 2 y 4</a:t>
          </a:r>
        </a:p>
        <a:p>
          <a:pPr lvl="0" algn="ctr" defTabSz="488950">
            <a:lnSpc>
              <a:spcPct val="90000"/>
            </a:lnSpc>
            <a:spcBef>
              <a:spcPct val="0"/>
            </a:spcBef>
            <a:spcAft>
              <a:spcPct val="35000"/>
            </a:spcAft>
          </a:pPr>
          <a:r>
            <a:rPr lang="es-MX" sz="1100" b="1" kern="1200" dirty="0" smtClean="0">
              <a:solidFill>
                <a:schemeClr val="bg2"/>
              </a:solidFill>
            </a:rPr>
            <a:t>Gobernador de los Grupos 5 y 7 </a:t>
          </a:r>
        </a:p>
        <a:p>
          <a:pPr lvl="0" algn="ctr" defTabSz="488950">
            <a:lnSpc>
              <a:spcPct val="90000"/>
            </a:lnSpc>
            <a:spcBef>
              <a:spcPct val="0"/>
            </a:spcBef>
            <a:spcAft>
              <a:spcPct val="35000"/>
            </a:spcAft>
          </a:pPr>
          <a:r>
            <a:rPr lang="es-MX" sz="1100" b="1" kern="1200" dirty="0" smtClean="0">
              <a:solidFill>
                <a:schemeClr val="bg2"/>
              </a:solidFill>
            </a:rPr>
            <a:t>Gobernador de los Grupos 6 y 8 </a:t>
          </a:r>
          <a:endParaRPr lang="es-ES" sz="1100" b="1" kern="1200" dirty="0">
            <a:solidFill>
              <a:schemeClr val="bg2"/>
            </a:solidFill>
          </a:endParaRPr>
        </a:p>
      </dsp:txBody>
      <dsp:txXfrm>
        <a:off x="4240675" y="2396064"/>
        <a:ext cx="2028308" cy="1248367"/>
      </dsp:txXfrm>
    </dsp:sp>
    <dsp:sp modelId="{9AEA8BFA-2ECC-4C0E-A952-3F1357A5E676}">
      <dsp:nvSpPr>
        <dsp:cNvPr id="0" name=""/>
        <dsp:cNvSpPr/>
      </dsp:nvSpPr>
      <dsp:spPr>
        <a:xfrm>
          <a:off x="6358394" y="2396064"/>
          <a:ext cx="2028308" cy="1248367"/>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bg2"/>
              </a:solidFill>
            </a:rPr>
            <a:t>Gobiernos Municipales</a:t>
          </a:r>
        </a:p>
        <a:p>
          <a:pPr lvl="0" algn="ctr" defTabSz="488950">
            <a:lnSpc>
              <a:spcPct val="90000"/>
            </a:lnSpc>
            <a:spcBef>
              <a:spcPct val="0"/>
            </a:spcBef>
            <a:spcAft>
              <a:spcPct val="35000"/>
            </a:spcAft>
          </a:pPr>
          <a:r>
            <a:rPr lang="es-MX" sz="1100" b="1" kern="1200" dirty="0" smtClean="0">
              <a:solidFill>
                <a:schemeClr val="bg2"/>
              </a:solidFill>
            </a:rPr>
            <a:t>Representante de los Ayuntamientos  </a:t>
          </a:r>
        </a:p>
        <a:p>
          <a:pPr lvl="0" algn="ctr" defTabSz="488950">
            <a:lnSpc>
              <a:spcPct val="90000"/>
            </a:lnSpc>
            <a:spcBef>
              <a:spcPct val="0"/>
            </a:spcBef>
            <a:spcAft>
              <a:spcPct val="35000"/>
            </a:spcAft>
          </a:pPr>
          <a:r>
            <a:rPr lang="es-MX" sz="1100" b="1" kern="1200" dirty="0" smtClean="0">
              <a:solidFill>
                <a:schemeClr val="bg2"/>
              </a:solidFill>
            </a:rPr>
            <a:t>Representante de los Ayuntamientos  </a:t>
          </a:r>
        </a:p>
      </dsp:txBody>
      <dsp:txXfrm>
        <a:off x="6358394" y="2396064"/>
        <a:ext cx="2028308" cy="1248367"/>
      </dsp:txXfrm>
    </dsp:sp>
    <dsp:sp modelId="{BC1149DF-8791-4BB4-996E-363E904905D8}">
      <dsp:nvSpPr>
        <dsp:cNvPr id="0" name=""/>
        <dsp:cNvSpPr/>
      </dsp:nvSpPr>
      <dsp:spPr>
        <a:xfrm>
          <a:off x="1732908" y="1424106"/>
          <a:ext cx="2028308" cy="626146"/>
        </a:xfrm>
        <a:prstGeom prst="rect">
          <a:avLst/>
        </a:prstGeom>
        <a:solidFill>
          <a:schemeClr val="tx2">
            <a:lumMod val="50000"/>
          </a:schemeClr>
        </a:solidFill>
        <a:ln w="25400" cap="flat" cmpd="sng" algn="ctr">
          <a:noFill/>
          <a:prstDash val="solid"/>
        </a:ln>
        <a:effectLst>
          <a:glow rad="63500">
            <a:schemeClr val="accent4">
              <a:satMod val="175000"/>
              <a:alpha val="40000"/>
            </a:schemeClr>
          </a:glo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2"/>
              </a:solidFill>
            </a:rPr>
            <a:t>Secretario Técnico </a:t>
          </a:r>
        </a:p>
        <a:p>
          <a:pPr lvl="0" algn="ctr" defTabSz="533400">
            <a:lnSpc>
              <a:spcPct val="90000"/>
            </a:lnSpc>
            <a:spcBef>
              <a:spcPct val="0"/>
            </a:spcBef>
            <a:spcAft>
              <a:spcPct val="35000"/>
            </a:spcAft>
          </a:pPr>
          <a:r>
            <a:rPr lang="es-MX" sz="700" kern="1200" dirty="0" smtClean="0">
              <a:solidFill>
                <a:schemeClr val="bg2"/>
              </a:solidFill>
            </a:rPr>
            <a:t>Titular de la Unidad de Contabilidad Gubernamental</a:t>
          </a:r>
        </a:p>
      </dsp:txBody>
      <dsp:txXfrm>
        <a:off x="1732908" y="1424106"/>
        <a:ext cx="2028308" cy="62614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A2420-5B32-41DE-9622-D29D0B3129BC}" type="datetimeFigureOut">
              <a:rPr lang="es-MX" smtClean="0"/>
              <a:t>31/05/2019</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52D5F-775E-43AC-BF4F-D9D8C0F127DC}" type="slidenum">
              <a:rPr lang="es-MX" smtClean="0"/>
              <a:t>‹Nº›</a:t>
            </a:fld>
            <a:endParaRPr lang="es-MX" dirty="0"/>
          </a:p>
        </p:txBody>
      </p:sp>
    </p:spTree>
    <p:extLst>
      <p:ext uri="{BB962C8B-B14F-4D97-AF65-F5344CB8AC3E}">
        <p14:creationId xmlns:p14="http://schemas.microsoft.com/office/powerpoint/2010/main" val="416799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0FED5EE-61F5-45C9-9C7A-57B3FFC30D23}" type="datetime1">
              <a:rPr lang="es-MX" smtClean="0"/>
              <a:t>31/05/2019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201482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2C6C1F8-65D0-4072-B655-E9126C336C8B}" type="datetime1">
              <a:rPr lang="es-MX" smtClean="0"/>
              <a:t>31/05/2019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382666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0C8FB8-6562-49A5-B574-16ABD03880CA}" type="datetime1">
              <a:rPr lang="es-MX" smtClean="0"/>
              <a:t>31/05/2019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378665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F96F354-33A9-4A62-A6AB-E59B69D51FAB}" type="datetime1">
              <a:rPr lang="es-MX" smtClean="0"/>
              <a:t>31/05/2019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355622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3C0A1EF-42DF-422A-A56B-4B3C84E2EAAC}" type="datetime1">
              <a:rPr lang="es-MX" smtClean="0"/>
              <a:t>31/05/2019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79655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53BF234-2259-4140-B651-7B7AC5DA67DB}" type="datetime1">
              <a:rPr lang="es-MX" smtClean="0"/>
              <a:t>31/05/2019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384177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5DEF87E-66D9-4709-AED2-8B59134310D6}" type="datetime1">
              <a:rPr lang="es-MX" smtClean="0"/>
              <a:t>31/05/2019</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293350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C00F0F4-0177-4B90-A37F-36E040B9FB50}" type="datetime1">
              <a:rPr lang="es-MX" smtClean="0"/>
              <a:t>31/05/2019</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107511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5D1363-E553-4ADA-8E65-A713BD053553}" type="datetime1">
              <a:rPr lang="es-MX" smtClean="0"/>
              <a:t>31/05/2019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370316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DCDEFC-D640-4296-ABC7-413A42255AF1}" type="datetime1">
              <a:rPr lang="es-MX" smtClean="0"/>
              <a:t>31/05/2019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232562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8EDF7A-02F5-4704-8276-1E6E08389322}" type="datetime1">
              <a:rPr lang="es-MX" smtClean="0"/>
              <a:t>31/05/2019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8E951C-FC20-4DE0-81B4-25DFF148F19B}" type="slidenum">
              <a:rPr lang="es-MX" smtClean="0"/>
              <a:t>‹Nº›</a:t>
            </a:fld>
            <a:endParaRPr lang="es-MX" dirty="0"/>
          </a:p>
        </p:txBody>
      </p:sp>
    </p:spTree>
    <p:extLst>
      <p:ext uri="{BB962C8B-B14F-4D97-AF65-F5344CB8AC3E}">
        <p14:creationId xmlns:p14="http://schemas.microsoft.com/office/powerpoint/2010/main" val="35843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499C-2875-4F83-B261-45FDCB5A5A76}" type="datetime1">
              <a:rPr lang="es-MX" smtClean="0"/>
              <a:t>31/05/2019</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E951C-FC20-4DE0-81B4-25DFF148F19B}" type="slidenum">
              <a:rPr lang="es-MX" smtClean="0"/>
              <a:t>‹Nº›</a:t>
            </a:fld>
            <a:endParaRPr lang="es-MX" dirty="0"/>
          </a:p>
        </p:txBody>
      </p:sp>
    </p:spTree>
    <p:extLst>
      <p:ext uri="{BB962C8B-B14F-4D97-AF65-F5344CB8AC3E}">
        <p14:creationId xmlns:p14="http://schemas.microsoft.com/office/powerpoint/2010/main" val="26647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Egresos/Presupuesto%20de%20Egresos.xlsx" TargetMode="External"/><Relationship Id="rId7" Type="http://schemas.openxmlformats.org/officeDocument/2006/relationships/hyperlink" Target="Egresos/Egreso%20Pagado.xlsx"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Egresos/Egreso%20Ejercido.xlsx" TargetMode="External"/><Relationship Id="rId5" Type="http://schemas.openxmlformats.org/officeDocument/2006/relationships/hyperlink" Target="Egresos/Egreso%20Devengo.xlsx" TargetMode="External"/><Relationship Id="rId4" Type="http://schemas.openxmlformats.org/officeDocument/2006/relationships/hyperlink" Target="Egresos/Egreso%20compromiso.xlsx" TargetMode="Externa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Contabilidad Gubernamental: Aspectos Básicos</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768E951C-FC20-4DE0-81B4-25DFF148F19B}" type="slidenum">
              <a:rPr lang="es-MX" smtClean="0"/>
              <a:t>1</a:t>
            </a:fld>
            <a:endParaRPr lang="es-MX" dirty="0"/>
          </a:p>
        </p:txBody>
      </p:sp>
    </p:spTree>
    <p:extLst>
      <p:ext uri="{BB962C8B-B14F-4D97-AF65-F5344CB8AC3E}">
        <p14:creationId xmlns:p14="http://schemas.microsoft.com/office/powerpoint/2010/main" val="75028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1268760"/>
            <a:ext cx="8143932" cy="3416320"/>
          </a:xfrm>
          <a:prstGeom prst="rect">
            <a:avLst/>
          </a:prstGeom>
          <a:noFill/>
        </p:spPr>
        <p:txBody>
          <a:bodyPr>
            <a:spAutoFit/>
            <a:scene3d>
              <a:camera prst="orthographicFront"/>
              <a:lightRig rig="threePt" dir="t"/>
            </a:scene3d>
            <a:sp3d extrusionH="57150">
              <a:bevelT w="38100" h="38100"/>
            </a:sp3d>
          </a:bodyPr>
          <a:lstStyle/>
          <a:p>
            <a:pPr algn="ctr">
              <a:defRPr/>
            </a:pPr>
            <a:r>
              <a:rPr lang="es-ES" sz="2400" b="1" dirty="0" smtClean="0">
                <a:ln>
                  <a:prstDash val="solid"/>
                </a:ln>
              </a:rPr>
              <a:t>Devengado</a:t>
            </a:r>
            <a:endParaRPr lang="es-ES" sz="2400" b="1" dirty="0">
              <a:ln>
                <a:prstDash val="solid"/>
              </a:ln>
            </a:endParaRPr>
          </a:p>
          <a:p>
            <a:pPr algn="just">
              <a:defRPr/>
            </a:pPr>
            <a:endParaRPr lang="es-ES" sz="2400" b="1" dirty="0">
              <a:ln>
                <a:prstDash val="solid"/>
              </a:ln>
              <a:effectLst>
                <a:outerShdw blurRad="88000" dist="50800" dir="5040000" algn="tl">
                  <a:schemeClr val="accent4">
                    <a:tint val="80000"/>
                    <a:satMod val="250000"/>
                    <a:alpha val="45000"/>
                  </a:schemeClr>
                </a:outerShdw>
              </a:effectLst>
            </a:endParaRPr>
          </a:p>
          <a:p>
            <a:pPr algn="just"/>
            <a:r>
              <a:rPr lang="es-MX" sz="2400" dirty="0"/>
              <a:t>El principio de lo </a:t>
            </a:r>
            <a:r>
              <a:rPr lang="es-MX" sz="2400" b="1" dirty="0" smtClean="0"/>
              <a:t>devengado</a:t>
            </a:r>
            <a:r>
              <a:rPr lang="es-MX" sz="2400" dirty="0"/>
              <a:t>,</a:t>
            </a:r>
            <a:r>
              <a:rPr lang="es-MX" sz="2400" dirty="0" smtClean="0"/>
              <a:t> </a:t>
            </a:r>
            <a:r>
              <a:rPr lang="es-MX" sz="2400" dirty="0"/>
              <a:t>establece que se deben reconocer las ganancias y las pérdidas en función del tiempo, con independencia de haberlas cobrado o pagado</a:t>
            </a:r>
            <a:r>
              <a:rPr lang="es-MX" sz="2400" dirty="0" smtClean="0"/>
              <a:t>.</a:t>
            </a:r>
          </a:p>
          <a:p>
            <a:pPr algn="just"/>
            <a:endParaRPr lang="es-MX" sz="2400" dirty="0" smtClean="0"/>
          </a:p>
          <a:p>
            <a:pPr algn="just"/>
            <a:r>
              <a:rPr lang="es-MX" sz="2400" dirty="0" smtClean="0"/>
              <a:t>Registro contable del ingreso y el gasto en el momento en que sucedan, sin importar la fecha de su cobro o pago.</a:t>
            </a: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a:t>
            </a:fld>
            <a:endParaRPr lang="es-MX" dirty="0"/>
          </a:p>
        </p:txBody>
      </p:sp>
    </p:spTree>
    <p:extLst>
      <p:ext uri="{BB962C8B-B14F-4D97-AF65-F5344CB8AC3E}">
        <p14:creationId xmlns:p14="http://schemas.microsoft.com/office/powerpoint/2010/main" val="38428986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908720"/>
            <a:ext cx="8143932" cy="3908762"/>
          </a:xfrm>
          <a:prstGeom prst="rect">
            <a:avLst/>
          </a:prstGeom>
          <a:solidFill>
            <a:schemeClr val="accent1"/>
          </a:solidFill>
        </p:spPr>
        <p:txBody>
          <a:bodyPr>
            <a:spAutoFit/>
            <a:scene3d>
              <a:camera prst="orthographicFront"/>
              <a:lightRig rig="threePt" dir="t"/>
            </a:scene3d>
            <a:sp3d extrusionH="57150">
              <a:bevelT w="38100" h="38100"/>
            </a:sp3d>
          </a:bodyPr>
          <a:lstStyle/>
          <a:p>
            <a:pPr algn="just">
              <a:defRPr/>
            </a:pPr>
            <a:r>
              <a:rPr lang="es-ES" sz="3200" b="1" dirty="0" smtClean="0">
                <a:ln>
                  <a:prstDash val="solid"/>
                </a:ln>
              </a:rPr>
              <a:t>3.- </a:t>
            </a:r>
            <a:r>
              <a:rPr lang="es-MX" sz="3200" b="1" dirty="0" smtClean="0">
                <a:ln>
                  <a:prstDash val="solid"/>
                </a:ln>
              </a:rPr>
              <a:t>La Ley General de Contabilidad Gubernamental está conformada por 6 títulos.</a:t>
            </a:r>
            <a:endParaRPr lang="es-MX" sz="3200" b="1" dirty="0" smtClean="0"/>
          </a:p>
          <a:p>
            <a:pPr algn="just"/>
            <a:endParaRPr lang="es-MX" sz="3200" dirty="0" smtClean="0"/>
          </a:p>
          <a:p>
            <a:pPr algn="just"/>
            <a:endParaRPr lang="es-MX" sz="3200" dirty="0"/>
          </a:p>
          <a:p>
            <a:r>
              <a:rPr lang="es-MX" sz="3200" b="1" dirty="0" smtClean="0"/>
              <a:t>Falso</a:t>
            </a:r>
          </a:p>
          <a:p>
            <a:endParaRPr lang="es-MX" sz="3200" b="1" dirty="0" smtClean="0"/>
          </a:p>
          <a:p>
            <a:r>
              <a:rPr lang="es-MX" sz="3200" b="1" dirty="0" smtClean="0"/>
              <a:t>Verdadero</a:t>
            </a: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100</a:t>
            </a:fld>
            <a:endParaRPr lang="es-MX" dirty="0"/>
          </a:p>
        </p:txBody>
      </p:sp>
    </p:spTree>
    <p:extLst>
      <p:ext uri="{BB962C8B-B14F-4D97-AF65-F5344CB8AC3E}">
        <p14:creationId xmlns:p14="http://schemas.microsoft.com/office/powerpoint/2010/main" val="43575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6038" y="1268760"/>
            <a:ext cx="8143932" cy="1569660"/>
          </a:xfrm>
          <a:prstGeom prst="rect">
            <a:avLst/>
          </a:prstGeom>
          <a:noFill/>
        </p:spPr>
        <p:txBody>
          <a:bodyPr>
            <a:spAutoFit/>
            <a:scene3d>
              <a:camera prst="orthographicFront"/>
              <a:lightRig rig="threePt" dir="t"/>
            </a:scene3d>
            <a:sp3d extrusionH="57150">
              <a:bevelT w="38100" h="38100"/>
            </a:sp3d>
          </a:bodyPr>
          <a:lstStyle/>
          <a:p>
            <a:pPr algn="just">
              <a:defRPr/>
            </a:pPr>
            <a:r>
              <a:rPr lang="es-ES" sz="3200" b="1" dirty="0" smtClean="0">
                <a:ln>
                  <a:prstDash val="solid"/>
                </a:ln>
                <a:effectLst>
                  <a:outerShdw blurRad="88000" dist="50800" dir="5040000" algn="tl">
                    <a:schemeClr val="accent4">
                      <a:tint val="80000"/>
                      <a:satMod val="250000"/>
                      <a:alpha val="45000"/>
                    </a:schemeClr>
                  </a:outerShdw>
                </a:effectLst>
              </a:rPr>
              <a:t>Verdadero</a:t>
            </a:r>
            <a:endParaRPr lang="es-ES" sz="3200" b="1" dirty="0">
              <a:ln>
                <a:prstDash val="solid"/>
              </a:ln>
              <a:effectLst>
                <a:outerShdw blurRad="88000" dist="50800" dir="5040000" algn="tl">
                  <a:schemeClr val="accent4">
                    <a:tint val="80000"/>
                    <a:satMod val="250000"/>
                    <a:alpha val="45000"/>
                  </a:schemeClr>
                </a:outerShdw>
              </a:effectLst>
            </a:endParaRPr>
          </a:p>
          <a:p>
            <a:pPr algn="just"/>
            <a:r>
              <a:rPr lang="es-MX" sz="3200" dirty="0" smtClean="0"/>
              <a:t>La Ley General de Contabilidad Gubernamental está compuesta por 6 títulos.</a:t>
            </a:r>
            <a:endParaRPr lang="es-ES" sz="32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101</a:t>
            </a:fld>
            <a:endParaRPr lang="es-MX" dirty="0"/>
          </a:p>
        </p:txBody>
      </p:sp>
    </p:spTree>
    <p:extLst>
      <p:ext uri="{BB962C8B-B14F-4D97-AF65-F5344CB8AC3E}">
        <p14:creationId xmlns:p14="http://schemas.microsoft.com/office/powerpoint/2010/main" val="134206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(Reformada)</a:t>
            </a:r>
            <a:endParaRPr lang="es-ES" altLang="es-MX" sz="2000" b="1" dirty="0">
              <a:latin typeface="Calibri" pitchFamily="34" charset="0"/>
            </a:endParaRPr>
          </a:p>
        </p:txBody>
      </p:sp>
      <p:graphicFrame>
        <p:nvGraphicFramePr>
          <p:cNvPr id="5" name="4 Diagrama"/>
          <p:cNvGraphicFramePr/>
          <p:nvPr>
            <p:extLst>
              <p:ext uri="{D42A27DB-BD31-4B8C-83A1-F6EECF244321}">
                <p14:modId xmlns:p14="http://schemas.microsoft.com/office/powerpoint/2010/main" val="135523869"/>
              </p:ext>
            </p:extLst>
          </p:nvPr>
        </p:nvGraphicFramePr>
        <p:xfrm>
          <a:off x="449233" y="1978581"/>
          <a:ext cx="8358246" cy="4282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102</a:t>
            </a:fld>
            <a:endParaRPr lang="es-MX" dirty="0"/>
          </a:p>
        </p:txBody>
      </p:sp>
    </p:spTree>
    <p:extLst>
      <p:ext uri="{BB962C8B-B14F-4D97-AF65-F5344CB8AC3E}">
        <p14:creationId xmlns:p14="http://schemas.microsoft.com/office/powerpoint/2010/main" val="81763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(Reformada)</a:t>
            </a:r>
            <a:endParaRPr lang="es-ES" altLang="es-MX" sz="2000" b="1" dirty="0">
              <a:latin typeface="Calibri" pitchFamily="34" charset="0"/>
            </a:endParaRPr>
          </a:p>
        </p:txBody>
      </p:sp>
      <p:graphicFrame>
        <p:nvGraphicFramePr>
          <p:cNvPr id="9" name="8 Diagrama"/>
          <p:cNvGraphicFramePr/>
          <p:nvPr>
            <p:extLst>
              <p:ext uri="{D42A27DB-BD31-4B8C-83A1-F6EECF244321}">
                <p14:modId xmlns:p14="http://schemas.microsoft.com/office/powerpoint/2010/main" val="2222193878"/>
              </p:ext>
            </p:extLst>
          </p:nvPr>
        </p:nvGraphicFramePr>
        <p:xfrm>
          <a:off x="395536" y="1978580"/>
          <a:ext cx="8286808" cy="436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103</a:t>
            </a:fld>
            <a:endParaRPr lang="es-MX" dirty="0"/>
          </a:p>
        </p:txBody>
      </p:sp>
    </p:spTree>
    <p:extLst>
      <p:ext uri="{BB962C8B-B14F-4D97-AF65-F5344CB8AC3E}">
        <p14:creationId xmlns:p14="http://schemas.microsoft.com/office/powerpoint/2010/main" val="40473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908720"/>
            <a:ext cx="8143932" cy="4708981"/>
          </a:xfrm>
          <a:prstGeom prst="rect">
            <a:avLst/>
          </a:prstGeom>
          <a:solidFill>
            <a:schemeClr val="accent1"/>
          </a:solidFill>
        </p:spPr>
        <p:txBody>
          <a:bodyPr>
            <a:spAutoFit/>
            <a:scene3d>
              <a:camera prst="orthographicFront"/>
              <a:lightRig rig="threePt" dir="t"/>
            </a:scene3d>
            <a:sp3d extrusionH="57150">
              <a:bevelT w="38100" h="38100"/>
            </a:sp3d>
          </a:bodyPr>
          <a:lstStyle/>
          <a:p>
            <a:pPr algn="ctr">
              <a:spcBef>
                <a:spcPct val="50000"/>
              </a:spcBef>
            </a:pPr>
            <a:r>
              <a:rPr lang="es-ES" altLang="es-MX" sz="2400" b="1" dirty="0">
                <a:solidFill>
                  <a:srgbClr val="A50021"/>
                </a:solidFill>
              </a:rPr>
              <a:t>REGISTRO E INTEGRACIÓN PRESUPUESTARIA</a:t>
            </a:r>
          </a:p>
          <a:p>
            <a:pPr algn="just">
              <a:spcBef>
                <a:spcPct val="50000"/>
              </a:spcBef>
            </a:pPr>
            <a:r>
              <a:rPr lang="es-ES" altLang="es-MX" sz="2400" dirty="0"/>
              <a:t>4</a:t>
            </a:r>
            <a:r>
              <a:rPr lang="es-ES" altLang="es-MX" sz="2400" dirty="0" smtClean="0"/>
              <a:t>.- El postulado básico Registro e Integración Presupuestaria se refiere a que la </a:t>
            </a:r>
            <a:r>
              <a:rPr lang="es-ES" altLang="es-MX" sz="2400" dirty="0"/>
              <a:t>información presupuestaria de los entes públicos se integra en la contabilidad en los mismos términos que se presentan en la ley de Ingresos y en el Decreto del Presupuesto de Egresos, de acuerdo a la naturaleza económica que le corresponda.</a:t>
            </a:r>
          </a:p>
          <a:p>
            <a:r>
              <a:rPr lang="es-MX" sz="3200" b="1" dirty="0" smtClean="0"/>
              <a:t>Falso</a:t>
            </a:r>
          </a:p>
          <a:p>
            <a:endParaRPr lang="es-MX" sz="3200" b="1" dirty="0" smtClean="0"/>
          </a:p>
          <a:p>
            <a:r>
              <a:rPr lang="es-MX" sz="3200" b="1" dirty="0" smtClean="0"/>
              <a:t>Verdadero</a:t>
            </a: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104</a:t>
            </a:fld>
            <a:endParaRPr lang="es-MX" dirty="0"/>
          </a:p>
        </p:txBody>
      </p:sp>
    </p:spTree>
    <p:extLst>
      <p:ext uri="{BB962C8B-B14F-4D97-AF65-F5344CB8AC3E}">
        <p14:creationId xmlns:p14="http://schemas.microsoft.com/office/powerpoint/2010/main" val="46973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6038" y="1268760"/>
            <a:ext cx="8143932" cy="3046988"/>
          </a:xfrm>
          <a:prstGeom prst="rect">
            <a:avLst/>
          </a:prstGeom>
          <a:noFill/>
        </p:spPr>
        <p:txBody>
          <a:bodyPr>
            <a:spAutoFit/>
            <a:scene3d>
              <a:camera prst="orthographicFront"/>
              <a:lightRig rig="threePt" dir="t"/>
            </a:scene3d>
            <a:sp3d extrusionH="57150">
              <a:bevelT w="38100" h="38100"/>
            </a:sp3d>
          </a:bodyPr>
          <a:lstStyle/>
          <a:p>
            <a:pPr algn="just">
              <a:defRPr/>
            </a:pPr>
            <a:r>
              <a:rPr lang="es-ES" sz="3200" b="1" dirty="0" smtClean="0">
                <a:ln>
                  <a:prstDash val="solid"/>
                </a:ln>
                <a:effectLst>
                  <a:outerShdw blurRad="88000" dist="50800" dir="5040000" algn="tl">
                    <a:schemeClr val="accent4">
                      <a:tint val="80000"/>
                      <a:satMod val="250000"/>
                      <a:alpha val="45000"/>
                    </a:schemeClr>
                  </a:outerShdw>
                </a:effectLst>
              </a:rPr>
              <a:t>Verdadero</a:t>
            </a:r>
            <a:endParaRPr lang="es-ES" sz="3200" b="1" dirty="0">
              <a:ln>
                <a:prstDash val="solid"/>
              </a:ln>
              <a:effectLst>
                <a:outerShdw blurRad="88000" dist="50800" dir="5040000" algn="tl">
                  <a:schemeClr val="accent4">
                    <a:tint val="80000"/>
                    <a:satMod val="250000"/>
                    <a:alpha val="45000"/>
                  </a:schemeClr>
                </a:outerShdw>
              </a:effectLst>
            </a:endParaRPr>
          </a:p>
          <a:p>
            <a:pPr algn="just"/>
            <a:r>
              <a:rPr lang="es-MX" sz="3200" dirty="0"/>
              <a:t>El registro presupuestario del ingreso y del egreso en los entes públicos se debe reflejar en la contabilidad, considerando sus efectos patrimoniales y su vinculación con las etapas presupuestarias correspondientes.</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105</a:t>
            </a:fld>
            <a:endParaRPr lang="es-MX" dirty="0"/>
          </a:p>
        </p:txBody>
      </p:sp>
    </p:spTree>
    <p:extLst>
      <p:ext uri="{BB962C8B-B14F-4D97-AF65-F5344CB8AC3E}">
        <p14:creationId xmlns:p14="http://schemas.microsoft.com/office/powerpoint/2010/main" val="422940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908720"/>
            <a:ext cx="8143932" cy="4893647"/>
          </a:xfrm>
          <a:prstGeom prst="rect">
            <a:avLst/>
          </a:prstGeom>
          <a:solidFill>
            <a:schemeClr val="accent1"/>
          </a:solidFill>
        </p:spPr>
        <p:txBody>
          <a:bodyPr>
            <a:spAutoFit/>
            <a:scene3d>
              <a:camera prst="orthographicFront"/>
              <a:lightRig rig="threePt" dir="t"/>
            </a:scene3d>
            <a:sp3d extrusionH="57150">
              <a:bevelT w="38100" h="38100"/>
            </a:sp3d>
          </a:bodyPr>
          <a:lstStyle/>
          <a:p>
            <a:pPr algn="just">
              <a:defRPr/>
            </a:pPr>
            <a:r>
              <a:rPr lang="es-ES" sz="3200" b="1" dirty="0">
                <a:ln>
                  <a:prstDash val="solid"/>
                </a:ln>
              </a:rPr>
              <a:t>5</a:t>
            </a:r>
            <a:r>
              <a:rPr lang="es-ES" sz="3200" b="1" dirty="0" smtClean="0">
                <a:ln>
                  <a:prstDash val="solid"/>
                </a:ln>
              </a:rPr>
              <a:t>.- El incumplir con algún lineamiento de </a:t>
            </a:r>
            <a:r>
              <a:rPr lang="es-MX" sz="3200" b="1" dirty="0" smtClean="0">
                <a:ln>
                  <a:prstDash val="solid"/>
                </a:ln>
              </a:rPr>
              <a:t>La Ley General de Contabilidad Gubernamental no genera sanción alguna para el funcionario que incurra en dicha situación.</a:t>
            </a:r>
            <a:endParaRPr lang="es-MX" sz="3200" b="1" dirty="0" smtClean="0"/>
          </a:p>
          <a:p>
            <a:pPr algn="just"/>
            <a:endParaRPr lang="es-MX" sz="3200" dirty="0" smtClean="0"/>
          </a:p>
          <a:p>
            <a:pPr algn="just"/>
            <a:endParaRPr lang="es-MX" sz="3200" dirty="0"/>
          </a:p>
          <a:p>
            <a:r>
              <a:rPr lang="es-MX" sz="3200" b="1" dirty="0" smtClean="0"/>
              <a:t>Falso</a:t>
            </a:r>
          </a:p>
          <a:p>
            <a:endParaRPr lang="es-MX" sz="3200" b="1" dirty="0" smtClean="0"/>
          </a:p>
          <a:p>
            <a:r>
              <a:rPr lang="es-MX" sz="3200" b="1" dirty="0" smtClean="0"/>
              <a:t>Verdadero</a:t>
            </a: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106</a:t>
            </a:fld>
            <a:endParaRPr lang="es-MX" dirty="0"/>
          </a:p>
        </p:txBody>
      </p:sp>
    </p:spTree>
    <p:extLst>
      <p:ext uri="{BB962C8B-B14F-4D97-AF65-F5344CB8AC3E}">
        <p14:creationId xmlns:p14="http://schemas.microsoft.com/office/powerpoint/2010/main" val="338368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6038" y="1268760"/>
            <a:ext cx="8143932" cy="2062103"/>
          </a:xfrm>
          <a:prstGeom prst="rect">
            <a:avLst/>
          </a:prstGeom>
          <a:noFill/>
        </p:spPr>
        <p:txBody>
          <a:bodyPr>
            <a:spAutoFit/>
            <a:scene3d>
              <a:camera prst="orthographicFront"/>
              <a:lightRig rig="threePt" dir="t"/>
            </a:scene3d>
            <a:sp3d extrusionH="57150">
              <a:bevelT w="38100" h="38100"/>
            </a:sp3d>
          </a:bodyPr>
          <a:lstStyle/>
          <a:p>
            <a:pPr algn="just">
              <a:defRPr/>
            </a:pPr>
            <a:r>
              <a:rPr lang="es-ES" sz="3200" b="1" dirty="0" smtClean="0">
                <a:ln>
                  <a:prstDash val="solid"/>
                </a:ln>
                <a:effectLst>
                  <a:outerShdw blurRad="88000" dist="50800" dir="5040000" algn="tl">
                    <a:schemeClr val="accent4">
                      <a:tint val="80000"/>
                      <a:satMod val="250000"/>
                      <a:alpha val="45000"/>
                    </a:schemeClr>
                  </a:outerShdw>
                </a:effectLst>
              </a:rPr>
              <a:t>Falso</a:t>
            </a:r>
            <a:endParaRPr lang="es-ES" sz="3200" b="1" dirty="0">
              <a:ln>
                <a:prstDash val="solid"/>
              </a:ln>
              <a:effectLst>
                <a:outerShdw blurRad="88000" dist="50800" dir="5040000" algn="tl">
                  <a:schemeClr val="accent4">
                    <a:tint val="80000"/>
                    <a:satMod val="250000"/>
                    <a:alpha val="45000"/>
                  </a:schemeClr>
                </a:outerShdw>
              </a:effectLst>
            </a:endParaRPr>
          </a:p>
          <a:p>
            <a:pPr algn="just"/>
            <a:r>
              <a:rPr lang="es-MX" sz="3200" dirty="0" smtClean="0"/>
              <a:t>La Ley General de Contabilidad Gubernamental establece diversas sanciones por infracciones en su título sexto.</a:t>
            </a:r>
            <a:endParaRPr lang="es-ES" sz="32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107</a:t>
            </a:fld>
            <a:endParaRPr lang="es-MX" dirty="0"/>
          </a:p>
        </p:txBody>
      </p:sp>
    </p:spTree>
    <p:extLst>
      <p:ext uri="{BB962C8B-B14F-4D97-AF65-F5344CB8AC3E}">
        <p14:creationId xmlns:p14="http://schemas.microsoft.com/office/powerpoint/2010/main" val="4268436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67544" y="2348880"/>
            <a:ext cx="828092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600" b="1" dirty="0" smtClean="0"/>
              <a:t>III. Plan de cuentas, clasificadores presupuestarios y los momentos contables.</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108</a:t>
            </a:fld>
            <a:endParaRPr lang="es-MX" dirty="0"/>
          </a:p>
        </p:txBody>
      </p:sp>
    </p:spTree>
    <p:extLst>
      <p:ext uri="{BB962C8B-B14F-4D97-AF65-F5344CB8AC3E}">
        <p14:creationId xmlns:p14="http://schemas.microsoft.com/office/powerpoint/2010/main" val="413431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44824"/>
            <a:ext cx="83442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684213" y="1124744"/>
            <a:ext cx="8135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b="1" dirty="0" smtClean="0"/>
              <a:t>Contabilidad gubernamental como sistema integrado</a:t>
            </a:r>
            <a:endParaRPr lang="es-ES" altLang="es-MX" b="1"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109</a:t>
            </a:fld>
            <a:endParaRPr lang="es-MX" dirty="0"/>
          </a:p>
        </p:txBody>
      </p:sp>
    </p:spTree>
    <p:extLst>
      <p:ext uri="{BB962C8B-B14F-4D97-AF65-F5344CB8AC3E}">
        <p14:creationId xmlns:p14="http://schemas.microsoft.com/office/powerpoint/2010/main" val="64259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3206750" y="1909763"/>
            <a:ext cx="1571625" cy="671512"/>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600" dirty="0">
                <a:solidFill>
                  <a:schemeClr val="bg2"/>
                </a:solidFill>
                <a:effectLst>
                  <a:outerShdw blurRad="38100" dist="38100" dir="2700000" algn="tl">
                    <a:srgbClr val="000000">
                      <a:alpha val="43137"/>
                    </a:srgbClr>
                  </a:outerShdw>
                </a:effectLst>
              </a:rPr>
              <a:t>Marco Legal</a:t>
            </a:r>
            <a:endParaRPr lang="es-ES" sz="1600" dirty="0">
              <a:solidFill>
                <a:schemeClr val="bg2"/>
              </a:solidFill>
              <a:effectLst>
                <a:outerShdw blurRad="38100" dist="38100" dir="2700000" algn="tl">
                  <a:srgbClr val="000000">
                    <a:alpha val="43137"/>
                  </a:srgbClr>
                </a:outerShdw>
              </a:effectLst>
            </a:endParaRPr>
          </a:p>
        </p:txBody>
      </p:sp>
      <p:sp>
        <p:nvSpPr>
          <p:cNvPr id="6" name="Rectangle 3"/>
          <p:cNvSpPr>
            <a:spLocks noChangeArrowheads="1"/>
          </p:cNvSpPr>
          <p:nvPr/>
        </p:nvSpPr>
        <p:spPr bwMode="auto">
          <a:xfrm>
            <a:off x="5921375" y="1423988"/>
            <a:ext cx="2994025" cy="160972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Constitución Política</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Ley General de Contabilidad Gubernamental</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Ley de Presupuesto y Responsabilidad Hacendaria</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Ley Orgánica de la Administración Pública Federal </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Reglamento de la Ley Orgánica de la Administración </a:t>
            </a:r>
            <a:br>
              <a:rPr lang="es-MX" sz="900" dirty="0">
                <a:solidFill>
                  <a:schemeClr val="bg2"/>
                </a:solidFill>
                <a:effectLst>
                  <a:outerShdw blurRad="38100" dist="38100" dir="2700000" algn="tl">
                    <a:srgbClr val="000000">
                      <a:alpha val="43137"/>
                    </a:srgbClr>
                  </a:outerShdw>
                </a:effectLst>
              </a:rPr>
            </a:br>
            <a:r>
              <a:rPr lang="es-MX" sz="900" dirty="0">
                <a:solidFill>
                  <a:schemeClr val="bg2"/>
                </a:solidFill>
                <a:effectLst>
                  <a:outerShdw blurRad="38100" dist="38100" dir="2700000" algn="tl">
                    <a:srgbClr val="000000">
                      <a:alpha val="43137"/>
                    </a:srgbClr>
                  </a:outerShdw>
                </a:effectLst>
              </a:rPr>
              <a:t>Pública Federal</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Ley de Ingresos</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Presupuesto de Egresos</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Ley de Deuda Pública</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Ley de Bienes Nacionales</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Otras disposiciones</a:t>
            </a:r>
            <a:endParaRPr lang="es-ES" sz="900" dirty="0">
              <a:solidFill>
                <a:schemeClr val="bg2"/>
              </a:solidFill>
              <a:effectLst>
                <a:outerShdw blurRad="38100" dist="38100" dir="2700000" algn="tl">
                  <a:srgbClr val="000000">
                    <a:alpha val="43137"/>
                  </a:srgbClr>
                </a:outerShdw>
              </a:effectLst>
            </a:endParaRPr>
          </a:p>
        </p:txBody>
      </p:sp>
      <p:sp>
        <p:nvSpPr>
          <p:cNvPr id="7" name="Rectangle 4"/>
          <p:cNvSpPr>
            <a:spLocks noChangeArrowheads="1"/>
          </p:cNvSpPr>
          <p:nvPr/>
        </p:nvSpPr>
        <p:spPr bwMode="auto">
          <a:xfrm>
            <a:off x="6178550" y="3300413"/>
            <a:ext cx="2484438" cy="1143000"/>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Entidades Gubernamentales</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Empresas</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Organismos</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Sector Central</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Organismos de Control</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Poder Legislativo</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Entidades de Financiamiento</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Sociedad Civil</a:t>
            </a:r>
            <a:endParaRPr lang="es-ES" sz="900" dirty="0">
              <a:solidFill>
                <a:schemeClr val="bg2"/>
              </a:solidFill>
              <a:effectLst>
                <a:outerShdw blurRad="38100" dist="38100" dir="2700000" algn="tl">
                  <a:srgbClr val="000000">
                    <a:alpha val="43137"/>
                  </a:srgbClr>
                </a:outerShdw>
              </a:effectLst>
            </a:endParaRPr>
          </a:p>
        </p:txBody>
      </p:sp>
      <p:sp>
        <p:nvSpPr>
          <p:cNvPr id="8" name="Rectangle 5"/>
          <p:cNvSpPr>
            <a:spLocks noChangeArrowheads="1"/>
          </p:cNvSpPr>
          <p:nvPr/>
        </p:nvSpPr>
        <p:spPr bwMode="auto">
          <a:xfrm>
            <a:off x="6184900" y="4700588"/>
            <a:ext cx="2478088" cy="838200"/>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Cuenta Pública</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Financiera</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Presupuestal</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Programática</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Económica</a:t>
            </a:r>
            <a:endParaRPr lang="es-ES" sz="900" dirty="0">
              <a:solidFill>
                <a:schemeClr val="bg2"/>
              </a:solidFill>
              <a:effectLst>
                <a:outerShdw blurRad="38100" dist="38100" dir="2700000" algn="tl">
                  <a:srgbClr val="000000">
                    <a:alpha val="43137"/>
                  </a:srgbClr>
                </a:outerShdw>
              </a:effectLst>
            </a:endParaRPr>
          </a:p>
        </p:txBody>
      </p:sp>
      <p:sp>
        <p:nvSpPr>
          <p:cNvPr id="9" name="Rectangle 6"/>
          <p:cNvSpPr>
            <a:spLocks noChangeArrowheads="1"/>
          </p:cNvSpPr>
          <p:nvPr/>
        </p:nvSpPr>
        <p:spPr bwMode="auto">
          <a:xfrm>
            <a:off x="6167693" y="5733256"/>
            <a:ext cx="2478088" cy="990600"/>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Confiable</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Útil</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Comparable</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Clara</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Accesible</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Relevante</a:t>
            </a:r>
          </a:p>
          <a:p>
            <a:pPr marL="180975" indent="-180975" defTabSz="711200">
              <a:buClr>
                <a:srgbClr val="666633"/>
              </a:buClr>
              <a:buFont typeface="Wingdings" pitchFamily="2" charset="2"/>
              <a:buChar char="§"/>
              <a:defRPr/>
            </a:pPr>
            <a:r>
              <a:rPr lang="es-MX" sz="900" dirty="0">
                <a:solidFill>
                  <a:schemeClr val="bg2"/>
                </a:solidFill>
                <a:effectLst>
                  <a:outerShdw blurRad="38100" dist="38100" dir="2700000" algn="tl">
                    <a:srgbClr val="000000">
                      <a:alpha val="43137"/>
                    </a:srgbClr>
                  </a:outerShdw>
                </a:effectLst>
              </a:rPr>
              <a:t>Oportuna</a:t>
            </a:r>
            <a:endParaRPr lang="es-ES" sz="900" dirty="0">
              <a:solidFill>
                <a:schemeClr val="bg2"/>
              </a:solidFill>
              <a:effectLst>
                <a:outerShdw blurRad="38100" dist="38100" dir="2700000" algn="tl">
                  <a:srgbClr val="000000">
                    <a:alpha val="43137"/>
                  </a:srgbClr>
                </a:outerShdw>
              </a:effectLst>
            </a:endParaRPr>
          </a:p>
        </p:txBody>
      </p:sp>
      <p:sp>
        <p:nvSpPr>
          <p:cNvPr id="10" name="Rectangle 7"/>
          <p:cNvSpPr>
            <a:spLocks noChangeArrowheads="1"/>
          </p:cNvSpPr>
          <p:nvPr/>
        </p:nvSpPr>
        <p:spPr bwMode="auto">
          <a:xfrm>
            <a:off x="365125" y="3700463"/>
            <a:ext cx="1593850" cy="762000"/>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anchor="ctr"/>
          <a:lstStyle/>
          <a:p>
            <a:pPr algn="ctr">
              <a:defRPr/>
            </a:pPr>
            <a:r>
              <a:rPr lang="es-MX" sz="1600" dirty="0">
                <a:solidFill>
                  <a:schemeClr val="bg2"/>
                </a:solidFill>
                <a:effectLst>
                  <a:outerShdw blurRad="38100" dist="38100" dir="2700000" algn="tl">
                    <a:srgbClr val="000000">
                      <a:alpha val="43137"/>
                    </a:srgbClr>
                  </a:outerShdw>
                </a:effectLst>
              </a:rPr>
              <a:t>Contabilidad</a:t>
            </a:r>
          </a:p>
          <a:p>
            <a:pPr algn="ctr">
              <a:defRPr/>
            </a:pPr>
            <a:r>
              <a:rPr lang="es-MX" sz="1600" dirty="0">
                <a:solidFill>
                  <a:schemeClr val="bg2"/>
                </a:solidFill>
                <a:effectLst>
                  <a:outerShdw blurRad="38100" dist="38100" dir="2700000" algn="tl">
                    <a:srgbClr val="000000">
                      <a:alpha val="43137"/>
                    </a:srgbClr>
                  </a:outerShdw>
                </a:effectLst>
              </a:rPr>
              <a:t>Gubernamental</a:t>
            </a:r>
            <a:endParaRPr lang="es-ES" sz="1600" dirty="0">
              <a:solidFill>
                <a:schemeClr val="bg2"/>
              </a:solidFill>
              <a:effectLst>
                <a:outerShdw blurRad="38100" dist="38100" dir="2700000" algn="tl">
                  <a:srgbClr val="000000">
                    <a:alpha val="43137"/>
                  </a:srgbClr>
                </a:outerShdw>
              </a:effectLst>
            </a:endParaRPr>
          </a:p>
        </p:txBody>
      </p:sp>
      <p:sp>
        <p:nvSpPr>
          <p:cNvPr id="11" name="Rectangle 8"/>
          <p:cNvSpPr>
            <a:spLocks noChangeArrowheads="1"/>
          </p:cNvSpPr>
          <p:nvPr/>
        </p:nvSpPr>
        <p:spPr bwMode="auto">
          <a:xfrm>
            <a:off x="249238" y="1416050"/>
            <a:ext cx="2209800" cy="58737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SECTOR</a:t>
            </a:r>
          </a:p>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GOBIERNO</a:t>
            </a:r>
            <a:endParaRPr lang="es-ES" sz="2200" dirty="0">
              <a:solidFill>
                <a:schemeClr val="bg2"/>
              </a:solidFill>
              <a:effectLst>
                <a:outerShdw blurRad="38100" dist="38100" dir="2700000" algn="tl">
                  <a:srgbClr val="000000">
                    <a:alpha val="43137"/>
                  </a:srgbClr>
                </a:outerShdw>
              </a:effectLst>
              <a:latin typeface="Arial Black" pitchFamily="34" charset="0"/>
            </a:endParaRPr>
          </a:p>
        </p:txBody>
      </p:sp>
      <p:sp>
        <p:nvSpPr>
          <p:cNvPr id="12" name="Rectangle 9"/>
          <p:cNvSpPr>
            <a:spLocks noChangeArrowheads="1"/>
          </p:cNvSpPr>
          <p:nvPr/>
        </p:nvSpPr>
        <p:spPr bwMode="auto">
          <a:xfrm>
            <a:off x="3194050" y="3535363"/>
            <a:ext cx="1571625" cy="671512"/>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600" dirty="0">
                <a:solidFill>
                  <a:schemeClr val="bg2"/>
                </a:solidFill>
                <a:effectLst>
                  <a:outerShdw blurRad="38100" dist="38100" dir="2700000" algn="tl">
                    <a:srgbClr val="000000">
                      <a:alpha val="43137"/>
                    </a:srgbClr>
                  </a:outerShdw>
                </a:effectLst>
              </a:rPr>
              <a:t>Usuarios</a:t>
            </a:r>
            <a:endParaRPr lang="es-ES" sz="1600" dirty="0">
              <a:solidFill>
                <a:schemeClr val="bg2"/>
              </a:solidFill>
              <a:effectLst>
                <a:outerShdw blurRad="38100" dist="38100" dir="2700000" algn="tl">
                  <a:srgbClr val="000000">
                    <a:alpha val="43137"/>
                  </a:srgbClr>
                </a:outerShdw>
              </a:effectLst>
            </a:endParaRPr>
          </a:p>
        </p:txBody>
      </p:sp>
      <p:sp>
        <p:nvSpPr>
          <p:cNvPr id="13" name="Rectangle 10"/>
          <p:cNvSpPr>
            <a:spLocks noChangeArrowheads="1"/>
          </p:cNvSpPr>
          <p:nvPr/>
        </p:nvSpPr>
        <p:spPr bwMode="auto">
          <a:xfrm>
            <a:off x="3200400" y="4808538"/>
            <a:ext cx="1571625" cy="671512"/>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600" dirty="0">
                <a:solidFill>
                  <a:schemeClr val="bg2"/>
                </a:solidFill>
                <a:effectLst>
                  <a:outerShdw blurRad="38100" dist="38100" dir="2700000" algn="tl">
                    <a:srgbClr val="000000">
                      <a:alpha val="43137"/>
                    </a:srgbClr>
                  </a:outerShdw>
                </a:effectLst>
              </a:rPr>
              <a:t>Tipos</a:t>
            </a:r>
            <a:endParaRPr lang="es-ES" sz="1600" dirty="0">
              <a:solidFill>
                <a:schemeClr val="bg2"/>
              </a:solidFill>
              <a:effectLst>
                <a:outerShdw blurRad="38100" dist="38100" dir="2700000" algn="tl">
                  <a:srgbClr val="000000">
                    <a:alpha val="43137"/>
                  </a:srgbClr>
                </a:outerShdw>
              </a:effectLst>
            </a:endParaRPr>
          </a:p>
        </p:txBody>
      </p:sp>
      <p:sp>
        <p:nvSpPr>
          <p:cNvPr id="14" name="Rectangle 11"/>
          <p:cNvSpPr>
            <a:spLocks noChangeArrowheads="1"/>
          </p:cNvSpPr>
          <p:nvPr/>
        </p:nvSpPr>
        <p:spPr bwMode="auto">
          <a:xfrm>
            <a:off x="3206750" y="5967413"/>
            <a:ext cx="1571625" cy="671512"/>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600" dirty="0">
                <a:solidFill>
                  <a:schemeClr val="bg2"/>
                </a:solidFill>
                <a:effectLst>
                  <a:outerShdw blurRad="38100" dist="38100" dir="2700000" algn="tl">
                    <a:srgbClr val="000000">
                      <a:alpha val="43137"/>
                    </a:srgbClr>
                  </a:outerShdw>
                </a:effectLst>
              </a:rPr>
              <a:t>Características</a:t>
            </a:r>
            <a:endParaRPr lang="es-ES" sz="1600" dirty="0">
              <a:solidFill>
                <a:schemeClr val="bg2"/>
              </a:solidFill>
              <a:effectLst>
                <a:outerShdw blurRad="38100" dist="38100" dir="2700000" algn="tl">
                  <a:srgbClr val="000000">
                    <a:alpha val="43137"/>
                  </a:srgbClr>
                </a:outerShdw>
              </a:effectLst>
            </a:endParaRPr>
          </a:p>
        </p:txBody>
      </p:sp>
      <p:sp>
        <p:nvSpPr>
          <p:cNvPr id="15" name="Line 12"/>
          <p:cNvSpPr>
            <a:spLocks noChangeShapeType="1"/>
          </p:cNvSpPr>
          <p:nvPr/>
        </p:nvSpPr>
        <p:spPr bwMode="auto">
          <a:xfrm>
            <a:off x="4810125" y="2247900"/>
            <a:ext cx="1076325"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16" name="Line 13"/>
          <p:cNvSpPr>
            <a:spLocks noChangeShapeType="1"/>
          </p:cNvSpPr>
          <p:nvPr/>
        </p:nvSpPr>
        <p:spPr bwMode="auto">
          <a:xfrm>
            <a:off x="4806950" y="3873500"/>
            <a:ext cx="1323975"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17" name="Line 14"/>
          <p:cNvSpPr>
            <a:spLocks noChangeShapeType="1"/>
          </p:cNvSpPr>
          <p:nvPr/>
        </p:nvSpPr>
        <p:spPr bwMode="auto">
          <a:xfrm>
            <a:off x="4822825" y="5146675"/>
            <a:ext cx="1323975"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18" name="Line 15"/>
          <p:cNvSpPr>
            <a:spLocks noChangeShapeType="1"/>
          </p:cNvSpPr>
          <p:nvPr/>
        </p:nvSpPr>
        <p:spPr bwMode="auto">
          <a:xfrm>
            <a:off x="4810125" y="6305550"/>
            <a:ext cx="1323975"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19" name="Line 16"/>
          <p:cNvSpPr>
            <a:spLocks noChangeShapeType="1"/>
          </p:cNvSpPr>
          <p:nvPr/>
        </p:nvSpPr>
        <p:spPr bwMode="auto">
          <a:xfrm>
            <a:off x="2571750" y="2238375"/>
            <a:ext cx="590550"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20" name="Line 17"/>
          <p:cNvSpPr>
            <a:spLocks noChangeShapeType="1"/>
          </p:cNvSpPr>
          <p:nvPr/>
        </p:nvSpPr>
        <p:spPr bwMode="auto">
          <a:xfrm>
            <a:off x="2559050" y="6302375"/>
            <a:ext cx="590550"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21" name="Line 18"/>
          <p:cNvSpPr>
            <a:spLocks noChangeShapeType="1"/>
          </p:cNvSpPr>
          <p:nvPr/>
        </p:nvSpPr>
        <p:spPr bwMode="auto">
          <a:xfrm>
            <a:off x="2565400" y="5165725"/>
            <a:ext cx="590550"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22" name="Line 19"/>
          <p:cNvSpPr>
            <a:spLocks noChangeShapeType="1"/>
          </p:cNvSpPr>
          <p:nvPr/>
        </p:nvSpPr>
        <p:spPr bwMode="auto">
          <a:xfrm>
            <a:off x="2565400" y="3870325"/>
            <a:ext cx="590550" cy="0"/>
          </a:xfrm>
          <a:prstGeom prst="line">
            <a:avLst/>
          </a:prstGeom>
          <a:noFill/>
          <a:ln w="38100">
            <a:solidFill>
              <a:srgbClr val="666633"/>
            </a:solidFill>
            <a:round/>
            <a:headEnd/>
            <a:tailEnd type="triangle" w="med" len="me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23" name="Line 20"/>
          <p:cNvSpPr>
            <a:spLocks noChangeShapeType="1"/>
          </p:cNvSpPr>
          <p:nvPr/>
        </p:nvSpPr>
        <p:spPr bwMode="auto">
          <a:xfrm>
            <a:off x="2581275" y="2219325"/>
            <a:ext cx="0" cy="4095750"/>
          </a:xfrm>
          <a:prstGeom prst="line">
            <a:avLst/>
          </a:prstGeom>
          <a:noFill/>
          <a:ln w="38100">
            <a:solidFill>
              <a:srgbClr val="666633"/>
            </a:solidFill>
            <a:round/>
            <a:headEnd/>
            <a:tailEn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24" name="Line 21"/>
          <p:cNvSpPr>
            <a:spLocks noChangeShapeType="1"/>
          </p:cNvSpPr>
          <p:nvPr/>
        </p:nvSpPr>
        <p:spPr bwMode="auto">
          <a:xfrm>
            <a:off x="1981200" y="4086225"/>
            <a:ext cx="590550" cy="0"/>
          </a:xfrm>
          <a:prstGeom prst="line">
            <a:avLst/>
          </a:prstGeom>
          <a:noFill/>
          <a:ln w="38100">
            <a:solidFill>
              <a:srgbClr val="666633"/>
            </a:solidFill>
            <a:round/>
            <a:headEnd/>
            <a:tailEnd/>
          </a:ln>
          <a:effectLst/>
        </p:spPr>
        <p:txBody>
          <a:bodyPr/>
          <a:lstStyle/>
          <a:p>
            <a:pPr>
              <a:defRPr/>
            </a:pPr>
            <a:endParaRPr lang="es-MX" dirty="0">
              <a:solidFill>
                <a:schemeClr val="accent3"/>
              </a:solidFill>
              <a:effectLst>
                <a:outerShdw blurRad="38100" dist="38100" dir="2700000" algn="tl">
                  <a:srgbClr val="000000">
                    <a:alpha val="43137"/>
                  </a:srgbClr>
                </a:outerShdw>
              </a:effectLst>
              <a:latin typeface="Arial" charset="0"/>
            </a:endParaRPr>
          </a:p>
        </p:txBody>
      </p:sp>
      <p:sp>
        <p:nvSpPr>
          <p:cNvPr id="26" name="39 Título"/>
          <p:cNvSpPr txBox="1">
            <a:spLocks/>
          </p:cNvSpPr>
          <p:nvPr/>
        </p:nvSpPr>
        <p:spPr>
          <a:xfrm>
            <a:off x="214313" y="428625"/>
            <a:ext cx="864393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_tradnl" sz="2600" dirty="0" smtClean="0"/>
              <a:t>Esquema general de la Contabilidad Gubernamental</a:t>
            </a:r>
            <a:endParaRPr lang="es-MX" sz="26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11</a:t>
            </a:fld>
            <a:endParaRPr lang="es-MX" dirty="0"/>
          </a:p>
        </p:txBody>
      </p:sp>
    </p:spTree>
    <p:extLst>
      <p:ext uri="{BB962C8B-B14F-4D97-AF65-F5344CB8AC3E}">
        <p14:creationId xmlns:p14="http://schemas.microsoft.com/office/powerpoint/2010/main" val="40556180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a:grpSpLocks/>
          </p:cNvGrpSpPr>
          <p:nvPr/>
        </p:nvGrpSpPr>
        <p:grpSpPr bwMode="auto">
          <a:xfrm>
            <a:off x="285750" y="1304925"/>
            <a:ext cx="8420100" cy="5329238"/>
            <a:chOff x="929035" y="1732510"/>
            <a:chExt cx="5623049" cy="5267865"/>
          </a:xfrm>
        </p:grpSpPr>
        <p:sp>
          <p:nvSpPr>
            <p:cNvPr id="12" name="Rectangle 2"/>
            <p:cNvSpPr>
              <a:spLocks noChangeArrowheads="1"/>
            </p:cNvSpPr>
            <p:nvPr/>
          </p:nvSpPr>
          <p:spPr bwMode="auto">
            <a:xfrm>
              <a:off x="929035" y="1773310"/>
              <a:ext cx="1847846" cy="484889"/>
            </a:xfrm>
            <a:prstGeom prst="rect">
              <a:avLst/>
            </a:prstGeom>
            <a:solidFill>
              <a:srgbClr val="FFFFFF"/>
            </a:solidFill>
            <a:ln w="0" cmpd="dbl">
              <a:solidFill>
                <a:srgbClr val="001E00"/>
              </a:solidFill>
              <a:miter lim="800000"/>
              <a:headEnd/>
              <a:tailEnd/>
            </a:ln>
            <a:effectLst>
              <a:outerShdw dist="53882" dir="2700000" algn="ctr" rotWithShape="0">
                <a:srgbClr val="76923C"/>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s-ES" altLang="es-MX" sz="1600" b="1" dirty="0"/>
                <a:t>Documentos Presupuestales</a:t>
              </a:r>
            </a:p>
            <a:p>
              <a:pPr eaLnBrk="1" hangingPunct="1">
                <a:spcBef>
                  <a:spcPct val="0"/>
                </a:spcBef>
                <a:buFontTx/>
                <a:buNone/>
              </a:pPr>
              <a:endParaRPr lang="es-ES" altLang="es-MX" sz="1600" dirty="0"/>
            </a:p>
          </p:txBody>
        </p:sp>
        <p:sp>
          <p:nvSpPr>
            <p:cNvPr id="13" name="Rectangle 3"/>
            <p:cNvSpPr>
              <a:spLocks noChangeArrowheads="1"/>
            </p:cNvSpPr>
            <p:nvPr/>
          </p:nvSpPr>
          <p:spPr bwMode="auto">
            <a:xfrm>
              <a:off x="4867502" y="1732510"/>
              <a:ext cx="1684582" cy="484889"/>
            </a:xfrm>
            <a:prstGeom prst="rect">
              <a:avLst/>
            </a:prstGeom>
            <a:solidFill>
              <a:srgbClr val="FFFFFF"/>
            </a:solidFill>
            <a:ln w="0" cmpd="dbl">
              <a:solidFill>
                <a:srgbClr val="001E00"/>
              </a:solidFill>
              <a:miter lim="800000"/>
              <a:headEnd/>
              <a:tailEnd/>
            </a:ln>
            <a:effectLst>
              <a:outerShdw dist="53882" dir="2700000" algn="ctr" rotWithShape="0">
                <a:srgbClr val="76923C"/>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sz="1600" b="1" dirty="0"/>
                <a:t>Documentos </a:t>
              </a:r>
            </a:p>
            <a:p>
              <a:pPr algn="ctr" eaLnBrk="1" hangingPunct="1">
                <a:spcBef>
                  <a:spcPct val="0"/>
                </a:spcBef>
                <a:buFontTx/>
                <a:buNone/>
              </a:pPr>
              <a:r>
                <a:rPr lang="es-ES" altLang="es-MX" sz="1600" b="1" dirty="0"/>
                <a:t>contables</a:t>
              </a:r>
            </a:p>
            <a:p>
              <a:pPr eaLnBrk="1" hangingPunct="1">
                <a:spcBef>
                  <a:spcPct val="0"/>
                </a:spcBef>
                <a:buFontTx/>
                <a:buNone/>
              </a:pPr>
              <a:endParaRPr lang="es-ES" altLang="es-MX" sz="1600" dirty="0"/>
            </a:p>
          </p:txBody>
        </p:sp>
        <p:sp>
          <p:nvSpPr>
            <p:cNvPr id="14" name="Rectangle 4"/>
            <p:cNvSpPr>
              <a:spLocks noChangeArrowheads="1"/>
            </p:cNvSpPr>
            <p:nvPr/>
          </p:nvSpPr>
          <p:spPr bwMode="auto">
            <a:xfrm>
              <a:off x="3021776" y="4081630"/>
              <a:ext cx="1700485" cy="486458"/>
            </a:xfrm>
            <a:prstGeom prst="rect">
              <a:avLst/>
            </a:prstGeom>
            <a:solidFill>
              <a:srgbClr val="FFFFFF"/>
            </a:solidFill>
            <a:ln w="0" cmpd="dbl">
              <a:solidFill>
                <a:srgbClr val="001E00"/>
              </a:solidFill>
              <a:miter lim="800000"/>
              <a:headEnd/>
              <a:tailEnd/>
            </a:ln>
            <a:effectLst>
              <a:outerShdw dist="53882" dir="2700000" algn="ctr" rotWithShape="0">
                <a:srgbClr val="76923C"/>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s-ES" altLang="es-MX" sz="1600" b="1" dirty="0"/>
                <a:t>Documentos de Enlace</a:t>
              </a:r>
            </a:p>
            <a:p>
              <a:pPr eaLnBrk="1" hangingPunct="1">
                <a:spcBef>
                  <a:spcPct val="0"/>
                </a:spcBef>
                <a:buFontTx/>
                <a:buNone/>
              </a:pPr>
              <a:endParaRPr lang="es-ES" altLang="es-MX" sz="1600" dirty="0"/>
            </a:p>
          </p:txBody>
        </p:sp>
        <p:sp>
          <p:nvSpPr>
            <p:cNvPr id="15" name="AutoShape 5"/>
            <p:cNvSpPr>
              <a:spLocks noChangeArrowheads="1"/>
            </p:cNvSpPr>
            <p:nvPr/>
          </p:nvSpPr>
          <p:spPr bwMode="auto">
            <a:xfrm>
              <a:off x="929035" y="2327275"/>
              <a:ext cx="1841543" cy="4673100"/>
            </a:xfrm>
            <a:prstGeom prst="roundRect">
              <a:avLst>
                <a:gd name="adj" fmla="val 16667"/>
              </a:avLst>
            </a:prstGeom>
            <a:noFill/>
            <a:ln w="0" cmpd="dbl">
              <a:solidFill>
                <a:srgbClr val="001E00"/>
              </a:solidFill>
              <a:prstDash val="sysDot"/>
              <a:round/>
              <a:headEnd/>
              <a:tailEnd/>
            </a:ln>
            <a:effectLst>
              <a:innerShdw blurRad="63500" dist="50800" dir="13500000">
                <a:prstClr val="black">
                  <a:alpha val="50000"/>
                </a:prstClr>
              </a:innerShdw>
            </a:effectLst>
          </p:spPr>
          <p:txBody>
            <a:bodyPr/>
            <a:lstStyle/>
            <a:p>
              <a:pPr eaLnBrk="1" hangingPunct="1">
                <a:defRPr/>
              </a:pPr>
              <a:r>
                <a:rPr lang="es-MX" sz="1300" b="1" dirty="0">
                  <a:latin typeface="Arial" panose="020B0604020202020204" pitchFamily="34" charset="0"/>
                  <a:cs typeface="Arial" panose="020B0604020202020204" pitchFamily="34" charset="0"/>
                </a:rPr>
                <a:t>Ingresos: </a:t>
              </a:r>
            </a:p>
            <a:p>
              <a:pPr eaLnBrk="1" hangingPunct="1">
                <a:defRPr/>
              </a:pPr>
              <a:r>
                <a:rPr lang="es-MX" sz="1300" dirty="0">
                  <a:latin typeface="Arial" panose="020B0604020202020204" pitchFamily="34" charset="0"/>
                  <a:cs typeface="Arial" panose="020B0604020202020204" pitchFamily="34" charset="0"/>
                </a:rPr>
                <a:t>1. Clasificador por rubros de ingresos </a:t>
              </a:r>
            </a:p>
            <a:p>
              <a:pPr eaLnBrk="1" hangingPunct="1">
                <a:defRPr/>
              </a:pPr>
              <a:r>
                <a:rPr lang="es-MX" sz="1300" dirty="0">
                  <a:latin typeface="Arial" panose="020B0604020202020204" pitchFamily="34" charset="0"/>
                  <a:cs typeface="Arial" panose="020B0604020202020204" pitchFamily="34" charset="0"/>
                </a:rPr>
                <a:t>2. Clasificación por fuentes de financiamiento </a:t>
              </a:r>
            </a:p>
            <a:p>
              <a:pPr eaLnBrk="1" hangingPunct="1">
                <a:defRPr/>
              </a:pPr>
              <a:r>
                <a:rPr lang="es-MX" sz="1300" dirty="0">
                  <a:latin typeface="Arial" panose="020B0604020202020204" pitchFamily="34" charset="0"/>
                  <a:cs typeface="Arial" panose="020B0604020202020204" pitchFamily="34" charset="0"/>
                </a:rPr>
                <a:t>3. Clasificación económica (ingresos) </a:t>
              </a:r>
            </a:p>
            <a:p>
              <a:pPr eaLnBrk="1" hangingPunct="1">
                <a:defRPr/>
              </a:pPr>
              <a:r>
                <a:rPr lang="es-MX" sz="1300" b="1" dirty="0">
                  <a:latin typeface="Arial" panose="020B0604020202020204" pitchFamily="34" charset="0"/>
                  <a:cs typeface="Arial" panose="020B0604020202020204" pitchFamily="34" charset="0"/>
                </a:rPr>
                <a:t>Egresos: </a:t>
              </a:r>
            </a:p>
            <a:p>
              <a:pPr eaLnBrk="1" hangingPunct="1">
                <a:defRPr/>
              </a:pPr>
              <a:r>
                <a:rPr lang="es-MX" sz="1300" dirty="0">
                  <a:latin typeface="Arial" panose="020B0604020202020204" pitchFamily="34" charset="0"/>
                  <a:cs typeface="Arial" panose="020B0604020202020204" pitchFamily="34" charset="0"/>
                </a:rPr>
                <a:t>1. Clasificador por objeto del gasto </a:t>
              </a:r>
            </a:p>
            <a:p>
              <a:pPr eaLnBrk="1" hangingPunct="1">
                <a:defRPr/>
              </a:pPr>
              <a:r>
                <a:rPr lang="es-MX" sz="1300" dirty="0">
                  <a:latin typeface="Arial" panose="020B0604020202020204" pitchFamily="34" charset="0"/>
                  <a:cs typeface="Arial" panose="020B0604020202020204" pitchFamily="34" charset="0"/>
                </a:rPr>
                <a:t>2. Clasificador por Tipo del gasto </a:t>
              </a:r>
            </a:p>
            <a:p>
              <a:pPr eaLnBrk="1" hangingPunct="1">
                <a:defRPr/>
              </a:pPr>
              <a:r>
                <a:rPr lang="es-MX" sz="1300" dirty="0">
                  <a:latin typeface="Arial" panose="020B0604020202020204" pitchFamily="34" charset="0"/>
                  <a:cs typeface="Arial" panose="020B0604020202020204" pitchFamily="34" charset="0"/>
                </a:rPr>
                <a:t>3. Clasificador funcional del gasto </a:t>
              </a:r>
            </a:p>
            <a:p>
              <a:pPr eaLnBrk="1" hangingPunct="1">
                <a:defRPr/>
              </a:pPr>
              <a:r>
                <a:rPr lang="es-MX" sz="1300" dirty="0">
                  <a:latin typeface="Arial" panose="020B0604020202020204" pitchFamily="34" charset="0"/>
                  <a:cs typeface="Arial" panose="020B0604020202020204" pitchFamily="34" charset="0"/>
                </a:rPr>
                <a:t>4. Clasificación administrativa </a:t>
              </a:r>
            </a:p>
            <a:p>
              <a:pPr eaLnBrk="1" hangingPunct="1">
                <a:defRPr/>
              </a:pPr>
              <a:r>
                <a:rPr lang="es-MX" sz="1300" dirty="0">
                  <a:latin typeface="Arial" panose="020B0604020202020204" pitchFamily="34" charset="0"/>
                  <a:cs typeface="Arial" panose="020B0604020202020204" pitchFamily="34" charset="0"/>
                </a:rPr>
                <a:t>5. Clasificador por fuentes de financiamiento </a:t>
              </a:r>
            </a:p>
            <a:p>
              <a:pPr eaLnBrk="1" hangingPunct="1">
                <a:defRPr/>
              </a:pPr>
              <a:r>
                <a:rPr lang="es-MX" sz="1300" dirty="0">
                  <a:latin typeface="Arial" panose="020B0604020202020204" pitchFamily="34" charset="0"/>
                  <a:cs typeface="Arial" panose="020B0604020202020204" pitchFamily="34" charset="0"/>
                </a:rPr>
                <a:t>6. Clasificación programática (tipología general) </a:t>
              </a:r>
            </a:p>
            <a:p>
              <a:pPr eaLnBrk="1" hangingPunct="1">
                <a:defRPr/>
              </a:pPr>
              <a:r>
                <a:rPr lang="es-MX" sz="1300" dirty="0">
                  <a:latin typeface="Arial" panose="020B0604020202020204" pitchFamily="34" charset="0"/>
                  <a:cs typeface="Arial" panose="020B0604020202020204" pitchFamily="34" charset="0"/>
                </a:rPr>
                <a:t>7. Clasificación económica </a:t>
              </a:r>
            </a:p>
          </p:txBody>
        </p:sp>
        <p:sp>
          <p:nvSpPr>
            <p:cNvPr id="16" name="AutoShape 6"/>
            <p:cNvSpPr>
              <a:spLocks noChangeArrowheads="1"/>
            </p:cNvSpPr>
            <p:nvPr/>
          </p:nvSpPr>
          <p:spPr bwMode="auto">
            <a:xfrm>
              <a:off x="4819795" y="2438658"/>
              <a:ext cx="1732289" cy="4418918"/>
            </a:xfrm>
            <a:prstGeom prst="roundRect">
              <a:avLst>
                <a:gd name="adj" fmla="val 16667"/>
              </a:avLst>
            </a:prstGeom>
            <a:noFill/>
            <a:ln w="0" cmpd="dbl">
              <a:solidFill>
                <a:srgbClr val="001E00"/>
              </a:solidFill>
              <a:prstDash val="sysDot"/>
              <a:round/>
              <a:headEnd/>
              <a:tailEnd/>
            </a:ln>
            <a:effectLst/>
          </p:spPr>
          <p:txBody>
            <a:bodyPr/>
            <a:lstStyle/>
            <a:p>
              <a:pPr eaLnBrk="1" fontAlgn="auto" hangingPunct="1">
                <a:spcBef>
                  <a:spcPts val="0"/>
                </a:spcBef>
                <a:spcAft>
                  <a:spcPts val="1000"/>
                </a:spcAft>
                <a:defRPr/>
              </a:pPr>
              <a:endParaRPr lang="es-ES" sz="500" dirty="0"/>
            </a:p>
            <a:p>
              <a:pPr marL="0" lvl="1" algn="just" eaLnBrk="1" fontAlgn="auto" hangingPunct="1">
                <a:spcBef>
                  <a:spcPts val="0"/>
                </a:spcBef>
                <a:spcAft>
                  <a:spcPts val="1000"/>
                </a:spcAft>
                <a:buFontTx/>
                <a:buBlip>
                  <a:blip r:embed="rId3"/>
                </a:buBlip>
                <a:defRPr/>
              </a:pPr>
              <a:r>
                <a:rPr lang="es-ES" sz="1300" dirty="0">
                  <a:latin typeface="Arial" panose="020B0604020202020204" pitchFamily="34" charset="0"/>
                  <a:cs typeface="Arial" panose="020B0604020202020204" pitchFamily="34" charset="0"/>
                </a:rPr>
                <a:t>Plan de cuentas</a:t>
              </a:r>
            </a:p>
            <a:p>
              <a:pPr marL="0" lvl="1" algn="just" eaLnBrk="1" fontAlgn="auto" hangingPunct="1">
                <a:spcBef>
                  <a:spcPts val="0"/>
                </a:spcBef>
                <a:spcAft>
                  <a:spcPts val="1000"/>
                </a:spcAft>
                <a:buFontTx/>
                <a:buBlip>
                  <a:blip r:embed="rId3"/>
                </a:buBlip>
                <a:defRPr/>
              </a:pPr>
              <a:r>
                <a:rPr lang="es-ES" sz="1300" dirty="0">
                  <a:latin typeface="Arial" panose="020B0604020202020204" pitchFamily="34" charset="0"/>
                  <a:cs typeface="Arial" panose="020B0604020202020204" pitchFamily="34" charset="0"/>
                </a:rPr>
                <a:t>Lista de cuentas</a:t>
              </a:r>
            </a:p>
            <a:p>
              <a:pPr marL="0" lvl="1" algn="just" eaLnBrk="1" fontAlgn="auto" hangingPunct="1">
                <a:spcBef>
                  <a:spcPts val="0"/>
                </a:spcBef>
                <a:spcAft>
                  <a:spcPts val="1000"/>
                </a:spcAft>
                <a:buFontTx/>
                <a:buBlip>
                  <a:blip r:embed="rId3"/>
                </a:buBlip>
                <a:defRPr/>
              </a:pPr>
              <a:r>
                <a:rPr lang="es-ES" sz="1300" dirty="0">
                  <a:latin typeface="Arial" panose="020B0604020202020204" pitchFamily="34" charset="0"/>
                  <a:cs typeface="Arial" panose="020B0604020202020204" pitchFamily="34" charset="0"/>
                </a:rPr>
                <a:t>Catálogo de cuentas, que incluya guía contabilizadora e instructivos</a:t>
              </a:r>
            </a:p>
            <a:p>
              <a:pPr marL="0" lvl="1" algn="just" eaLnBrk="1" fontAlgn="auto" hangingPunct="1">
                <a:spcBef>
                  <a:spcPts val="0"/>
                </a:spcBef>
                <a:spcAft>
                  <a:spcPts val="1000"/>
                </a:spcAft>
                <a:buFontTx/>
                <a:buBlip>
                  <a:blip r:embed="rId3"/>
                </a:buBlip>
                <a:defRPr/>
              </a:pPr>
              <a:r>
                <a:rPr lang="es-ES" sz="1300" dirty="0">
                  <a:latin typeface="Arial" panose="020B0604020202020204" pitchFamily="34" charset="0"/>
                  <a:cs typeface="Arial" panose="020B0604020202020204" pitchFamily="34" charset="0"/>
                </a:rPr>
                <a:t>Manual de contabilidad</a:t>
              </a:r>
            </a:p>
            <a:p>
              <a:pPr lvl="1" algn="just" eaLnBrk="1" fontAlgn="auto" hangingPunct="1">
                <a:spcBef>
                  <a:spcPts val="0"/>
                </a:spcBef>
                <a:spcAft>
                  <a:spcPts val="1000"/>
                </a:spcAft>
                <a:defRPr/>
              </a:pPr>
              <a:endParaRPr lang="es-ES" sz="1600" dirty="0"/>
            </a:p>
            <a:p>
              <a:pPr eaLnBrk="1" fontAlgn="auto" hangingPunct="1">
                <a:spcBef>
                  <a:spcPts val="0"/>
                </a:spcBef>
                <a:spcAft>
                  <a:spcPts val="1000"/>
                </a:spcAft>
                <a:defRPr/>
              </a:pPr>
              <a:endParaRPr lang="es-ES" sz="1600" dirty="0"/>
            </a:p>
            <a:p>
              <a:pPr eaLnBrk="1" fontAlgn="auto" hangingPunct="1">
                <a:spcBef>
                  <a:spcPts val="0"/>
                </a:spcBef>
                <a:spcAft>
                  <a:spcPts val="0"/>
                </a:spcAft>
                <a:defRPr/>
              </a:pPr>
              <a:endParaRPr lang="es-ES" sz="1600" dirty="0"/>
            </a:p>
          </p:txBody>
        </p:sp>
        <p:sp>
          <p:nvSpPr>
            <p:cNvPr id="17" name="AutoShape 7"/>
            <p:cNvSpPr>
              <a:spLocks noChangeArrowheads="1"/>
            </p:cNvSpPr>
            <p:nvPr/>
          </p:nvSpPr>
          <p:spPr bwMode="auto">
            <a:xfrm>
              <a:off x="2975058" y="4646262"/>
              <a:ext cx="1842582" cy="2354113"/>
            </a:xfrm>
            <a:prstGeom prst="roundRect">
              <a:avLst>
                <a:gd name="adj" fmla="val 16667"/>
              </a:avLst>
            </a:prstGeom>
            <a:noFill/>
            <a:ln w="0" cmpd="dbl">
              <a:solidFill>
                <a:srgbClr val="001E00"/>
              </a:solidFill>
              <a:prstDash val="sysDot"/>
              <a:round/>
              <a:headEnd/>
              <a:tailEnd/>
            </a:ln>
            <a:extLst>
              <a:ext uri="{909E8E84-426E-40DD-AFC4-6F175D3DCCD1}">
                <a14:hiddenFill xmlns:a14="http://schemas.microsoft.com/office/drawing/2010/main">
                  <a:solidFill>
                    <a:srgbClr val="FFFFFF"/>
                  </a:solidFill>
                </a14:hiddenFill>
              </a:ext>
            </a:extLst>
          </p:spPr>
          <p:txBody>
            <a:bodyPr lIns="72000" tIns="36000" rIns="72000" bIns="36000"/>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gn="just" eaLnBrk="1" hangingPunct="1">
                <a:spcBef>
                  <a:spcPct val="0"/>
                </a:spcBef>
                <a:spcAft>
                  <a:spcPts val="1000"/>
                </a:spcAft>
                <a:buFontTx/>
                <a:buBlip>
                  <a:blip r:embed="rId4"/>
                </a:buBlip>
              </a:pPr>
              <a:r>
                <a:rPr lang="es-ES" altLang="es-MX" sz="1600" b="1" dirty="0"/>
                <a:t>Matriz de Conversión</a:t>
              </a:r>
            </a:p>
            <a:p>
              <a:pPr marL="0" lvl="1" algn="just" eaLnBrk="1" hangingPunct="1">
                <a:spcBef>
                  <a:spcPct val="0"/>
                </a:spcBef>
                <a:spcAft>
                  <a:spcPts val="1000"/>
                </a:spcAft>
                <a:buFontTx/>
                <a:buBlip>
                  <a:blip r:embed="rId4"/>
                </a:buBlip>
              </a:pPr>
              <a:r>
                <a:rPr lang="es-ES" altLang="es-MX" sz="1500" dirty="0"/>
                <a:t>Normas y metodología para la determinación de los momentos contables de los ingresos y de los egresos</a:t>
              </a:r>
            </a:p>
            <a:p>
              <a:pPr marL="0" lvl="1" algn="just" eaLnBrk="1" hangingPunct="1">
                <a:spcBef>
                  <a:spcPct val="0"/>
                </a:spcBef>
                <a:spcAft>
                  <a:spcPts val="1000"/>
                </a:spcAft>
                <a:buFontTx/>
                <a:buBlip>
                  <a:blip r:embed="rId4"/>
                </a:buBlip>
              </a:pPr>
              <a:r>
                <a:rPr lang="es-ES" altLang="es-MX" sz="1500" dirty="0"/>
                <a:t>Reglas y Valoración del Patrimonio</a:t>
              </a:r>
            </a:p>
            <a:p>
              <a:pPr eaLnBrk="1" hangingPunct="1">
                <a:spcBef>
                  <a:spcPct val="0"/>
                </a:spcBef>
                <a:buFontTx/>
                <a:buNone/>
              </a:pPr>
              <a:endParaRPr lang="es-ES" altLang="es-MX" sz="1600" dirty="0"/>
            </a:p>
          </p:txBody>
        </p:sp>
        <p:sp>
          <p:nvSpPr>
            <p:cNvPr id="18" name="AutoShape 8"/>
            <p:cNvSpPr>
              <a:spLocks noChangeArrowheads="1"/>
            </p:cNvSpPr>
            <p:nvPr/>
          </p:nvSpPr>
          <p:spPr bwMode="auto">
            <a:xfrm rot="10800000">
              <a:off x="3021135" y="2716232"/>
              <a:ext cx="1594338" cy="1139806"/>
            </a:xfrm>
            <a:custGeom>
              <a:avLst/>
              <a:gdLst>
                <a:gd name="G0" fmla="+- 6480 0 0"/>
                <a:gd name="G1" fmla="+- 8634 0 0"/>
                <a:gd name="G2" fmla="+- 6185 0 0"/>
                <a:gd name="G3" fmla="+- 21600 0 6480"/>
                <a:gd name="G4" fmla="+- 21600 0 8634"/>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23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85"/>
                  </a:lnTo>
                  <a:lnTo>
                    <a:pt x="8634" y="6185"/>
                  </a:lnTo>
                  <a:lnTo>
                    <a:pt x="8634" y="12334"/>
                  </a:lnTo>
                  <a:lnTo>
                    <a:pt x="4330" y="12334"/>
                  </a:lnTo>
                  <a:lnTo>
                    <a:pt x="4330" y="9257"/>
                  </a:lnTo>
                  <a:lnTo>
                    <a:pt x="0" y="15429"/>
                  </a:lnTo>
                  <a:lnTo>
                    <a:pt x="4330" y="21600"/>
                  </a:lnTo>
                  <a:lnTo>
                    <a:pt x="4330" y="18523"/>
                  </a:lnTo>
                  <a:lnTo>
                    <a:pt x="17270" y="18523"/>
                  </a:lnTo>
                  <a:lnTo>
                    <a:pt x="17270" y="21600"/>
                  </a:lnTo>
                  <a:lnTo>
                    <a:pt x="21600" y="15429"/>
                  </a:lnTo>
                  <a:lnTo>
                    <a:pt x="17270" y="9257"/>
                  </a:lnTo>
                  <a:lnTo>
                    <a:pt x="17270" y="12334"/>
                  </a:lnTo>
                  <a:lnTo>
                    <a:pt x="12966" y="12334"/>
                  </a:lnTo>
                  <a:lnTo>
                    <a:pt x="12966" y="6185"/>
                  </a:lnTo>
                  <a:lnTo>
                    <a:pt x="15120" y="6185"/>
                  </a:lnTo>
                  <a:close/>
                </a:path>
              </a:pathLst>
            </a:custGeom>
            <a:solidFill>
              <a:schemeClr val="accent3">
                <a:lumMod val="50000"/>
              </a:schemeClr>
            </a:solidFill>
            <a:ln w="0" cmpd="dbl">
              <a:solidFill>
                <a:srgbClr val="000000"/>
              </a:solidFill>
              <a:miter lim="800000"/>
              <a:headEnd/>
              <a:tailEnd/>
            </a:ln>
            <a:effectLst>
              <a:outerShdw dist="53882" dir="2700000" algn="ctr" rotWithShape="0">
                <a:srgbClr val="76923C"/>
              </a:outerShdw>
            </a:effectLst>
            <a:scene3d>
              <a:camera prst="orthographicFront"/>
              <a:lightRig rig="threePt" dir="t"/>
            </a:scene3d>
            <a:sp3d>
              <a:bevelT/>
            </a:sp3d>
          </p:spPr>
          <p:txBody>
            <a:bodyPr rot="10800000"/>
            <a:lstStyle/>
            <a:p>
              <a:pPr eaLnBrk="1" fontAlgn="auto" hangingPunct="1">
                <a:spcBef>
                  <a:spcPts val="0"/>
                </a:spcBef>
                <a:spcAft>
                  <a:spcPts val="0"/>
                </a:spcAft>
                <a:defRPr/>
              </a:pPr>
              <a:endParaRPr lang="es-ES" sz="1600" dirty="0"/>
            </a:p>
          </p:txBody>
        </p:sp>
      </p:grpSp>
      <p:sp>
        <p:nvSpPr>
          <p:cNvPr id="2" name="1 Marcador de número de diapositiva"/>
          <p:cNvSpPr>
            <a:spLocks noGrp="1"/>
          </p:cNvSpPr>
          <p:nvPr>
            <p:ph type="sldNum" sz="quarter" idx="12"/>
          </p:nvPr>
        </p:nvSpPr>
        <p:spPr/>
        <p:txBody>
          <a:bodyPr/>
          <a:lstStyle/>
          <a:p>
            <a:fld id="{768E951C-FC20-4DE0-81B4-25DFF148F19B}" type="slidenum">
              <a:rPr lang="es-MX" smtClean="0"/>
              <a:t>110</a:t>
            </a:fld>
            <a:endParaRPr lang="es-MX" dirty="0"/>
          </a:p>
        </p:txBody>
      </p:sp>
    </p:spTree>
    <p:extLst>
      <p:ext uri="{BB962C8B-B14F-4D97-AF65-F5344CB8AC3E}">
        <p14:creationId xmlns:p14="http://schemas.microsoft.com/office/powerpoint/2010/main" val="126714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10"/>
          <p:cNvSpPr txBox="1"/>
          <p:nvPr/>
        </p:nvSpPr>
        <p:spPr>
          <a:xfrm>
            <a:off x="395536" y="3140968"/>
            <a:ext cx="8136904" cy="461665"/>
          </a:xfrm>
          <a:prstGeom prst="rect">
            <a:avLst/>
          </a:prstGeom>
          <a:noFill/>
        </p:spPr>
        <p:txBody>
          <a:bodyPr wrap="square" rtlCol="0">
            <a:spAutoFit/>
          </a:bodyPr>
          <a:lstStyle/>
          <a:p>
            <a:pPr lvl="1" algn="ctr"/>
            <a:r>
              <a:rPr lang="es-MX" sz="2400" b="1" dirty="0" smtClean="0"/>
              <a:t>Plan de cuentas.</a:t>
            </a:r>
            <a:endParaRPr lang="es-MX" b="1"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111</a:t>
            </a:fld>
            <a:endParaRPr lang="es-MX" dirty="0"/>
          </a:p>
        </p:txBody>
      </p:sp>
    </p:spTree>
    <p:extLst>
      <p:ext uri="{BB962C8B-B14F-4D97-AF65-F5344CB8AC3E}">
        <p14:creationId xmlns:p14="http://schemas.microsoft.com/office/powerpoint/2010/main" val="964214286"/>
      </p:ext>
    </p:extLst>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4005137184"/>
              </p:ext>
            </p:extLst>
          </p:nvPr>
        </p:nvGraphicFramePr>
        <p:xfrm>
          <a:off x="1711537" y="3429000"/>
          <a:ext cx="5929354" cy="1857392"/>
        </p:xfrm>
        <a:graphic>
          <a:graphicData uri="http://schemas.openxmlformats.org/drawingml/2006/table">
            <a:tbl>
              <a:tblPr/>
              <a:tblGrid>
                <a:gridCol w="1681921"/>
                <a:gridCol w="4247433"/>
              </a:tblGrid>
              <a:tr h="232174">
                <a:tc gridSpan="2">
                  <a:txBody>
                    <a:bodyPr/>
                    <a:lstStyle/>
                    <a:p>
                      <a:pPr indent="182880" algn="ctr">
                        <a:lnSpc>
                          <a:spcPts val="1080"/>
                        </a:lnSpc>
                        <a:spcBef>
                          <a:spcPts val="100"/>
                        </a:spcBef>
                        <a:spcAft>
                          <a:spcPts val="100"/>
                        </a:spcAft>
                      </a:pPr>
                      <a:r>
                        <a:rPr lang="es-ES" sz="1400" b="1" cap="small" dirty="0">
                          <a:latin typeface="Arial"/>
                          <a:ea typeface="Times New Roman"/>
                          <a:cs typeface="Times New Roman"/>
                        </a:rPr>
                        <a:t>Primer Agregado</a:t>
                      </a:r>
                      <a:endParaRPr lang="es-MX" sz="1400" dirty="0">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Género</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100"/>
                        </a:spcBef>
                        <a:spcAft>
                          <a:spcPts val="100"/>
                        </a:spcAft>
                      </a:pPr>
                      <a:r>
                        <a:rPr lang="es-ES" sz="1400" dirty="0" smtClean="0">
                          <a:latin typeface="Arial"/>
                          <a:ea typeface="Times New Roman"/>
                          <a:cs typeface="Times New Roman"/>
                        </a:rPr>
                        <a:t>1	 </a:t>
                      </a:r>
                      <a:r>
                        <a:rPr lang="es-ES" sz="1400" dirty="0">
                          <a:latin typeface="Arial"/>
                          <a:ea typeface="Times New Roman"/>
                          <a:cs typeface="Times New Roman"/>
                        </a:rPr>
                        <a:t>Activo</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Grupo</a:t>
                      </a:r>
                      <a:endParaRPr lang="es-MX"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 </a:t>
                      </a:r>
                      <a:r>
                        <a:rPr lang="es-ES" sz="1400" dirty="0" smtClean="0">
                          <a:latin typeface="Arial"/>
                          <a:ea typeface="Times New Roman"/>
                          <a:cs typeface="Times New Roman"/>
                        </a:rPr>
                        <a:t>	Activo </a:t>
                      </a:r>
                      <a:r>
                        <a:rPr lang="es-ES" sz="1400" dirty="0">
                          <a:latin typeface="Arial"/>
                          <a:ea typeface="Times New Roman"/>
                          <a:cs typeface="Times New Roman"/>
                        </a:rPr>
                        <a:t>Circulante</a:t>
                      </a:r>
                      <a:endParaRPr lang="es-MX" sz="1400" dirty="0">
                        <a:latin typeface="Arial"/>
                        <a:ea typeface="Times New Roman"/>
                        <a:cs typeface="Times New Roman"/>
                      </a:endParaRPr>
                    </a:p>
                  </a:txBody>
                  <a:tcPr marL="44450" marR="44450" marT="0" marB="0" anchor="ctr">
                    <a:lnL>
                      <a:noFill/>
                    </a:lnL>
                    <a:lnR>
                      <a:noFill/>
                    </a:lnR>
                    <a:lnT>
                      <a:noFill/>
                    </a:lnT>
                    <a:lnB>
                      <a:noFill/>
                    </a:lnB>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Rubro</a:t>
                      </a:r>
                      <a:endParaRPr lang="es-MX"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1.1.1 </a:t>
                      </a:r>
                      <a:r>
                        <a:rPr lang="es-ES" sz="1400" dirty="0" smtClean="0">
                          <a:latin typeface="Arial"/>
                          <a:ea typeface="Times New Roman"/>
                          <a:cs typeface="Times New Roman"/>
                        </a:rPr>
                        <a:t>	Efectivo </a:t>
                      </a:r>
                      <a:r>
                        <a:rPr lang="es-ES" sz="1400" dirty="0">
                          <a:latin typeface="Arial"/>
                          <a:ea typeface="Times New Roman"/>
                          <a:cs typeface="Times New Roman"/>
                        </a:rPr>
                        <a:t>y Equivalentes</a:t>
                      </a:r>
                      <a:endParaRPr lang="es-MX" sz="1400" dirty="0">
                        <a:latin typeface="Arial"/>
                        <a:ea typeface="Times New Roman"/>
                        <a:cs typeface="Times New Roman"/>
                      </a:endParaRPr>
                    </a:p>
                  </a:txBody>
                  <a:tcPr marL="44450" marR="44450" marT="0" marB="0" anchor="ctr">
                    <a:lnL>
                      <a:noFill/>
                    </a:lnL>
                    <a:lnR>
                      <a:noFill/>
                    </a:lnR>
                    <a:lnT>
                      <a:noFill/>
                    </a:lnT>
                    <a:lnB>
                      <a:noFill/>
                    </a:lnB>
                  </a:tcPr>
                </a:tc>
              </a:tr>
              <a:tr h="232174">
                <a:tc>
                  <a:txBody>
                    <a:bodyPr/>
                    <a:lstStyle/>
                    <a:p>
                      <a:pPr indent="182880" algn="just">
                        <a:lnSpc>
                          <a:spcPts val="1080"/>
                        </a:lnSpc>
                        <a:spcBef>
                          <a:spcPts val="100"/>
                        </a:spcBef>
                        <a:spcAft>
                          <a:spcPts val="100"/>
                        </a:spcAft>
                      </a:pPr>
                      <a:endParaRPr lang="es-ES"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endParaRPr lang="es-ES" sz="1400" dirty="0">
                        <a:latin typeface="Arial"/>
                        <a:ea typeface="Times New Roman"/>
                        <a:cs typeface="Times New Roman"/>
                      </a:endParaRPr>
                    </a:p>
                  </a:txBody>
                  <a:tcPr marL="44450" marR="44450" marT="0" marB="0" anchor="ctr">
                    <a:lnL>
                      <a:noFill/>
                    </a:lnL>
                    <a:lnR>
                      <a:noFill/>
                    </a:lnR>
                    <a:lnT>
                      <a:noFill/>
                    </a:lnT>
                    <a:lnB>
                      <a:noFill/>
                    </a:lnB>
                  </a:tcPr>
                </a:tc>
              </a:tr>
              <a:tr h="232174">
                <a:tc gridSpan="2">
                  <a:txBody>
                    <a:bodyPr/>
                    <a:lstStyle/>
                    <a:p>
                      <a:pPr indent="182880" algn="ctr">
                        <a:lnSpc>
                          <a:spcPts val="1080"/>
                        </a:lnSpc>
                        <a:spcBef>
                          <a:spcPts val="100"/>
                        </a:spcBef>
                        <a:spcAft>
                          <a:spcPts val="100"/>
                        </a:spcAft>
                      </a:pPr>
                      <a:r>
                        <a:rPr lang="es-ES" sz="1400" b="1" cap="small" dirty="0">
                          <a:latin typeface="Arial"/>
                          <a:ea typeface="Times New Roman"/>
                          <a:cs typeface="Times New Roman"/>
                        </a:rPr>
                        <a:t>Segundo Agregado</a:t>
                      </a:r>
                      <a:endParaRPr lang="es-MX" sz="1400" dirty="0">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Cuenta</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1.1.1.1 </a:t>
                      </a:r>
                      <a:r>
                        <a:rPr lang="es-ES" sz="1400" dirty="0" smtClean="0">
                          <a:latin typeface="Arial"/>
                          <a:ea typeface="Times New Roman"/>
                          <a:cs typeface="Times New Roman"/>
                        </a:rPr>
                        <a:t>	Efectivo</a:t>
                      </a:r>
                      <a:endParaRPr lang="es-MX"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32174">
                <a:tc>
                  <a:txBody>
                    <a:bodyPr/>
                    <a:lstStyle/>
                    <a:p>
                      <a:pPr indent="182880" algn="just">
                        <a:lnSpc>
                          <a:spcPts val="1080"/>
                        </a:lnSpc>
                        <a:spcBef>
                          <a:spcPts val="100"/>
                        </a:spcBef>
                        <a:spcAft>
                          <a:spcPts val="100"/>
                        </a:spcAft>
                      </a:pPr>
                      <a:r>
                        <a:rPr lang="es-ES" sz="1400" dirty="0">
                          <a:latin typeface="Arial"/>
                          <a:ea typeface="Times New Roman"/>
                          <a:cs typeface="Times New Roman"/>
                        </a:rPr>
                        <a:t>Subcuenta</a:t>
                      </a:r>
                      <a:endParaRPr lang="es-MX" sz="1400" dirty="0">
                        <a:latin typeface="Arial"/>
                        <a:ea typeface="Times New Roman"/>
                        <a:cs typeface="Times New Roman"/>
                      </a:endParaRPr>
                    </a:p>
                  </a:txBody>
                  <a:tcPr marL="44450" marR="44450" marT="0" marB="0" anchor="ctr">
                    <a:lnL>
                      <a:noFill/>
                    </a:lnL>
                    <a:lnR>
                      <a:noFill/>
                    </a:lnR>
                    <a:lnT>
                      <a:noFill/>
                    </a:lnT>
                    <a:lnB>
                      <a:noFill/>
                    </a:lnB>
                  </a:tcPr>
                </a:tc>
                <a:tc>
                  <a:txBody>
                    <a:bodyPr/>
                    <a:lstStyle/>
                    <a:p>
                      <a:pPr indent="182880" algn="just">
                        <a:lnSpc>
                          <a:spcPts val="1080"/>
                        </a:lnSpc>
                        <a:spcBef>
                          <a:spcPts val="100"/>
                        </a:spcBef>
                        <a:spcAft>
                          <a:spcPts val="100"/>
                        </a:spcAft>
                      </a:pPr>
                      <a:r>
                        <a:rPr lang="es-ES" sz="1400" dirty="0">
                          <a:latin typeface="Arial"/>
                          <a:ea typeface="Times New Roman"/>
                          <a:cs typeface="Times New Roman"/>
                        </a:rPr>
                        <a:t>1.1.1.1.1 </a:t>
                      </a:r>
                      <a:r>
                        <a:rPr lang="es-ES" sz="1400" dirty="0" smtClean="0">
                          <a:latin typeface="Arial"/>
                          <a:ea typeface="Times New Roman"/>
                          <a:cs typeface="Times New Roman"/>
                        </a:rPr>
                        <a:t>Caja</a:t>
                      </a:r>
                      <a:endParaRPr lang="es-MX" sz="1400" dirty="0">
                        <a:latin typeface="Arial"/>
                        <a:ea typeface="Times New Roman"/>
                        <a:cs typeface="Times New Roman"/>
                      </a:endParaRPr>
                    </a:p>
                  </a:txBody>
                  <a:tcPr marL="44450" marR="44450" marT="0" marB="0" anchor="ctr">
                    <a:lnL>
                      <a:noFill/>
                    </a:lnL>
                    <a:lnR>
                      <a:noFill/>
                    </a:lnR>
                    <a:lnT>
                      <a:noFill/>
                    </a:lnT>
                    <a:lnB>
                      <a:noFill/>
                    </a:lnB>
                  </a:tcPr>
                </a:tc>
              </a:tr>
            </a:tbl>
          </a:graphicData>
        </a:graphic>
      </p:graphicFrame>
      <p:sp>
        <p:nvSpPr>
          <p:cNvPr id="5" name="Rectangle 1"/>
          <p:cNvSpPr>
            <a:spLocks noChangeArrowheads="1"/>
          </p:cNvSpPr>
          <p:nvPr/>
        </p:nvSpPr>
        <p:spPr bwMode="auto">
          <a:xfrm>
            <a:off x="137802" y="1440690"/>
            <a:ext cx="864904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es-ES" b="1" dirty="0" smtClean="0">
                <a:solidFill>
                  <a:prstClr val="black"/>
                </a:solidFill>
                <a:ea typeface="Times New Roman" pitchFamily="18" charset="0"/>
                <a:cs typeface="Arial" pitchFamily="34" charset="0"/>
              </a:rPr>
              <a:t>Base de Codificación</a:t>
            </a:r>
            <a:endParaRPr lang="es-MX" dirty="0">
              <a:solidFill>
                <a:prstClr val="black"/>
              </a:solidFill>
              <a:cs typeface="Arial" pitchFamily="34" charset="0"/>
            </a:endParaRPr>
          </a:p>
          <a:p>
            <a:pPr algn="just" fontAlgn="base">
              <a:lnSpc>
                <a:spcPct val="150000"/>
              </a:lnSpc>
              <a:spcBef>
                <a:spcPct val="0"/>
              </a:spcBef>
              <a:spcAft>
                <a:spcPct val="0"/>
              </a:spcAft>
            </a:pPr>
            <a:r>
              <a:rPr lang="es-ES" dirty="0" smtClean="0">
                <a:solidFill>
                  <a:prstClr val="black"/>
                </a:solidFill>
                <a:ea typeface="Times New Roman" pitchFamily="18" charset="0"/>
                <a:cs typeface="Arial" pitchFamily="34" charset="0"/>
              </a:rPr>
              <a:t>La estructura presentada en este documento, permite formar agrupaciones que van de conceptos generales a particulares, el cual se conforma de 5 niveles de clasificación y de 5 dígitos como sigue:</a:t>
            </a:r>
            <a:endParaRPr lang="es-MX" dirty="0" smtClean="0">
              <a:solidFill>
                <a:prstClr val="black"/>
              </a:solidFill>
              <a:cs typeface="Arial" pitchFamily="34" charset="0"/>
            </a:endParaRPr>
          </a:p>
        </p:txBody>
      </p:sp>
      <p:sp>
        <p:nvSpPr>
          <p:cNvPr id="9" name="Rectangle 1"/>
          <p:cNvSpPr>
            <a:spLocks noChangeArrowheads="1"/>
          </p:cNvSpPr>
          <p:nvPr/>
        </p:nvSpPr>
        <p:spPr bwMode="auto">
          <a:xfrm>
            <a:off x="137802" y="105448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112</a:t>
            </a:fld>
            <a:endParaRPr lang="es-MX" dirty="0"/>
          </a:p>
        </p:txBody>
      </p:sp>
    </p:spTree>
    <p:extLst>
      <p:ext uri="{BB962C8B-B14F-4D97-AF65-F5344CB8AC3E}">
        <p14:creationId xmlns:p14="http://schemas.microsoft.com/office/powerpoint/2010/main" val="115612766"/>
      </p:ext>
    </p:extLst>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85720" y="1556792"/>
            <a:ext cx="8501122" cy="3788858"/>
          </a:xfrm>
          <a:prstGeom prst="rect">
            <a:avLst/>
          </a:prstGeom>
        </p:spPr>
        <p:txBody>
          <a:bodyPr wrap="square">
            <a:spAutoFit/>
          </a:bodyPr>
          <a:lstStyle/>
          <a:p>
            <a:pPr algn="just" fontAlgn="base">
              <a:lnSpc>
                <a:spcPct val="150000"/>
              </a:lnSpc>
              <a:spcBef>
                <a:spcPct val="0"/>
              </a:spcBef>
              <a:spcAft>
                <a:spcPct val="0"/>
              </a:spcAft>
            </a:pPr>
            <a:r>
              <a:rPr lang="es-ES" b="1" dirty="0" smtClean="0">
                <a:solidFill>
                  <a:prstClr val="black"/>
                </a:solidFill>
                <a:cs typeface="Arial" pitchFamily="34" charset="0"/>
              </a:rPr>
              <a:t>GENERO:</a:t>
            </a:r>
            <a:r>
              <a:rPr lang="es-ES" dirty="0" smtClean="0">
                <a:solidFill>
                  <a:prstClr val="black"/>
                </a:solidFill>
                <a:cs typeface="Arial" pitchFamily="34" charset="0"/>
              </a:rPr>
              <a:t> Considera el universo de la clasificación.</a:t>
            </a:r>
            <a:endParaRPr lang="es-MX" dirty="0" smtClean="0">
              <a:solidFill>
                <a:prstClr val="black"/>
              </a:solidFill>
              <a:cs typeface="Arial" pitchFamily="34" charset="0"/>
            </a:endParaRPr>
          </a:p>
          <a:p>
            <a:pPr algn="just" fontAlgn="base">
              <a:lnSpc>
                <a:spcPct val="150000"/>
              </a:lnSpc>
              <a:spcBef>
                <a:spcPct val="0"/>
              </a:spcBef>
              <a:spcAft>
                <a:spcPct val="0"/>
              </a:spcAft>
            </a:pPr>
            <a:r>
              <a:rPr lang="es-ES" b="1" dirty="0" smtClean="0">
                <a:solidFill>
                  <a:prstClr val="black"/>
                </a:solidFill>
                <a:cs typeface="Arial" pitchFamily="34" charset="0"/>
              </a:rPr>
              <a:t>GRUPO:</a:t>
            </a:r>
            <a:r>
              <a:rPr lang="es-ES" dirty="0" smtClean="0">
                <a:solidFill>
                  <a:prstClr val="black"/>
                </a:solidFill>
                <a:cs typeface="Arial" pitchFamily="34" charset="0"/>
              </a:rPr>
              <a:t> Determina el ámbito del universo en rubros compatibles con el género en forma estratificada, permitiendo conocer a niveles agregados su composición.</a:t>
            </a:r>
            <a:endParaRPr lang="es-MX" dirty="0" smtClean="0">
              <a:solidFill>
                <a:prstClr val="black"/>
              </a:solidFill>
              <a:cs typeface="Arial" pitchFamily="34" charset="0"/>
            </a:endParaRPr>
          </a:p>
          <a:p>
            <a:pPr algn="just" fontAlgn="base">
              <a:lnSpc>
                <a:spcPct val="150000"/>
              </a:lnSpc>
              <a:spcBef>
                <a:spcPct val="0"/>
              </a:spcBef>
              <a:spcAft>
                <a:spcPct val="0"/>
              </a:spcAft>
            </a:pPr>
            <a:r>
              <a:rPr lang="es-ES" b="1" dirty="0" smtClean="0">
                <a:solidFill>
                  <a:prstClr val="black"/>
                </a:solidFill>
                <a:cs typeface="Arial" pitchFamily="34" charset="0"/>
              </a:rPr>
              <a:t>RUBRO:</a:t>
            </a:r>
            <a:r>
              <a:rPr lang="es-ES" dirty="0" smtClean="0">
                <a:solidFill>
                  <a:prstClr val="black"/>
                </a:solidFill>
                <a:cs typeface="Arial" pitchFamily="34" charset="0"/>
              </a:rPr>
              <a:t> Permite la clasificación particular de las operaciones del ente público.</a:t>
            </a:r>
            <a:endParaRPr lang="es-MX" dirty="0" smtClean="0">
              <a:solidFill>
                <a:prstClr val="black"/>
              </a:solidFill>
              <a:cs typeface="Arial" pitchFamily="34" charset="0"/>
            </a:endParaRPr>
          </a:p>
          <a:p>
            <a:pPr algn="just" fontAlgn="base">
              <a:lnSpc>
                <a:spcPct val="150000"/>
              </a:lnSpc>
              <a:spcBef>
                <a:spcPct val="0"/>
              </a:spcBef>
              <a:spcAft>
                <a:spcPct val="0"/>
              </a:spcAft>
            </a:pPr>
            <a:r>
              <a:rPr lang="es-ES" b="1" dirty="0" smtClean="0">
                <a:solidFill>
                  <a:prstClr val="black"/>
                </a:solidFill>
                <a:cs typeface="Arial" pitchFamily="34" charset="0"/>
              </a:rPr>
              <a:t>CUENTA:</a:t>
            </a:r>
            <a:r>
              <a:rPr lang="es-ES" dirty="0" smtClean="0">
                <a:solidFill>
                  <a:prstClr val="black"/>
                </a:solidFill>
                <a:cs typeface="Arial" pitchFamily="34" charset="0"/>
              </a:rPr>
              <a:t> Establece el registro de las operaciones a nivel cuenta de mayor.</a:t>
            </a:r>
            <a:endParaRPr lang="es-MX" dirty="0" smtClean="0">
              <a:solidFill>
                <a:prstClr val="black"/>
              </a:solidFill>
              <a:cs typeface="Arial" pitchFamily="34" charset="0"/>
            </a:endParaRPr>
          </a:p>
          <a:p>
            <a:pPr algn="just" fontAlgn="base">
              <a:lnSpc>
                <a:spcPct val="150000"/>
              </a:lnSpc>
              <a:spcBef>
                <a:spcPct val="0"/>
              </a:spcBef>
              <a:spcAft>
                <a:spcPct val="0"/>
              </a:spcAft>
            </a:pPr>
            <a:r>
              <a:rPr lang="es-ES" b="1" dirty="0" smtClean="0">
                <a:solidFill>
                  <a:prstClr val="black"/>
                </a:solidFill>
                <a:cs typeface="Arial" pitchFamily="34" charset="0"/>
              </a:rPr>
              <a:t>SUBCUENTA: </a:t>
            </a:r>
            <a:r>
              <a:rPr lang="es-ES" dirty="0" smtClean="0">
                <a:solidFill>
                  <a:prstClr val="black"/>
                </a:solidFill>
                <a:cs typeface="Arial" pitchFamily="34" charset="0"/>
              </a:rPr>
              <a:t>Constituye un mayor detalle de las cuentas</a:t>
            </a:r>
            <a:r>
              <a:rPr lang="es-ES" i="1" u="sng" dirty="0" smtClean="0">
                <a:solidFill>
                  <a:prstClr val="black"/>
                </a:solidFill>
                <a:cs typeface="Arial" pitchFamily="34" charset="0"/>
              </a:rPr>
              <a:t>. Será aprobada, por la unidad administrativa o instancia competente en materia de Contabilidad Gubernamental de cada orden de gobierno</a:t>
            </a:r>
            <a:r>
              <a:rPr lang="es-ES" dirty="0" smtClean="0">
                <a:solidFill>
                  <a:prstClr val="black"/>
                </a:solidFill>
                <a:cs typeface="Arial" pitchFamily="34" charset="0"/>
              </a:rPr>
              <a:t>, quienes autorizarán la desagregación del Plan de Cuentas de acuerdo a sus necesidades.</a:t>
            </a:r>
            <a:endParaRPr lang="es-MX" dirty="0">
              <a:solidFill>
                <a:prstClr val="black"/>
              </a:solidFill>
              <a:cs typeface="Arial" pitchFamily="34" charset="0"/>
            </a:endParaRPr>
          </a:p>
        </p:txBody>
      </p:sp>
      <p:sp>
        <p:nvSpPr>
          <p:cNvPr id="9" name="Rectangle 1"/>
          <p:cNvSpPr>
            <a:spLocks noChangeArrowheads="1"/>
          </p:cNvSpPr>
          <p:nvPr/>
        </p:nvSpPr>
        <p:spPr bwMode="auto">
          <a:xfrm>
            <a:off x="137802" y="105448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113</a:t>
            </a:fld>
            <a:endParaRPr lang="es-MX" dirty="0"/>
          </a:p>
        </p:txBody>
      </p:sp>
    </p:spTree>
    <p:extLst>
      <p:ext uri="{BB962C8B-B14F-4D97-AF65-F5344CB8AC3E}">
        <p14:creationId xmlns:p14="http://schemas.microsoft.com/office/powerpoint/2010/main" val="955982524"/>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37802" y="105448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32925" t="20297" r="34976" b="15720"/>
          <a:stretch>
            <a:fillRect/>
          </a:stretch>
        </p:blipFill>
        <p:spPr bwMode="auto">
          <a:xfrm>
            <a:off x="611560" y="1519359"/>
            <a:ext cx="8208912" cy="50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114</a:t>
            </a:fld>
            <a:endParaRPr lang="es-MX" dirty="0"/>
          </a:p>
        </p:txBody>
      </p:sp>
    </p:spTree>
    <p:extLst>
      <p:ext uri="{BB962C8B-B14F-4D97-AF65-F5344CB8AC3E}">
        <p14:creationId xmlns:p14="http://schemas.microsoft.com/office/powerpoint/2010/main" val="3022762690"/>
      </p:ext>
    </p:extLst>
  </p:cSld>
  <p:clrMapOvr>
    <a:masterClrMapping/>
  </p:clrMapOvr>
  <p:transition spd="slow">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37802" y="105448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sp>
        <p:nvSpPr>
          <p:cNvPr id="7" name="Rectangle 1"/>
          <p:cNvSpPr>
            <a:spLocks noChangeArrowheads="1"/>
          </p:cNvSpPr>
          <p:nvPr/>
        </p:nvSpPr>
        <p:spPr bwMode="auto">
          <a:xfrm>
            <a:off x="167634" y="1988840"/>
            <a:ext cx="864904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Géneros</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Activo</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Pasivo</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Hacienda Pública/Patrimonio</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Ingresos y Otros Beneficios</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Gastos y Otras Pérdidas</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Cuentas de Cierre Contable</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Cuentas de Orden Contables</a:t>
            </a:r>
          </a:p>
          <a:p>
            <a:pPr marL="342900" indent="-342900" algn="just" fontAlgn="base">
              <a:lnSpc>
                <a:spcPct val="150000"/>
              </a:lnSpc>
              <a:spcBef>
                <a:spcPct val="0"/>
              </a:spcBef>
              <a:spcAft>
                <a:spcPct val="0"/>
              </a:spcAft>
              <a:buAutoNum type="arabicPeriod"/>
            </a:pPr>
            <a:r>
              <a:rPr lang="es-MX" b="1" dirty="0" smtClean="0">
                <a:solidFill>
                  <a:prstClr val="black"/>
                </a:solidFill>
                <a:cs typeface="Arial" pitchFamily="34" charset="0"/>
              </a:rPr>
              <a:t>Cuentas de Orden Presupuestales</a:t>
            </a:r>
            <a:endParaRPr lang="es-MX" dirty="0" smtClean="0">
              <a:solidFill>
                <a:prstClr val="black"/>
              </a:solidFill>
              <a:cs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115</a:t>
            </a:fld>
            <a:endParaRPr lang="es-MX" dirty="0"/>
          </a:p>
        </p:txBody>
      </p:sp>
    </p:spTree>
    <p:extLst>
      <p:ext uri="{BB962C8B-B14F-4D97-AF65-F5344CB8AC3E}">
        <p14:creationId xmlns:p14="http://schemas.microsoft.com/office/powerpoint/2010/main" val="3832777748"/>
      </p:ext>
    </p:extLst>
  </p:cSld>
  <p:clrMapOvr>
    <a:masterClrMapping/>
  </p:clrMapOvr>
  <p:transition spd="slow">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51524" y="89529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sp>
        <p:nvSpPr>
          <p:cNvPr id="8" name="Rectangle 1"/>
          <p:cNvSpPr>
            <a:spLocks noChangeArrowheads="1"/>
          </p:cNvSpPr>
          <p:nvPr/>
        </p:nvSpPr>
        <p:spPr bwMode="auto">
          <a:xfrm>
            <a:off x="137802" y="1334381"/>
            <a:ext cx="4464496" cy="53718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b="1" dirty="0" smtClean="0">
                <a:solidFill>
                  <a:prstClr val="black"/>
                </a:solidFill>
                <a:latin typeface="Arial" pitchFamily="34" charset="0"/>
                <a:ea typeface="Times New Roman" pitchFamily="18" charset="0"/>
                <a:cs typeface="Arial" pitchFamily="34" charset="0"/>
              </a:rPr>
              <a:t>1	ACTIVO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ES" sz="1200" b="1" i="1" dirty="0" smtClean="0">
                <a:solidFill>
                  <a:prstClr val="black"/>
                </a:solidFill>
                <a:latin typeface="Arial" pitchFamily="34" charset="0"/>
                <a:ea typeface="Times New Roman" pitchFamily="18" charset="0"/>
                <a:cs typeface="Arial" pitchFamily="34" charset="0"/>
              </a:rPr>
              <a:t>1.1	ACTIVO CIRCULANTE</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Lst>
            </a:pPr>
            <a:r>
              <a:rPr lang="es-MX" sz="1200" dirty="0" smtClean="0">
                <a:solidFill>
                  <a:prstClr val="black"/>
                </a:solidFill>
                <a:latin typeface="Arial" pitchFamily="34" charset="0"/>
                <a:ea typeface="Times New Roman" pitchFamily="18" charset="0"/>
                <a:cs typeface="Arial" pitchFamily="34" charset="0"/>
              </a:rPr>
              <a:t>1.1.1	</a:t>
            </a:r>
            <a:r>
              <a:rPr lang="es-MX" sz="1200" u="sng" dirty="0" smtClean="0">
                <a:solidFill>
                  <a:prstClr val="black"/>
                </a:solidFill>
                <a:latin typeface="Arial" pitchFamily="34" charset="0"/>
                <a:ea typeface="Times New Roman" pitchFamily="18" charset="0"/>
                <a:cs typeface="Arial" pitchFamily="34" charset="0"/>
              </a:rPr>
              <a:t>Efectivo y Equivalentes</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1.1.1.1	Efectivo</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1.1.1.2	Bancos/Tesorería</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1.1.1.3	Bancos/Dependencias y Otros</a:t>
            </a:r>
            <a:endParaRPr lang="es-ES" sz="12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1.1.1.4	Inversiones Temporales (Hasta 3 meses)</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1.1.1.5	Fondos con Afectación Específica</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1.1.1.6	Depósitos de Fondos de Terceros en 	Garantía y/o Administración</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1.1.1.9	Otros Efectivos y Equivalentes</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1.1.2	</a:t>
            </a:r>
            <a:r>
              <a:rPr lang="es-MX" sz="1200" u="sng" dirty="0" smtClean="0">
                <a:solidFill>
                  <a:prstClr val="black"/>
                </a:solidFill>
                <a:latin typeface="Arial" pitchFamily="34" charset="0"/>
                <a:ea typeface="Times New Roman" pitchFamily="18" charset="0"/>
                <a:cs typeface="Arial" pitchFamily="34" charset="0"/>
              </a:rPr>
              <a:t>Derechos a Recibir Efectivo o Equivalentes</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1.1.2.1	Inversiones Financieras de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1.1.2.2	Cuentas por Cobrar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1.1.2.3	Deudores Div. por Cobrar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1.1.2.4	Ingresos por Recuperar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1.1.2.5	Deudores por Antic. de Tesorería a C. P.</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1.1.2.6	Préstamos Otorgados a Corto Plazo</a:t>
            </a:r>
            <a:endParaRPr lang="es-ES" sz="1200" dirty="0" smtClean="0">
              <a:solidFill>
                <a:prstClr val="black"/>
              </a:solidFill>
              <a:latin typeface="Arial" pitchFamily="34" charset="0"/>
              <a:cs typeface="Arial" pitchFamily="34" charset="0"/>
            </a:endParaRPr>
          </a:p>
          <a:p>
            <a:pPr algn="just" defTabSz="519113" eaLnBrk="0" fontAlgn="base" hangingPunct="0">
              <a:spcBef>
                <a:spcPct val="0"/>
              </a:spcBef>
              <a:spcAft>
                <a:spcPct val="0"/>
              </a:spcAft>
              <a:tabLst>
                <a:tab pos="722313" algn="l"/>
                <a:tab pos="1433513" algn="l"/>
              </a:tabLst>
            </a:pPr>
            <a:r>
              <a:rPr lang="es-MX" sz="1200" dirty="0" smtClean="0">
                <a:solidFill>
                  <a:prstClr val="black"/>
                </a:solidFill>
                <a:latin typeface="Arial" pitchFamily="34" charset="0"/>
                <a:ea typeface="Times New Roman" pitchFamily="18" charset="0"/>
                <a:cs typeface="Arial" pitchFamily="34" charset="0"/>
              </a:rPr>
              <a:t>	1.1.2.9	Otros Derechos a Recibir Efectivo o 	Equivalentes a Corto Plazo</a:t>
            </a: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1.1.3	</a:t>
            </a:r>
            <a:r>
              <a:rPr lang="es-MX" sz="1200" u="sng" dirty="0" smtClean="0">
                <a:solidFill>
                  <a:prstClr val="black"/>
                </a:solidFill>
                <a:latin typeface="Arial" pitchFamily="34" charset="0"/>
                <a:cs typeface="Arial" pitchFamily="34" charset="0"/>
              </a:rPr>
              <a:t>Derechos a Recibir Bienes o Servicios</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1.1.3.1	Anticipo a Proveedores por Adquisición 	de Bienes y Prestación de Servicios a Corto Plazo</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1.1.3.2	Anticipo a Proveedores por Adquisición 	de Bienes Inmuebles y Muebles a Corto Plazo</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1.1.3.3	Anticipo a Proveedores por Adquisición 	de Bienes Intangibles a C. P.</a:t>
            </a:r>
            <a:endParaRPr lang="es-ES" sz="1200" dirty="0" smtClean="0">
              <a:solidFill>
                <a:prstClr val="black"/>
              </a:solidFill>
              <a:latin typeface="Arial" pitchFamily="34" charset="0"/>
              <a:cs typeface="Arial" pitchFamily="34" charset="0"/>
            </a:endParaRPr>
          </a:p>
          <a:p>
            <a:pPr defTabSz="519113"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1.1.3.4	Anticipo a Contratistas de Obras a C. P.</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433513" algn="l"/>
              </a:tabLst>
            </a:pPr>
            <a:r>
              <a:rPr lang="es-MX" sz="1200" dirty="0" smtClean="0">
                <a:solidFill>
                  <a:prstClr val="black"/>
                </a:solidFill>
                <a:latin typeface="Arial" pitchFamily="34" charset="0"/>
                <a:cs typeface="Arial" pitchFamily="34" charset="0"/>
              </a:rPr>
              <a:t>	1.1.3.9	Otros Derechos a Recibir Bienes o 	Servicios a Corto Plazo</a:t>
            </a:r>
          </a:p>
        </p:txBody>
      </p:sp>
      <p:sp>
        <p:nvSpPr>
          <p:cNvPr id="10" name="Rectangle 2"/>
          <p:cNvSpPr>
            <a:spLocks noChangeArrowheads="1"/>
          </p:cNvSpPr>
          <p:nvPr/>
        </p:nvSpPr>
        <p:spPr bwMode="auto">
          <a:xfrm>
            <a:off x="4776564" y="1504915"/>
            <a:ext cx="4248472" cy="52013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722313" algn="l"/>
              </a:tabLst>
            </a:pPr>
            <a:r>
              <a:rPr lang="es-MX" sz="1200" dirty="0" smtClean="0">
                <a:solidFill>
                  <a:prstClr val="black"/>
                </a:solidFill>
                <a:latin typeface="Arial" pitchFamily="34" charset="0"/>
                <a:ea typeface="Times New Roman" pitchFamily="18" charset="0"/>
                <a:cs typeface="Arial" pitchFamily="34" charset="0"/>
              </a:rPr>
              <a:t>1.1.4	</a:t>
            </a:r>
            <a:r>
              <a:rPr lang="es-MX" sz="1200" u="sng" dirty="0" smtClean="0">
                <a:solidFill>
                  <a:prstClr val="black"/>
                </a:solidFill>
                <a:latin typeface="Arial" pitchFamily="34" charset="0"/>
                <a:ea typeface="Times New Roman" pitchFamily="18" charset="0"/>
                <a:cs typeface="Arial" pitchFamily="34" charset="0"/>
              </a:rPr>
              <a:t>Inventarios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1.1.4.1	Inventario de Mercancías para Venta</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1.1.4.2	Inventario de Mercancías Terminadas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1.1.4.3	Inventario de Mercancías en Proceso 	de Elaboración</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1.1.4.4	Inventario de Materias Primas, 	Materiales y Suministros para Producción</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1.1.4.5	Bienes en Tránsito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1.1.5	</a:t>
            </a:r>
            <a:r>
              <a:rPr lang="es-MX" sz="1200" u="sng" dirty="0" smtClean="0">
                <a:solidFill>
                  <a:prstClr val="black"/>
                </a:solidFill>
                <a:latin typeface="Arial" pitchFamily="34" charset="0"/>
                <a:ea typeface="Times New Roman" pitchFamily="18" charset="0"/>
                <a:cs typeface="Arial" pitchFamily="34" charset="0"/>
              </a:rPr>
              <a:t>Almacenes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1.1.5.1	Almacén de Materiales y Suministros 	de Consumo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1.1.6	</a:t>
            </a:r>
            <a:r>
              <a:rPr lang="es-MX" sz="1200" u="sng" dirty="0" smtClean="0">
                <a:solidFill>
                  <a:prstClr val="black"/>
                </a:solidFill>
                <a:latin typeface="Arial" pitchFamily="34" charset="0"/>
                <a:ea typeface="Times New Roman" pitchFamily="18" charset="0"/>
                <a:cs typeface="Arial" pitchFamily="34" charset="0"/>
              </a:rPr>
              <a:t>Estimación por Pérdida o Deterioro de Activos </a:t>
            </a:r>
            <a:r>
              <a:rPr lang="es-MX" sz="1200" dirty="0" smtClean="0">
                <a:solidFill>
                  <a:prstClr val="black"/>
                </a:solidFill>
                <a:latin typeface="Arial" pitchFamily="34" charset="0"/>
                <a:ea typeface="Times New Roman" pitchFamily="18" charset="0"/>
                <a:cs typeface="Arial" pitchFamily="34" charset="0"/>
              </a:rPr>
              <a:t>	</a:t>
            </a:r>
            <a:r>
              <a:rPr lang="es-MX" sz="1200" u="sng" dirty="0" smtClean="0">
                <a:solidFill>
                  <a:prstClr val="black"/>
                </a:solidFill>
                <a:latin typeface="Arial" pitchFamily="34" charset="0"/>
                <a:ea typeface="Times New Roman" pitchFamily="18" charset="0"/>
                <a:cs typeface="Arial" pitchFamily="34" charset="0"/>
              </a:rPr>
              <a:t>Circulantes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1.1.6.1	Estimaciones para Cuentas 	Incobrables por Derechos a Recibir Efectivo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1.1.6.2	Estim. por Deterioro de Inventarios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1.1.9	</a:t>
            </a:r>
            <a:r>
              <a:rPr lang="es-MX" sz="1200" u="sng" dirty="0" smtClean="0">
                <a:solidFill>
                  <a:prstClr val="black"/>
                </a:solidFill>
                <a:latin typeface="Arial" pitchFamily="34" charset="0"/>
                <a:ea typeface="Times New Roman" pitchFamily="18" charset="0"/>
                <a:cs typeface="Arial" pitchFamily="34" charset="0"/>
              </a:rPr>
              <a:t>Otros Activos Circulantes</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1.1.9.1	Valores en Garantía</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1.1.9.2	Bienes en Garantía</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	1.1.9.3	Bienes Derivados de Embargos, 	Decomisos, Aseguramientos y Dación en Pago</a:t>
            </a:r>
          </a:p>
          <a:p>
            <a:pPr algn="just" defTabSz="700088" eaLnBrk="0" fontAlgn="base" hangingPunct="0">
              <a:spcBef>
                <a:spcPct val="0"/>
              </a:spcBef>
              <a:spcAft>
                <a:spcPct val="0"/>
              </a:spcAft>
            </a:pPr>
            <a:endParaRPr lang="es-MX" sz="1200" dirty="0" smtClean="0">
              <a:solidFill>
                <a:prstClr val="black"/>
              </a:solidFill>
              <a:latin typeface="Arial" pitchFamily="34" charset="0"/>
              <a:cs typeface="Arial" pitchFamily="34" charset="0"/>
            </a:endParaRPr>
          </a:p>
          <a:p>
            <a:pPr fontAlgn="base">
              <a:spcBef>
                <a:spcPct val="0"/>
              </a:spcBef>
              <a:spcAft>
                <a:spcPct val="0"/>
              </a:spcAft>
            </a:pPr>
            <a:r>
              <a:rPr lang="es-MX" sz="1200" b="1" dirty="0" smtClean="0">
                <a:solidFill>
                  <a:prstClr val="black"/>
                </a:solidFill>
                <a:latin typeface="Arial" pitchFamily="34" charset="0"/>
                <a:cs typeface="Arial" pitchFamily="34" charset="0"/>
              </a:rPr>
              <a:t>1.2	ACTIVO NO CIRCULANTE</a:t>
            </a:r>
          </a:p>
          <a:p>
            <a:pPr fontAlgn="base">
              <a:spcBef>
                <a:spcPct val="0"/>
              </a:spcBef>
              <a:spcAft>
                <a:spcPct val="0"/>
              </a:spcAft>
            </a:pPr>
            <a:endParaRPr lang="es-ES" sz="1200" dirty="0" smtClean="0">
              <a:solidFill>
                <a:prstClr val="black"/>
              </a:solidFill>
              <a:latin typeface="Arial" pitchFamily="34" charset="0"/>
              <a:cs typeface="Arial" pitchFamily="34" charset="0"/>
            </a:endParaRPr>
          </a:p>
          <a:p>
            <a:pPr fontAlgn="base">
              <a:spcBef>
                <a:spcPct val="0"/>
              </a:spcBef>
              <a:spcAft>
                <a:spcPct val="0"/>
              </a:spcAft>
            </a:pPr>
            <a:r>
              <a:rPr lang="es-MX" sz="1200" dirty="0" smtClean="0">
                <a:solidFill>
                  <a:prstClr val="black"/>
                </a:solidFill>
                <a:latin typeface="Arial" pitchFamily="34" charset="0"/>
                <a:cs typeface="Arial" pitchFamily="34" charset="0"/>
              </a:rPr>
              <a:t>1.2.1	</a:t>
            </a:r>
            <a:r>
              <a:rPr lang="es-MX" sz="1200" u="sng" dirty="0" smtClean="0">
                <a:solidFill>
                  <a:prstClr val="black"/>
                </a:solidFill>
                <a:latin typeface="Arial" pitchFamily="34" charset="0"/>
                <a:cs typeface="Arial" pitchFamily="34" charset="0"/>
              </a:rPr>
              <a:t>Inversiones Financieras a Largo Plazo</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1.2.1.1	Inversiones a Largo Plazo</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1.2.1.2	Títulos y Valores a Largo Plazo</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1.2.1.3	Fideicomisos, Mandatos y Contratos An.</a:t>
            </a: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722313" algn="l"/>
                <a:tab pos="1343025" algn="l"/>
              </a:tabLst>
            </a:pPr>
            <a:r>
              <a:rPr lang="es-MX" sz="1200" dirty="0" smtClean="0">
                <a:solidFill>
                  <a:prstClr val="black"/>
                </a:solidFill>
                <a:latin typeface="Arial" pitchFamily="34" charset="0"/>
                <a:cs typeface="Arial" pitchFamily="34" charset="0"/>
              </a:rPr>
              <a:t>	1.2.1.4	Participaciones y Aportaciones de Cap.</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pPr>
            <a:endParaRPr lang="es-MX" sz="1200" dirty="0" smtClean="0">
              <a:solidFill>
                <a:prstClr val="black"/>
              </a:solidFill>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116</a:t>
            </a:fld>
            <a:endParaRPr lang="es-MX" dirty="0"/>
          </a:p>
        </p:txBody>
      </p:sp>
    </p:spTree>
    <p:extLst>
      <p:ext uri="{BB962C8B-B14F-4D97-AF65-F5344CB8AC3E}">
        <p14:creationId xmlns:p14="http://schemas.microsoft.com/office/powerpoint/2010/main" val="3761848067"/>
      </p:ext>
    </p:extLst>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51524" y="89529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sp>
        <p:nvSpPr>
          <p:cNvPr id="7" name="Rectangle 1"/>
          <p:cNvSpPr>
            <a:spLocks noChangeArrowheads="1"/>
          </p:cNvSpPr>
          <p:nvPr/>
        </p:nvSpPr>
        <p:spPr bwMode="auto">
          <a:xfrm>
            <a:off x="242620" y="1247227"/>
            <a:ext cx="446449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1200" b="1" dirty="0" smtClean="0">
                <a:solidFill>
                  <a:prstClr val="black"/>
                </a:solidFill>
                <a:latin typeface="Arial" pitchFamily="34" charset="0"/>
                <a:ea typeface="Times New Roman" pitchFamily="18" charset="0"/>
                <a:cs typeface="Arial" pitchFamily="34" charset="0"/>
              </a:rPr>
              <a:t>2	PASIVO</a:t>
            </a:r>
            <a:endParaRPr lang="es-ES" sz="12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s-MX" sz="1200" b="1" i="1" dirty="0" smtClean="0">
                <a:solidFill>
                  <a:prstClr val="black"/>
                </a:solidFill>
                <a:latin typeface="Arial" pitchFamily="34" charset="0"/>
                <a:ea typeface="Times New Roman" pitchFamily="18" charset="0"/>
                <a:cs typeface="Arial" pitchFamily="34" charset="0"/>
              </a:rPr>
              <a:t>2.1	PASIVO CIRCULANTE</a:t>
            </a:r>
          </a:p>
          <a:p>
            <a:pPr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a:p>
            <a:pPr eaLnBrk="0" fontAlgn="base" hangingPunct="0">
              <a:spcBef>
                <a:spcPct val="0"/>
              </a:spcBef>
              <a:spcAft>
                <a:spcPct val="0"/>
              </a:spcAft>
              <a:tabLst>
                <a:tab pos="450850" algn="l"/>
              </a:tabLst>
            </a:pPr>
            <a:r>
              <a:rPr lang="es-MX" sz="1200" dirty="0" smtClean="0">
                <a:solidFill>
                  <a:prstClr val="black"/>
                </a:solidFill>
                <a:latin typeface="Arial" pitchFamily="34" charset="0"/>
                <a:ea typeface="Times New Roman" pitchFamily="18" charset="0"/>
                <a:cs typeface="Arial" pitchFamily="34" charset="0"/>
              </a:rPr>
              <a:t>2.1.1	</a:t>
            </a:r>
            <a:r>
              <a:rPr lang="es-MX" sz="1200" u="sng" dirty="0" smtClean="0">
                <a:solidFill>
                  <a:prstClr val="black"/>
                </a:solidFill>
                <a:latin typeface="Arial" pitchFamily="34" charset="0"/>
                <a:ea typeface="Times New Roman" pitchFamily="18" charset="0"/>
                <a:cs typeface="Arial" pitchFamily="34" charset="0"/>
              </a:rPr>
              <a:t>Cuentas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2.1.1.1	Servicios Personales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2.1.1.2	Proveedores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2.1.1.3	Contratistas por Obras por Pag.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2.1.1.4	Participaciones y Aportaciones por Pag.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2.1.1.5	Transferencias Otorgadas por Pagar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2.1.1.6	Intereses, Comisiones y Otros Gastos de la 	Deuda Pública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2.1.1.7	Retenciones y Contribuciones por Pag.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2.1.1.8	Devoluciones de Ley de Ing por Pagar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2.1.1.9	Otras Cuentas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endParaRPr lang="es-MX" sz="1200" dirty="0" smtClean="0">
              <a:solidFill>
                <a:prstClr val="black"/>
              </a:solidFill>
              <a:latin typeface="Arial" pitchFamily="34" charset="0"/>
              <a:ea typeface="Times New Roman" pitchFamily="18"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2.1.2	</a:t>
            </a:r>
            <a:r>
              <a:rPr lang="es-MX" sz="1200" u="sng" dirty="0" smtClean="0">
                <a:solidFill>
                  <a:prstClr val="black"/>
                </a:solidFill>
                <a:latin typeface="Arial" pitchFamily="34" charset="0"/>
                <a:ea typeface="Times New Roman" pitchFamily="18" charset="0"/>
                <a:cs typeface="Arial" pitchFamily="34" charset="0"/>
              </a:rPr>
              <a:t>Documentos por Pagar a Corto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2.1.2.1	Documentos Comerciales por Pagar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2.1.2.2	Doc. con Contrat por Obras por Pag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2.1.2.9	Otros Documentos por Pagar a Corto Plazo</a:t>
            </a:r>
          </a:p>
          <a:p>
            <a:pPr defTabSz="700088" eaLnBrk="0" fontAlgn="base" hangingPunct="0">
              <a:spcBef>
                <a:spcPct val="0"/>
              </a:spcBef>
              <a:spcAft>
                <a:spcPct val="0"/>
              </a:spcAft>
              <a:tabLst>
                <a:tab pos="450850" algn="l"/>
                <a:tab pos="1162050" algn="l"/>
              </a:tabLst>
            </a:pP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2.1.3	</a:t>
            </a:r>
            <a:r>
              <a:rPr lang="es-MX" sz="1200" u="sng" dirty="0" smtClean="0">
                <a:solidFill>
                  <a:prstClr val="black"/>
                </a:solidFill>
                <a:latin typeface="Arial" pitchFamily="34" charset="0"/>
                <a:ea typeface="Times New Roman" pitchFamily="18" charset="0"/>
                <a:cs typeface="Arial" pitchFamily="34" charset="0"/>
              </a:rPr>
              <a:t>Porción a Corto Plazo de la Deuda Pública a Largo Plazo</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2.1.3.1	Porción a CP de la Deuda Pública Interna</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2.1.3.2	Porción a CP de la Deuda Pública Externa</a:t>
            </a:r>
          </a:p>
          <a:p>
            <a:pPr defTabSz="700088" eaLnBrk="0" fontAlgn="base" hangingPunct="0">
              <a:spcBef>
                <a:spcPct val="0"/>
              </a:spcBef>
              <a:spcAft>
                <a:spcPct val="0"/>
              </a:spcAft>
              <a:tabLst>
                <a:tab pos="450850" algn="l"/>
                <a:tab pos="1162050" algn="l"/>
              </a:tabLst>
            </a:pPr>
            <a:r>
              <a:rPr lang="es-MX" sz="1200" dirty="0" smtClean="0">
                <a:solidFill>
                  <a:prstClr val="black"/>
                </a:solidFill>
                <a:latin typeface="Arial" pitchFamily="34" charset="0"/>
                <a:ea typeface="Times New Roman" pitchFamily="18" charset="0"/>
                <a:cs typeface="Arial" pitchFamily="34" charset="0"/>
              </a:rPr>
              <a:t>	2.1.3.3	Porción a CP de Arrendamiento Financiero</a:t>
            </a:r>
            <a:r>
              <a:rPr lang="es-ES" sz="1200" dirty="0" smtClean="0">
                <a:solidFill>
                  <a:prstClr val="black"/>
                </a:solidFill>
                <a:latin typeface="Arial" pitchFamily="34" charset="0"/>
                <a:cs typeface="Arial" pitchFamily="34" charset="0"/>
              </a:rPr>
              <a:t> </a:t>
            </a:r>
          </a:p>
          <a:p>
            <a:pPr defTabSz="700088" eaLnBrk="0" fontAlgn="base" hangingPunct="0">
              <a:spcBef>
                <a:spcPct val="0"/>
              </a:spcBef>
              <a:spcAft>
                <a:spcPct val="0"/>
              </a:spcAft>
              <a:tabLst>
                <a:tab pos="450850" algn="l"/>
                <a:tab pos="1162050" algn="l"/>
              </a:tabLst>
            </a:pPr>
            <a:endParaRPr lang="es-ES" sz="1200" dirty="0" smtClean="0">
              <a:solidFill>
                <a:prstClr val="black"/>
              </a:solidFill>
              <a:latin typeface="Arial" pitchFamily="34" charset="0"/>
              <a:cs typeface="Arial" pitchFamily="34" charset="0"/>
            </a:endParaRPr>
          </a:p>
          <a:p>
            <a:pPr fontAlgn="base">
              <a:spcBef>
                <a:spcPct val="0"/>
              </a:spcBef>
              <a:spcAft>
                <a:spcPct val="0"/>
              </a:spcAft>
              <a:tabLst>
                <a:tab pos="450850" algn="l"/>
                <a:tab pos="1162050" algn="l"/>
              </a:tabLst>
            </a:pPr>
            <a:r>
              <a:rPr lang="es-MX" sz="1200" dirty="0" smtClean="0">
                <a:solidFill>
                  <a:prstClr val="black"/>
                </a:solidFill>
                <a:latin typeface="Arial" pitchFamily="34" charset="0"/>
                <a:cs typeface="Arial" pitchFamily="34" charset="0"/>
              </a:rPr>
              <a:t>2.1.4	</a:t>
            </a:r>
            <a:r>
              <a:rPr lang="es-MX" sz="1200" u="sng" dirty="0" smtClean="0">
                <a:solidFill>
                  <a:prstClr val="black"/>
                </a:solidFill>
                <a:latin typeface="Arial" pitchFamily="34" charset="0"/>
                <a:cs typeface="Arial" pitchFamily="34" charset="0"/>
              </a:rPr>
              <a:t>Títulos y Valores a Corto Plazo</a:t>
            </a:r>
            <a:endParaRPr lang="es-ES" sz="1200" dirty="0" smtClean="0">
              <a:solidFill>
                <a:prstClr val="black"/>
              </a:solidFill>
              <a:latin typeface="Arial" pitchFamily="34" charset="0"/>
              <a:cs typeface="Arial" pitchFamily="34" charset="0"/>
            </a:endParaRPr>
          </a:p>
          <a:p>
            <a:pPr defTabSz="722313" fontAlgn="base">
              <a:spcBef>
                <a:spcPct val="0"/>
              </a:spcBef>
              <a:spcAft>
                <a:spcPct val="0"/>
              </a:spcAft>
              <a:tabLst>
                <a:tab pos="450850" algn="l"/>
                <a:tab pos="1162050" algn="l"/>
              </a:tabLst>
            </a:pPr>
            <a:r>
              <a:rPr lang="es-MX" sz="1200" dirty="0" smtClean="0">
                <a:solidFill>
                  <a:prstClr val="black"/>
                </a:solidFill>
                <a:latin typeface="Arial" pitchFamily="34" charset="0"/>
                <a:cs typeface="Arial" pitchFamily="34" charset="0"/>
              </a:rPr>
              <a:t>	2.1.4.1	Títulos y Valores de Deuda Púb Interna a CP</a:t>
            </a:r>
            <a:endParaRPr lang="es-ES" sz="1200" dirty="0" smtClean="0">
              <a:solidFill>
                <a:prstClr val="black"/>
              </a:solidFill>
              <a:latin typeface="Arial" pitchFamily="34" charset="0"/>
              <a:cs typeface="Arial" pitchFamily="34" charset="0"/>
            </a:endParaRPr>
          </a:p>
          <a:p>
            <a:pPr defTabSz="722313" fontAlgn="base">
              <a:spcBef>
                <a:spcPct val="0"/>
              </a:spcBef>
              <a:spcAft>
                <a:spcPct val="0"/>
              </a:spcAft>
              <a:tabLst>
                <a:tab pos="450850" algn="l"/>
                <a:tab pos="1162050" algn="l"/>
              </a:tabLst>
            </a:pPr>
            <a:r>
              <a:rPr lang="es-MX" sz="1200" dirty="0" smtClean="0">
                <a:solidFill>
                  <a:prstClr val="black"/>
                </a:solidFill>
                <a:latin typeface="Arial" pitchFamily="34" charset="0"/>
                <a:cs typeface="Arial" pitchFamily="34" charset="0"/>
              </a:rPr>
              <a:t>	2.1.4.2	Títulos y Valores de Deuda Púb Ext a CP</a:t>
            </a:r>
            <a:endParaRPr lang="es-ES" sz="1200" dirty="0" smtClean="0">
              <a:solidFill>
                <a:prstClr val="black"/>
              </a:solidFill>
              <a:latin typeface="Arial" pitchFamily="34" charset="0"/>
              <a:cs typeface="Arial" pitchFamily="34" charset="0"/>
            </a:endParaRPr>
          </a:p>
          <a:p>
            <a:pPr defTabSz="700088" eaLnBrk="0" fontAlgn="base" hangingPunct="0">
              <a:spcBef>
                <a:spcPct val="0"/>
              </a:spcBef>
              <a:spcAft>
                <a:spcPct val="0"/>
              </a:spcAft>
            </a:pPr>
            <a:endParaRPr lang="es-ES" sz="1200" dirty="0" smtClean="0">
              <a:solidFill>
                <a:prstClr val="black"/>
              </a:solidFill>
              <a:latin typeface="Arial" pitchFamily="34" charset="0"/>
              <a:cs typeface="Arial" pitchFamily="34" charset="0"/>
            </a:endParaRPr>
          </a:p>
        </p:txBody>
      </p:sp>
      <p:sp>
        <p:nvSpPr>
          <p:cNvPr id="11" name="Rectangle 2"/>
          <p:cNvSpPr>
            <a:spLocks noChangeArrowheads="1"/>
          </p:cNvSpPr>
          <p:nvPr/>
        </p:nvSpPr>
        <p:spPr bwMode="auto">
          <a:xfrm>
            <a:off x="4788024" y="1228320"/>
            <a:ext cx="424847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200" dirty="0" smtClean="0">
                <a:solidFill>
                  <a:prstClr val="black"/>
                </a:solidFill>
                <a:latin typeface="Arial" pitchFamily="34" charset="0"/>
                <a:ea typeface="Times New Roman" pitchFamily="18" charset="0"/>
                <a:cs typeface="Arial" pitchFamily="34" charset="0"/>
              </a:rPr>
              <a:t>2.1.5	</a:t>
            </a:r>
            <a:r>
              <a:rPr lang="es-MX" sz="1200" u="sng" dirty="0" smtClean="0">
                <a:solidFill>
                  <a:prstClr val="black"/>
                </a:solidFill>
                <a:latin typeface="Arial" pitchFamily="34" charset="0"/>
                <a:ea typeface="Times New Roman" pitchFamily="18" charset="0"/>
                <a:cs typeface="Arial" pitchFamily="34" charset="0"/>
              </a:rPr>
              <a:t>Pasivos Diferidos a Corto Plazo</a:t>
            </a:r>
          </a:p>
          <a:p>
            <a:pPr algn="just" fontAlgn="base">
              <a:spcBef>
                <a:spcPct val="0"/>
              </a:spcBef>
              <a:spcAft>
                <a:spcPct val="0"/>
              </a:spcAf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2.1.5.1	Ingresos Cobrados por Adelantado a CP</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2.1.5.2	Intereses Cobrados por Adelantado a C P</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2.1.5.9	Otros Pasivos Diferidos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endParaRPr lang="es-MX" sz="1200" dirty="0" smtClean="0">
              <a:solidFill>
                <a:prstClr val="black"/>
              </a:solidFill>
              <a:latin typeface="Arial" pitchFamily="34" charset="0"/>
              <a:ea typeface="Times New Roman" pitchFamily="18"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2.1.6	</a:t>
            </a:r>
            <a:r>
              <a:rPr lang="es-MX" sz="1200" u="sng" dirty="0" smtClean="0">
                <a:solidFill>
                  <a:prstClr val="black"/>
                </a:solidFill>
                <a:latin typeface="Arial" pitchFamily="34" charset="0"/>
                <a:ea typeface="Times New Roman" pitchFamily="18" charset="0"/>
                <a:cs typeface="Arial" pitchFamily="34" charset="0"/>
              </a:rPr>
              <a:t>Fondos y Bienes de Terceros en Garantía y/o Administración a Corto Plazo</a:t>
            </a:r>
          </a:p>
          <a:p>
            <a:pPr algn="just" defTabSz="700088" eaLnBrk="0" fontAlgn="base" hangingPunct="0">
              <a:spcBef>
                <a:spcPct val="0"/>
              </a:spcBef>
              <a:spcAft>
                <a:spcPct val="0"/>
              </a:spcAft>
              <a:tabLst>
                <a:tab pos="450850" algn="l"/>
                <a:tab pos="1073150" algn="l"/>
              </a:tabLs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2.1.6.1	Fondos en Garantía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2.1.6.2	Fondos en Administración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2.1.6.3	Fondos Contingentes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2.1.6.4	Fondos de Fideicomisos, Mandatos y 	Contratos Análogos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2.1.6.5	Otros Fondos de Terceros en Garantía y/o 	Administración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2.1.6.6	Valores y Bienes en Garantía a Corto Plazo</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endParaRPr lang="es-MX" sz="1200" dirty="0" smtClean="0">
              <a:solidFill>
                <a:prstClr val="black"/>
              </a:solidFill>
              <a:latin typeface="Arial" pitchFamily="34" charset="0"/>
              <a:ea typeface="Times New Roman" pitchFamily="18"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2.1.7	</a:t>
            </a:r>
            <a:r>
              <a:rPr lang="es-MX" sz="1200" u="sng" dirty="0" smtClean="0">
                <a:solidFill>
                  <a:srgbClr val="FF0000"/>
                </a:solidFill>
                <a:latin typeface="Arial" pitchFamily="34" charset="0"/>
                <a:ea typeface="Times New Roman" pitchFamily="18" charset="0"/>
                <a:cs typeface="Arial" pitchFamily="34" charset="0"/>
              </a:rPr>
              <a:t>Provisiones a Corto Plazo</a:t>
            </a:r>
          </a:p>
          <a:p>
            <a:pPr algn="just" defTabSz="700088" eaLnBrk="0" fontAlgn="base" hangingPunct="0">
              <a:spcBef>
                <a:spcPct val="0"/>
              </a:spcBef>
              <a:spcAft>
                <a:spcPct val="0"/>
              </a:spcAft>
              <a:tabLst>
                <a:tab pos="450850" algn="l"/>
                <a:tab pos="1073150" algn="l"/>
              </a:tabLst>
            </a:pPr>
            <a:endParaRPr lang="es-ES" sz="1200" dirty="0" smtClean="0">
              <a:solidFill>
                <a:srgbClr val="FF0000"/>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srgbClr val="FF0000"/>
                </a:solidFill>
                <a:latin typeface="Arial" pitchFamily="34" charset="0"/>
                <a:ea typeface="Times New Roman" pitchFamily="18" charset="0"/>
                <a:cs typeface="Arial" pitchFamily="34" charset="0"/>
              </a:rPr>
              <a:t>	2.1.7.1	Provisión para Demandas y Juicios a CP</a:t>
            </a:r>
            <a:endParaRPr lang="es-ES" sz="1200" dirty="0" smtClean="0">
              <a:solidFill>
                <a:srgbClr val="FF0000"/>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srgbClr val="FF0000"/>
                </a:solidFill>
                <a:latin typeface="Arial" pitchFamily="34" charset="0"/>
                <a:ea typeface="Times New Roman" pitchFamily="18" charset="0"/>
                <a:cs typeface="Arial" pitchFamily="34" charset="0"/>
              </a:rPr>
              <a:t>	2.1.7.2	Provisión para Contingencias a Corto Plazo</a:t>
            </a:r>
            <a:endParaRPr lang="es-ES" sz="1200" dirty="0" smtClean="0">
              <a:solidFill>
                <a:srgbClr val="FF0000"/>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srgbClr val="FF0000"/>
                </a:solidFill>
                <a:latin typeface="Arial" pitchFamily="34" charset="0"/>
                <a:ea typeface="Times New Roman" pitchFamily="18" charset="0"/>
                <a:cs typeface="Arial" pitchFamily="34" charset="0"/>
              </a:rPr>
              <a:t>	2.1.7.9	Otras Provisiones a Corto Plazo</a:t>
            </a:r>
          </a:p>
          <a:p>
            <a:pPr algn="just" defTabSz="700088" eaLnBrk="0" fontAlgn="base" hangingPunct="0">
              <a:spcBef>
                <a:spcPct val="0"/>
              </a:spcBef>
              <a:spcAft>
                <a:spcPct val="0"/>
              </a:spcAft>
              <a:tabLst>
                <a:tab pos="450850" algn="l"/>
                <a:tab pos="1073150" algn="l"/>
              </a:tabLs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2.1.9	</a:t>
            </a:r>
            <a:r>
              <a:rPr lang="es-MX" sz="1200" u="sng" dirty="0" smtClean="0">
                <a:solidFill>
                  <a:prstClr val="black"/>
                </a:solidFill>
                <a:latin typeface="Arial" pitchFamily="34" charset="0"/>
                <a:ea typeface="Times New Roman" pitchFamily="18" charset="0"/>
                <a:cs typeface="Arial" pitchFamily="34" charset="0"/>
              </a:rPr>
              <a:t>Otros Pasivos a Corto Plazo</a:t>
            </a:r>
          </a:p>
          <a:p>
            <a:pPr algn="just" defTabSz="700088" eaLnBrk="0" fontAlgn="base" hangingPunct="0">
              <a:spcBef>
                <a:spcPct val="0"/>
              </a:spcBef>
              <a:spcAft>
                <a:spcPct val="0"/>
              </a:spcAft>
              <a:tabLst>
                <a:tab pos="450850" algn="l"/>
                <a:tab pos="1073150" algn="l"/>
              </a:tabLst>
            </a:pP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2.1.9.1	Ingresos por Clasificar</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2.1.9.2	Recaudación por Participar</a:t>
            </a:r>
            <a:endParaRPr lang="es-ES" sz="1200" dirty="0" smtClean="0">
              <a:solidFill>
                <a:prstClr val="black"/>
              </a:solidFill>
              <a:latin typeface="Arial" pitchFamily="34" charset="0"/>
              <a:cs typeface="Arial" pitchFamily="34" charset="0"/>
            </a:endParaRPr>
          </a:p>
          <a:p>
            <a:pPr algn="just" defTabSz="700088" eaLnBrk="0" fontAlgn="base" hangingPunct="0">
              <a:spcBef>
                <a:spcPct val="0"/>
              </a:spcBef>
              <a:spcAft>
                <a:spcPct val="0"/>
              </a:spcAft>
              <a:tabLst>
                <a:tab pos="450850" algn="l"/>
                <a:tab pos="1073150" algn="l"/>
              </a:tabLst>
            </a:pPr>
            <a:r>
              <a:rPr lang="es-MX" sz="1200" dirty="0" smtClean="0">
                <a:solidFill>
                  <a:prstClr val="black"/>
                </a:solidFill>
                <a:latin typeface="Arial" pitchFamily="34" charset="0"/>
                <a:ea typeface="Times New Roman" pitchFamily="18" charset="0"/>
                <a:cs typeface="Arial" pitchFamily="34" charset="0"/>
              </a:rPr>
              <a:t>	2.1.9.9	Otros Pasivos Circulantes</a:t>
            </a:r>
            <a:endParaRPr lang="es-MX" sz="1200" dirty="0" smtClean="0">
              <a:solidFill>
                <a:prstClr val="black"/>
              </a:solidFill>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117</a:t>
            </a:fld>
            <a:endParaRPr lang="es-MX" dirty="0"/>
          </a:p>
        </p:txBody>
      </p:sp>
    </p:spTree>
    <p:extLst>
      <p:ext uri="{BB962C8B-B14F-4D97-AF65-F5344CB8AC3E}">
        <p14:creationId xmlns:p14="http://schemas.microsoft.com/office/powerpoint/2010/main" val="3237947764"/>
      </p:ext>
    </p:extLst>
  </p:cSld>
  <p:clrMapOvr>
    <a:masterClrMapping/>
  </p:clrMapOvr>
  <p:transition spd="slow">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51524" y="89529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484784"/>
            <a:ext cx="67687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118</a:t>
            </a:fld>
            <a:endParaRPr lang="es-MX" dirty="0"/>
          </a:p>
        </p:txBody>
      </p:sp>
    </p:spTree>
    <p:extLst>
      <p:ext uri="{BB962C8B-B14F-4D97-AF65-F5344CB8AC3E}">
        <p14:creationId xmlns:p14="http://schemas.microsoft.com/office/powerpoint/2010/main" val="2715569314"/>
      </p:ext>
    </p:extLst>
  </p:cSld>
  <p:clrMapOvr>
    <a:masterClrMapping/>
  </p:clrMapOvr>
  <p:transition spd="slow">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51524" y="89529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333500"/>
            <a:ext cx="7272808" cy="46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119</a:t>
            </a:fld>
            <a:endParaRPr lang="es-MX" dirty="0"/>
          </a:p>
        </p:txBody>
      </p:sp>
    </p:spTree>
    <p:extLst>
      <p:ext uri="{BB962C8B-B14F-4D97-AF65-F5344CB8AC3E}">
        <p14:creationId xmlns:p14="http://schemas.microsoft.com/office/powerpoint/2010/main" val="23932493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1268760"/>
            <a:ext cx="8143932" cy="3416320"/>
          </a:xfrm>
          <a:prstGeom prst="rect">
            <a:avLst/>
          </a:prstGeom>
          <a:noFill/>
        </p:spPr>
        <p:txBody>
          <a:bodyPr>
            <a:spAutoFit/>
            <a:scene3d>
              <a:camera prst="orthographicFront"/>
              <a:lightRig rig="threePt" dir="t"/>
            </a:scene3d>
            <a:sp3d extrusionH="57150">
              <a:bevelT w="38100" h="38100"/>
            </a:sp3d>
          </a:bodyPr>
          <a:lstStyle/>
          <a:p>
            <a:pPr algn="ctr">
              <a:defRPr/>
            </a:pPr>
            <a:r>
              <a:rPr lang="es-ES" sz="2400" b="1" dirty="0" smtClean="0">
                <a:ln>
                  <a:prstDash val="solid"/>
                </a:ln>
              </a:rPr>
              <a:t>Devengado</a:t>
            </a:r>
            <a:endParaRPr lang="es-ES" sz="2400" b="1" dirty="0">
              <a:ln>
                <a:prstDash val="solid"/>
              </a:ln>
            </a:endParaRPr>
          </a:p>
          <a:p>
            <a:pPr algn="just">
              <a:defRPr/>
            </a:pPr>
            <a:endParaRPr lang="es-ES" sz="2400" b="1" dirty="0">
              <a:ln>
                <a:prstDash val="solid"/>
              </a:ln>
              <a:effectLst>
                <a:outerShdw blurRad="88000" dist="50800" dir="5040000" algn="tl">
                  <a:schemeClr val="accent4">
                    <a:tint val="80000"/>
                    <a:satMod val="250000"/>
                    <a:alpha val="45000"/>
                  </a:schemeClr>
                </a:outerShdw>
              </a:effectLst>
            </a:endParaRPr>
          </a:p>
          <a:p>
            <a:pPr algn="just"/>
            <a:r>
              <a:rPr lang="es-MX" sz="2400" dirty="0"/>
              <a:t>El principio de lo </a:t>
            </a:r>
            <a:r>
              <a:rPr lang="es-MX" sz="2400" b="1" dirty="0" smtClean="0"/>
              <a:t>devengado</a:t>
            </a:r>
            <a:r>
              <a:rPr lang="es-MX" sz="2400" dirty="0"/>
              <a:t>,</a:t>
            </a:r>
            <a:r>
              <a:rPr lang="es-MX" sz="2400" dirty="0" smtClean="0"/>
              <a:t> </a:t>
            </a:r>
            <a:r>
              <a:rPr lang="es-MX" sz="2400" dirty="0"/>
              <a:t>establece que se deben reconocer las ganancias y las pérdidas en función del tiempo, con independencia de haberlas cobrado o pagado</a:t>
            </a:r>
            <a:r>
              <a:rPr lang="es-MX" sz="2400" dirty="0" smtClean="0"/>
              <a:t>.</a:t>
            </a:r>
          </a:p>
          <a:p>
            <a:pPr algn="just"/>
            <a:endParaRPr lang="es-MX" sz="2400" dirty="0" smtClean="0"/>
          </a:p>
          <a:p>
            <a:pPr algn="just"/>
            <a:r>
              <a:rPr lang="es-MX" sz="2400" dirty="0" smtClean="0"/>
              <a:t>Registro contable del ingreso y el gasto en el momento en que sucedan, sin importar la fecha de su cobro o pago.</a:t>
            </a: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12</a:t>
            </a:fld>
            <a:endParaRPr lang="es-MX" dirty="0"/>
          </a:p>
        </p:txBody>
      </p:sp>
    </p:spTree>
    <p:extLst>
      <p:ext uri="{BB962C8B-B14F-4D97-AF65-F5344CB8AC3E}">
        <p14:creationId xmlns:p14="http://schemas.microsoft.com/office/powerpoint/2010/main" val="42543873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51524" y="89529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44823"/>
            <a:ext cx="7092934" cy="850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120</a:t>
            </a:fld>
            <a:endParaRPr lang="es-MX" dirty="0"/>
          </a:p>
        </p:txBody>
      </p:sp>
    </p:spTree>
    <p:extLst>
      <p:ext uri="{BB962C8B-B14F-4D97-AF65-F5344CB8AC3E}">
        <p14:creationId xmlns:p14="http://schemas.microsoft.com/office/powerpoint/2010/main" val="1213373216"/>
      </p:ext>
    </p:extLst>
  </p:cSld>
  <p:clrMapOvr>
    <a:masterClrMapping/>
  </p:clrMapOvr>
  <p:transition spd="slow">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51524" y="895298"/>
            <a:ext cx="8649040" cy="464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s-MX" b="1" dirty="0" smtClean="0">
                <a:solidFill>
                  <a:prstClr val="black"/>
                </a:solidFill>
                <a:ea typeface="Times New Roman" pitchFamily="18" charset="0"/>
                <a:cs typeface="Arial" pitchFamily="34" charset="0"/>
              </a:rPr>
              <a:t>Plan de cuentas</a:t>
            </a:r>
            <a:endParaRPr lang="es-MX" dirty="0" smtClean="0">
              <a:solidFill>
                <a:prstClr val="black"/>
              </a:solidFill>
              <a:cs typeface="Arial" pitchFamily="34" charset="0"/>
            </a:endParaRPr>
          </a:p>
        </p:txBody>
      </p:sp>
      <p:sp>
        <p:nvSpPr>
          <p:cNvPr id="4" name="Rectangle 1"/>
          <p:cNvSpPr>
            <a:spLocks noChangeArrowheads="1"/>
          </p:cNvSpPr>
          <p:nvPr/>
        </p:nvSpPr>
        <p:spPr bwMode="auto">
          <a:xfrm>
            <a:off x="755576" y="1434375"/>
            <a:ext cx="7632848"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ct val="0"/>
              </a:spcAft>
              <a:buFontTx/>
              <a:buAutoNum type="arabicPlain" startAt="8"/>
            </a:pPr>
            <a:r>
              <a:rPr lang="es-MX" sz="1400" b="1" dirty="0" smtClean="0">
                <a:solidFill>
                  <a:prstClr val="black"/>
                </a:solidFill>
                <a:latin typeface="Arial" pitchFamily="34" charset="0"/>
                <a:ea typeface="Times New Roman" pitchFamily="18" charset="0"/>
                <a:cs typeface="Arial" pitchFamily="34" charset="0"/>
              </a:rPr>
              <a:t>CUENTAS DE ORDEN PRESUPUESTARIAS</a:t>
            </a:r>
          </a:p>
          <a:p>
            <a:pPr marL="342900" indent="-342900" algn="just" fontAlgn="base">
              <a:spcBef>
                <a:spcPct val="0"/>
              </a:spcBef>
              <a:spcAft>
                <a:spcPct val="0"/>
              </a:spcAft>
              <a:buFontTx/>
              <a:buAutoNum type="arabicPlain" startAt="8"/>
            </a:pPr>
            <a:endParaRPr lang="es-ES" sz="1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400" b="1" i="1" dirty="0" smtClean="0">
                <a:solidFill>
                  <a:prstClr val="black"/>
                </a:solidFill>
                <a:latin typeface="Arial" pitchFamily="34" charset="0"/>
                <a:ea typeface="Times New Roman" pitchFamily="18" charset="0"/>
                <a:cs typeface="Arial" pitchFamily="34" charset="0"/>
              </a:rPr>
              <a:t>8.1	LEY DE INGRESOS</a:t>
            </a:r>
          </a:p>
          <a:p>
            <a:pPr algn="just" eaLnBrk="0" fontAlgn="base" hangingPunct="0">
              <a:spcBef>
                <a:spcPct val="0"/>
              </a:spcBef>
              <a:spcAft>
                <a:spcPct val="0"/>
              </a:spcAft>
            </a:pP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8.1.1	Ley de Ingresos Estimada</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8.1.2	Ley de Ingresos por Ejecutar</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8.1.3	Modificaciones a la Ley de Ingresos Estimada</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8.1.4	Ley de Ingresos Devengada</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8.1.5	Ley de Ingresos Recaudada</a:t>
            </a:r>
          </a:p>
          <a:p>
            <a:pPr algn="just" eaLnBrk="0" fontAlgn="base" hangingPunct="0">
              <a:spcBef>
                <a:spcPct val="0"/>
              </a:spcBef>
              <a:spcAft>
                <a:spcPct val="0"/>
              </a:spcAft>
            </a:pPr>
            <a:endParaRPr lang="es-ES" sz="1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s-MX" sz="1400" b="1" i="1" dirty="0" smtClean="0">
                <a:solidFill>
                  <a:prstClr val="black"/>
                </a:solidFill>
                <a:latin typeface="Arial" pitchFamily="34" charset="0"/>
                <a:ea typeface="Times New Roman" pitchFamily="18" charset="0"/>
                <a:cs typeface="Arial" pitchFamily="34" charset="0"/>
              </a:rPr>
              <a:t>8.2	PRESUPUESTO DE EGRESOS</a:t>
            </a:r>
          </a:p>
          <a:p>
            <a:pPr algn="just" eaLnBrk="0" fontAlgn="base" hangingPunct="0">
              <a:spcBef>
                <a:spcPct val="0"/>
              </a:spcBef>
              <a:spcAft>
                <a:spcPct val="0"/>
              </a:spcAft>
            </a:pP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8.2.1	Presupuesto de Egresos Aprobado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8.2.2	Presupuesto de Egresos por Ejercer</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8.2.3	Modificaciones al Presupuesto de Egresos Aprobado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8.2.4	Presupuesto de Egresos Comprometido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8.2.5	Presupuesto de Egresos Devengado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8.2.6	Presupuesto de Egresos Ejercido</a:t>
            </a:r>
            <a:endParaRPr lang="es-ES" sz="1400" dirty="0" smtClean="0">
              <a:solidFill>
                <a:prstClr val="black"/>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400" dirty="0" smtClean="0">
                <a:solidFill>
                  <a:prstClr val="black"/>
                </a:solidFill>
                <a:latin typeface="Arial" pitchFamily="34" charset="0"/>
                <a:ea typeface="Times New Roman" pitchFamily="18" charset="0"/>
                <a:cs typeface="Arial" pitchFamily="34" charset="0"/>
              </a:rPr>
              <a:t>8.2.7	Presupuesto de Egresos Pagado</a:t>
            </a:r>
            <a:endParaRPr lang="es-MX" sz="1400" dirty="0" smtClean="0">
              <a:solidFill>
                <a:prstClr val="black"/>
              </a:solidFill>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121</a:t>
            </a:fld>
            <a:endParaRPr lang="es-MX" dirty="0"/>
          </a:p>
        </p:txBody>
      </p:sp>
    </p:spTree>
    <p:extLst>
      <p:ext uri="{BB962C8B-B14F-4D97-AF65-F5344CB8AC3E}">
        <p14:creationId xmlns:p14="http://schemas.microsoft.com/office/powerpoint/2010/main" val="1642798133"/>
      </p:ext>
    </p:extLst>
  </p:cSld>
  <p:clrMapOvr>
    <a:masterClrMapping/>
  </p:clrMapOvr>
  <p:transition spd="slow">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10"/>
          <p:cNvSpPr txBox="1"/>
          <p:nvPr/>
        </p:nvSpPr>
        <p:spPr>
          <a:xfrm>
            <a:off x="971600" y="1628800"/>
            <a:ext cx="6768752" cy="3785652"/>
          </a:xfrm>
          <a:prstGeom prst="rect">
            <a:avLst/>
          </a:prstGeom>
          <a:noFill/>
        </p:spPr>
        <p:txBody>
          <a:bodyPr wrap="square" rtlCol="0">
            <a:spAutoFit/>
          </a:bodyPr>
          <a:lstStyle/>
          <a:p>
            <a:pPr lvl="1" algn="ctr"/>
            <a:r>
              <a:rPr lang="es-MX" sz="2400" b="1" dirty="0" smtClean="0"/>
              <a:t>III. 1. Clasificadores presupuestarios</a:t>
            </a:r>
          </a:p>
          <a:p>
            <a:pPr lvl="1"/>
            <a:endParaRPr lang="es-MX" b="1" dirty="0"/>
          </a:p>
          <a:p>
            <a:pPr lvl="1"/>
            <a:endParaRPr lang="es-MX" b="1" dirty="0" smtClean="0"/>
          </a:p>
          <a:p>
            <a:pPr lvl="1"/>
            <a:r>
              <a:rPr lang="es-MX" b="1" dirty="0" smtClean="0"/>
              <a:t>De ingresos:</a:t>
            </a:r>
          </a:p>
          <a:p>
            <a:pPr lvl="1"/>
            <a:r>
              <a:rPr lang="es-MX" dirty="0" smtClean="0"/>
              <a:t>Clasificador </a:t>
            </a:r>
            <a:r>
              <a:rPr lang="es-MX" dirty="0"/>
              <a:t>por rubro de </a:t>
            </a:r>
            <a:r>
              <a:rPr lang="es-MX" dirty="0" smtClean="0"/>
              <a:t>ingresos</a:t>
            </a:r>
          </a:p>
          <a:p>
            <a:pPr lvl="1"/>
            <a:endParaRPr lang="es-MX" b="1" dirty="0" smtClean="0"/>
          </a:p>
          <a:p>
            <a:pPr lvl="1"/>
            <a:r>
              <a:rPr lang="es-MX" b="1" dirty="0" smtClean="0"/>
              <a:t>De egresos:</a:t>
            </a:r>
            <a:endParaRPr lang="es-MX" b="1" dirty="0"/>
          </a:p>
          <a:p>
            <a:pPr marL="800100" lvl="1" indent="-342900">
              <a:buFont typeface="+mj-lt"/>
              <a:buAutoNum type="arabicPeriod"/>
            </a:pPr>
            <a:r>
              <a:rPr lang="es-MX" dirty="0" smtClean="0"/>
              <a:t>Clasificador </a:t>
            </a:r>
            <a:r>
              <a:rPr lang="es-MX" dirty="0"/>
              <a:t>por objeto del gasto</a:t>
            </a:r>
          </a:p>
          <a:p>
            <a:pPr marL="800100" lvl="1" indent="-342900">
              <a:buFont typeface="+mj-lt"/>
              <a:buAutoNum type="arabicPeriod"/>
            </a:pPr>
            <a:r>
              <a:rPr lang="es-MX" dirty="0"/>
              <a:t>Clasificador por tipo de gasto</a:t>
            </a:r>
          </a:p>
          <a:p>
            <a:pPr marL="800100" lvl="1" indent="-342900">
              <a:buFont typeface="+mj-lt"/>
              <a:buAutoNum type="arabicPeriod"/>
            </a:pPr>
            <a:r>
              <a:rPr lang="es-MX" dirty="0" smtClean="0"/>
              <a:t>Clasificación </a:t>
            </a:r>
            <a:r>
              <a:rPr lang="es-MX" dirty="0"/>
              <a:t>funcional del gasto</a:t>
            </a:r>
          </a:p>
          <a:p>
            <a:pPr marL="800100" lvl="1" indent="-342900">
              <a:buFont typeface="+mj-lt"/>
              <a:buAutoNum type="arabicPeriod"/>
            </a:pPr>
            <a:r>
              <a:rPr lang="es-MX" dirty="0"/>
              <a:t>Clasificador programático</a:t>
            </a:r>
          </a:p>
          <a:p>
            <a:pPr marL="800100" lvl="1" indent="-342900">
              <a:buFont typeface="+mj-lt"/>
              <a:buAutoNum type="arabicPeriod"/>
            </a:pPr>
            <a:r>
              <a:rPr lang="es-MX" dirty="0"/>
              <a:t>Clasificador administrativo</a:t>
            </a:r>
          </a:p>
          <a:p>
            <a:pPr marL="800100" lvl="1" indent="-342900">
              <a:buFont typeface="+mj-lt"/>
              <a:buAutoNum type="arabicPeriod"/>
            </a:pPr>
            <a:r>
              <a:rPr lang="es-MX" dirty="0" smtClean="0"/>
              <a:t>Clasificación </a:t>
            </a:r>
            <a:r>
              <a:rPr lang="es-MX" dirty="0"/>
              <a:t>económica</a:t>
            </a:r>
            <a:endParaRPr lang="es-MX" sz="28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122</a:t>
            </a:fld>
            <a:endParaRPr lang="es-MX" dirty="0"/>
          </a:p>
        </p:txBody>
      </p:sp>
    </p:spTree>
    <p:extLst>
      <p:ext uri="{BB962C8B-B14F-4D97-AF65-F5344CB8AC3E}">
        <p14:creationId xmlns:p14="http://schemas.microsoft.com/office/powerpoint/2010/main" val="182266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5"/>
          <p:cNvSpPr txBox="1"/>
          <p:nvPr/>
        </p:nvSpPr>
        <p:spPr>
          <a:xfrm>
            <a:off x="2447833" y="1769340"/>
            <a:ext cx="6470438" cy="3077766"/>
          </a:xfrm>
          <a:prstGeom prst="rect">
            <a:avLst/>
          </a:prstGeom>
          <a:noFill/>
        </p:spPr>
        <p:txBody>
          <a:bodyPr wrap="square" rtlCol="0">
            <a:spAutoFit/>
          </a:bodyPr>
          <a:lstStyle/>
          <a:p>
            <a:pPr algn="just"/>
            <a:r>
              <a:rPr lang="es-MX" sz="1700" b="1" dirty="0">
                <a:solidFill>
                  <a:prstClr val="black"/>
                </a:solidFill>
                <a:cs typeface="Arial" panose="020B0604020202020204" pitchFamily="34" charset="0"/>
              </a:rPr>
              <a:t>Artículo 19</a:t>
            </a:r>
            <a:r>
              <a:rPr lang="es-MX" sz="1700" dirty="0">
                <a:solidFill>
                  <a:prstClr val="black"/>
                </a:solidFill>
                <a:cs typeface="Arial" panose="020B0604020202020204" pitchFamily="34" charset="0"/>
              </a:rPr>
              <a:t>.- Los entes públicos deberán asegurarse que el sistema:</a:t>
            </a:r>
          </a:p>
          <a:p>
            <a:pPr algn="just"/>
            <a:endParaRPr lang="es-MX" sz="800" dirty="0">
              <a:solidFill>
                <a:prstClr val="black"/>
              </a:solidFill>
              <a:cs typeface="Arial" panose="020B0604020202020204" pitchFamily="34" charset="0"/>
            </a:endParaRPr>
          </a:p>
          <a:p>
            <a:pPr algn="just"/>
            <a:r>
              <a:rPr lang="es-MX" sz="1700" dirty="0">
                <a:solidFill>
                  <a:prstClr val="black"/>
                </a:solidFill>
                <a:cs typeface="Arial" panose="020B0604020202020204" pitchFamily="34" charset="0"/>
              </a:rPr>
              <a:t>Integre en </a:t>
            </a:r>
            <a:r>
              <a:rPr lang="es-MX" sz="1700" b="1" dirty="0">
                <a:solidFill>
                  <a:prstClr val="black"/>
                </a:solidFill>
                <a:cs typeface="Arial" panose="020B0604020202020204" pitchFamily="34" charset="0"/>
              </a:rPr>
              <a:t>forma automática </a:t>
            </a:r>
            <a:r>
              <a:rPr lang="es-MX" sz="1700" dirty="0">
                <a:solidFill>
                  <a:prstClr val="black"/>
                </a:solidFill>
                <a:cs typeface="Arial" panose="020B0604020202020204" pitchFamily="34" charset="0"/>
              </a:rPr>
              <a:t>el ejercicio presupuestario con la operación contable, a partir de la utilización del gasto </a:t>
            </a:r>
            <a:r>
              <a:rPr lang="es-MX" sz="1700" b="1" dirty="0">
                <a:solidFill>
                  <a:prstClr val="black"/>
                </a:solidFill>
                <a:cs typeface="Arial" panose="020B0604020202020204" pitchFamily="34" charset="0"/>
              </a:rPr>
              <a:t>devengado</a:t>
            </a:r>
            <a:r>
              <a:rPr lang="es-MX" sz="1700" dirty="0">
                <a:solidFill>
                  <a:prstClr val="black"/>
                </a:solidFill>
                <a:cs typeface="Arial" panose="020B0604020202020204" pitchFamily="34" charset="0"/>
              </a:rPr>
              <a:t>;</a:t>
            </a:r>
          </a:p>
          <a:p>
            <a:pPr algn="just"/>
            <a:endParaRPr lang="es-MX" sz="800" dirty="0">
              <a:solidFill>
                <a:prstClr val="black"/>
              </a:solidFill>
              <a:cs typeface="Arial" panose="020B0604020202020204" pitchFamily="34" charset="0"/>
            </a:endParaRPr>
          </a:p>
          <a:p>
            <a:pPr algn="just"/>
            <a:r>
              <a:rPr lang="es-MX" sz="1700" dirty="0">
                <a:solidFill>
                  <a:prstClr val="black"/>
                </a:solidFill>
                <a:cs typeface="Arial" panose="020B0604020202020204" pitchFamily="34" charset="0"/>
              </a:rPr>
              <a:t>Permita que los </a:t>
            </a:r>
            <a:r>
              <a:rPr lang="es-MX" sz="1700" b="1" dirty="0">
                <a:solidFill>
                  <a:prstClr val="black"/>
                </a:solidFill>
                <a:cs typeface="Arial" panose="020B0604020202020204" pitchFamily="34" charset="0"/>
              </a:rPr>
              <a:t>registros</a:t>
            </a:r>
            <a:r>
              <a:rPr lang="es-MX" sz="1700" dirty="0">
                <a:solidFill>
                  <a:prstClr val="black"/>
                </a:solidFill>
                <a:cs typeface="Arial" panose="020B0604020202020204" pitchFamily="34" charset="0"/>
              </a:rPr>
              <a:t> se efectúen </a:t>
            </a:r>
            <a:r>
              <a:rPr lang="es-MX" sz="1700" b="1" dirty="0">
                <a:solidFill>
                  <a:prstClr val="black"/>
                </a:solidFill>
                <a:cs typeface="Arial" panose="020B0604020202020204" pitchFamily="34" charset="0"/>
              </a:rPr>
              <a:t>considerando la base acumulativa</a:t>
            </a:r>
            <a:r>
              <a:rPr lang="es-MX" sz="1700" dirty="0">
                <a:solidFill>
                  <a:prstClr val="black"/>
                </a:solidFill>
                <a:cs typeface="Arial" panose="020B0604020202020204" pitchFamily="34" charset="0"/>
              </a:rPr>
              <a:t> para la integración de la información presupuestaria y contable;</a:t>
            </a:r>
          </a:p>
          <a:p>
            <a:pPr algn="just"/>
            <a:endParaRPr lang="es-MX" sz="800" dirty="0">
              <a:solidFill>
                <a:prstClr val="black"/>
              </a:solidFill>
              <a:cs typeface="Arial" panose="020B0604020202020204" pitchFamily="34" charset="0"/>
            </a:endParaRPr>
          </a:p>
          <a:p>
            <a:pPr algn="just"/>
            <a:r>
              <a:rPr lang="es-MX" sz="1700" dirty="0">
                <a:cs typeface="Arial" panose="020B0604020202020204" pitchFamily="34" charset="0"/>
              </a:rPr>
              <a:t>Genere, en tiempo real (</a:t>
            </a:r>
            <a:r>
              <a:rPr lang="es-MX" sz="1700" b="1" i="1" dirty="0">
                <a:cs typeface="Arial" panose="020B0604020202020204" pitchFamily="34" charset="0"/>
              </a:rPr>
              <a:t>procesos administrativos</a:t>
            </a:r>
            <a:r>
              <a:rPr lang="es-MX" sz="1700" dirty="0">
                <a:cs typeface="Arial" panose="020B0604020202020204" pitchFamily="34" charset="0"/>
              </a:rPr>
              <a:t>), estados financieros, </a:t>
            </a:r>
            <a:r>
              <a:rPr lang="es-MX" sz="1700" b="1" dirty="0">
                <a:cs typeface="Arial" panose="020B0604020202020204" pitchFamily="34" charset="0"/>
              </a:rPr>
              <a:t>de ejecución presupuestaria</a:t>
            </a:r>
            <a:r>
              <a:rPr lang="es-MX" sz="1700" dirty="0">
                <a:cs typeface="Arial" panose="020B0604020202020204" pitchFamily="34" charset="0"/>
              </a:rPr>
              <a:t> y otra información que coadyuve a la toma de decisiones, a la transparencia, a la programación con base en resultados, a la evaluación y a la rendición de cuentas…</a:t>
            </a:r>
            <a:endParaRPr lang="es-MX" sz="1700" dirty="0">
              <a:solidFill>
                <a:prstClr val="black"/>
              </a:solidFill>
              <a:cs typeface="Arial" panose="020B0604020202020204" pitchFamily="34" charset="0"/>
            </a:endParaRPr>
          </a:p>
        </p:txBody>
      </p:sp>
      <p:sp>
        <p:nvSpPr>
          <p:cNvPr id="7" name="Título 1"/>
          <p:cNvSpPr>
            <a:spLocks noGrp="1"/>
          </p:cNvSpPr>
          <p:nvPr>
            <p:ph type="title"/>
          </p:nvPr>
        </p:nvSpPr>
        <p:spPr>
          <a:xfrm>
            <a:off x="185381" y="3667803"/>
            <a:ext cx="2125438" cy="1070795"/>
          </a:xfrm>
        </p:spPr>
        <p:txBody>
          <a:bodyPr>
            <a:noAutofit/>
          </a:bodyPr>
          <a:lstStyle/>
          <a:p>
            <a:pPr>
              <a:lnSpc>
                <a:spcPct val="150000"/>
              </a:lnSpc>
            </a:pPr>
            <a:r>
              <a:rPr lang="es-MX" sz="2000" b="1" cap="small" dirty="0">
                <a:latin typeface="Arial" panose="020B0604020202020204" pitchFamily="34" charset="0"/>
                <a:cs typeface="Arial" panose="020B0604020202020204" pitchFamily="34" charset="0"/>
              </a:rPr>
              <a:t>Ley General de Contabilidad Gubernamental</a:t>
            </a:r>
          </a:p>
        </p:txBody>
      </p:sp>
      <p:sp>
        <p:nvSpPr>
          <p:cNvPr id="8" name="CuadroTexto 10"/>
          <p:cNvSpPr txBox="1"/>
          <p:nvPr/>
        </p:nvSpPr>
        <p:spPr>
          <a:xfrm>
            <a:off x="2447833" y="4865409"/>
            <a:ext cx="6470438" cy="1477328"/>
          </a:xfrm>
          <a:prstGeom prst="rect">
            <a:avLst/>
          </a:prstGeom>
          <a:noFill/>
        </p:spPr>
        <p:txBody>
          <a:bodyPr wrap="square" rtlCol="0">
            <a:spAutoFit/>
          </a:bodyPr>
          <a:lstStyle/>
          <a:p>
            <a:pPr algn="just"/>
            <a:r>
              <a:rPr lang="x-none" b="1" dirty="0" smtClean="0">
                <a:solidFill>
                  <a:prstClr val="black"/>
                </a:solidFill>
                <a:cs typeface="Arial" panose="020B0604020202020204" pitchFamily="34" charset="0"/>
              </a:rPr>
              <a:t>Art</a:t>
            </a:r>
            <a:r>
              <a:rPr lang="es-MX" b="1" dirty="0" smtClean="0">
                <a:solidFill>
                  <a:prstClr val="black"/>
                </a:solidFill>
                <a:cs typeface="Arial" panose="020B0604020202020204" pitchFamily="34" charset="0"/>
              </a:rPr>
              <a:t>ículo </a:t>
            </a:r>
            <a:r>
              <a:rPr lang="x-none" b="1" dirty="0">
                <a:solidFill>
                  <a:prstClr val="black"/>
                </a:solidFill>
                <a:cs typeface="Arial" panose="020B0604020202020204" pitchFamily="34" charset="0"/>
              </a:rPr>
              <a:t>41.</a:t>
            </a:r>
            <a:r>
              <a:rPr lang="x-none" dirty="0">
                <a:solidFill>
                  <a:prstClr val="black"/>
                </a:solidFill>
                <a:cs typeface="Arial" panose="020B0604020202020204" pitchFamily="34" charset="0"/>
              </a:rPr>
              <a:t> Para el registro único de las operaciones presupuestarias y contables, </a:t>
            </a:r>
            <a:r>
              <a:rPr lang="x-none" b="1" i="1" dirty="0">
                <a:solidFill>
                  <a:prstClr val="black"/>
                </a:solidFill>
                <a:cs typeface="Arial" panose="020B0604020202020204" pitchFamily="34" charset="0"/>
              </a:rPr>
              <a:t>los entes públicos dispondrán de clasificadores presupuestarios</a:t>
            </a:r>
            <a:r>
              <a:rPr lang="es-MX" i="1" dirty="0">
                <a:solidFill>
                  <a:prstClr val="black"/>
                </a:solidFill>
                <a:cs typeface="Arial" panose="020B0604020202020204" pitchFamily="34" charset="0"/>
              </a:rPr>
              <a:t>,</a:t>
            </a:r>
            <a:r>
              <a:rPr lang="es-MX" b="1" i="1" dirty="0">
                <a:solidFill>
                  <a:prstClr val="black"/>
                </a:solidFill>
                <a:cs typeface="Arial" panose="020B0604020202020204" pitchFamily="34" charset="0"/>
              </a:rPr>
              <a:t> </a:t>
            </a:r>
            <a:r>
              <a:rPr lang="es-MX" dirty="0">
                <a:solidFill>
                  <a:prstClr val="black"/>
                </a:solidFill>
                <a:cs typeface="Arial" panose="020B0604020202020204" pitchFamily="34" charset="0"/>
              </a:rPr>
              <a:t>listas de cuentas y catálogos de bienes o instrumentos similares que permitan su interrelación automática</a:t>
            </a:r>
            <a:r>
              <a:rPr lang="x-none" dirty="0">
                <a:solidFill>
                  <a:prstClr val="black"/>
                </a:solidFill>
                <a:cs typeface="Arial" panose="020B0604020202020204" pitchFamily="34" charset="0"/>
              </a:rPr>
              <a:t>…</a:t>
            </a:r>
            <a:endParaRPr lang="es-MX" dirty="0">
              <a:solidFill>
                <a:prstClr val="black"/>
              </a:solidFill>
              <a:cs typeface="Arial" panose="020B0604020202020204" pitchFamily="34" charset="0"/>
            </a:endParaRPr>
          </a:p>
        </p:txBody>
      </p:sp>
      <p:sp>
        <p:nvSpPr>
          <p:cNvPr id="9" name="Abrir llave 11"/>
          <p:cNvSpPr/>
          <p:nvPr/>
        </p:nvSpPr>
        <p:spPr>
          <a:xfrm>
            <a:off x="2173804" y="1878054"/>
            <a:ext cx="274029" cy="467211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dirty="0">
              <a:latin typeface="Arial" panose="020B0604020202020204" pitchFamily="34" charset="0"/>
              <a:cs typeface="Arial" panose="020B0604020202020204" pitchFamily="34" charset="0"/>
            </a:endParaRPr>
          </a:p>
        </p:txBody>
      </p:sp>
      <p:sp>
        <p:nvSpPr>
          <p:cNvPr id="10" name="Título 1"/>
          <p:cNvSpPr txBox="1">
            <a:spLocks/>
          </p:cNvSpPr>
          <p:nvPr/>
        </p:nvSpPr>
        <p:spPr>
          <a:xfrm>
            <a:off x="2699792" y="1316212"/>
            <a:ext cx="5476901" cy="401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cap="small" dirty="0" smtClean="0">
                <a:latin typeface="Calibri" panose="020F0502020204030204" pitchFamily="34" charset="0"/>
                <a:cs typeface="Arial" panose="020B0604020202020204" pitchFamily="34" charset="0"/>
              </a:rPr>
              <a:t>Fundamento Legal</a:t>
            </a:r>
            <a:endParaRPr lang="es-MX" sz="2400" b="1" cap="small" dirty="0">
              <a:latin typeface="Calibri" panose="020F050202020403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123</a:t>
            </a:fld>
            <a:endParaRPr lang="es-MX" dirty="0"/>
          </a:p>
        </p:txBody>
      </p:sp>
    </p:spTree>
    <p:extLst>
      <p:ext uri="{BB962C8B-B14F-4D97-AF65-F5344CB8AC3E}">
        <p14:creationId xmlns:p14="http://schemas.microsoft.com/office/powerpoint/2010/main" val="425443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7"/>
          <p:cNvGraphicFramePr/>
          <p:nvPr>
            <p:extLst>
              <p:ext uri="{D42A27DB-BD31-4B8C-83A1-F6EECF244321}">
                <p14:modId xmlns:p14="http://schemas.microsoft.com/office/powerpoint/2010/main" val="1363886054"/>
              </p:ext>
            </p:extLst>
          </p:nvPr>
        </p:nvGraphicFramePr>
        <p:xfrm>
          <a:off x="899592" y="908720"/>
          <a:ext cx="6831105" cy="541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124</a:t>
            </a:fld>
            <a:endParaRPr lang="es-MX" dirty="0"/>
          </a:p>
        </p:txBody>
      </p:sp>
    </p:spTree>
    <p:extLst>
      <p:ext uri="{BB962C8B-B14F-4D97-AF65-F5344CB8AC3E}">
        <p14:creationId xmlns:p14="http://schemas.microsoft.com/office/powerpoint/2010/main" val="374058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3"/>
          <p:cNvSpPr/>
          <p:nvPr/>
        </p:nvSpPr>
        <p:spPr>
          <a:xfrm>
            <a:off x="328097" y="1711367"/>
            <a:ext cx="8614197" cy="4154984"/>
          </a:xfrm>
          <a:prstGeom prst="rect">
            <a:avLst/>
          </a:prstGeom>
        </p:spPr>
        <p:txBody>
          <a:bodyPr wrap="square">
            <a:spAutoFit/>
          </a:bodyPr>
          <a:lstStyle/>
          <a:p>
            <a:pPr marL="901700" indent="-727075" algn="just">
              <a:lnSpc>
                <a:spcPct val="150000"/>
              </a:lnSpc>
              <a:buFont typeface="Wingdings" panose="05000000000000000000" pitchFamily="2" charset="2"/>
              <a:buChar char="q"/>
            </a:pPr>
            <a:r>
              <a:rPr lang="es-MX" sz="2200" b="1" u="sng" dirty="0" smtClean="0">
                <a:solidFill>
                  <a:prstClr val="black"/>
                </a:solidFill>
                <a:ea typeface="Times New Roman" panose="02020603050405020304" pitchFamily="18" charset="0"/>
                <a:cs typeface="Arial" panose="020B0604020202020204" pitchFamily="34" charset="0"/>
              </a:rPr>
              <a:t>Identificar</a:t>
            </a:r>
            <a:r>
              <a:rPr lang="es-MX" sz="2200" dirty="0" smtClean="0">
                <a:solidFill>
                  <a:prstClr val="black"/>
                </a:solidFill>
                <a:ea typeface="Times New Roman" panose="02020603050405020304" pitchFamily="18" charset="0"/>
                <a:cs typeface="Arial" panose="020B0604020202020204" pitchFamily="34" charset="0"/>
              </a:rPr>
              <a:t> </a:t>
            </a:r>
            <a:r>
              <a:rPr lang="es-MX" sz="2200" dirty="0">
                <a:solidFill>
                  <a:prstClr val="black"/>
                </a:solidFill>
                <a:ea typeface="Times New Roman" panose="02020603050405020304" pitchFamily="18" charset="0"/>
                <a:cs typeface="Arial" panose="020B0604020202020204" pitchFamily="34" charset="0"/>
              </a:rPr>
              <a:t>los </a:t>
            </a:r>
            <a:r>
              <a:rPr lang="es-MX" sz="2200" b="1" u="sng" dirty="0">
                <a:solidFill>
                  <a:prstClr val="black"/>
                </a:solidFill>
                <a:ea typeface="Times New Roman" panose="02020603050405020304" pitchFamily="18" charset="0"/>
                <a:cs typeface="Arial" panose="020B0604020202020204" pitchFamily="34" charset="0"/>
              </a:rPr>
              <a:t>Ingresos</a:t>
            </a:r>
            <a:r>
              <a:rPr lang="es-MX" sz="2200" dirty="0">
                <a:solidFill>
                  <a:prstClr val="black"/>
                </a:solidFill>
                <a:ea typeface="Times New Roman" panose="02020603050405020304" pitchFamily="18" charset="0"/>
                <a:cs typeface="Arial" panose="020B0604020202020204" pitchFamily="34" charset="0"/>
              </a:rPr>
              <a:t> captados</a:t>
            </a:r>
            <a:r>
              <a:rPr lang="es-MX" sz="2200" dirty="0" smtClean="0">
                <a:solidFill>
                  <a:prstClr val="black"/>
                </a:solidFill>
                <a:ea typeface="Times New Roman" panose="02020603050405020304" pitchFamily="18" charset="0"/>
                <a:cs typeface="Arial" panose="020B0604020202020204" pitchFamily="34" charset="0"/>
              </a:rPr>
              <a:t>.</a:t>
            </a:r>
          </a:p>
          <a:p>
            <a:pPr marL="901700" indent="-727075" algn="just">
              <a:lnSpc>
                <a:spcPct val="150000"/>
              </a:lnSpc>
              <a:buFont typeface="Wingdings" panose="05000000000000000000" pitchFamily="2" charset="2"/>
              <a:buChar char="q"/>
            </a:pPr>
            <a:r>
              <a:rPr lang="es-MX" sz="2200" dirty="0" smtClean="0">
                <a:solidFill>
                  <a:prstClr val="black"/>
                </a:solidFill>
                <a:ea typeface="Times New Roman" panose="02020603050405020304" pitchFamily="18" charset="0"/>
                <a:cs typeface="Arial" panose="020B0604020202020204" pitchFamily="34" charset="0"/>
              </a:rPr>
              <a:t>Realizar </a:t>
            </a:r>
            <a:r>
              <a:rPr lang="es-MX" sz="2200" b="1" u="sng" dirty="0">
                <a:solidFill>
                  <a:prstClr val="black"/>
                </a:solidFill>
                <a:ea typeface="Times New Roman" panose="02020603050405020304" pitchFamily="18" charset="0"/>
                <a:cs typeface="Arial" panose="020B0604020202020204" pitchFamily="34" charset="0"/>
              </a:rPr>
              <a:t>análisis</a:t>
            </a:r>
            <a:r>
              <a:rPr lang="es-MX" sz="2200" dirty="0">
                <a:solidFill>
                  <a:prstClr val="black"/>
                </a:solidFill>
                <a:ea typeface="Times New Roman" panose="02020603050405020304" pitchFamily="18" charset="0"/>
                <a:cs typeface="Arial" panose="020B0604020202020204" pitchFamily="34" charset="0"/>
              </a:rPr>
              <a:t> económico </a:t>
            </a:r>
            <a:r>
              <a:rPr lang="es-MX" sz="2200" dirty="0" smtClean="0">
                <a:solidFill>
                  <a:prstClr val="black"/>
                </a:solidFill>
                <a:ea typeface="Times New Roman" panose="02020603050405020304" pitchFamily="18" charset="0"/>
                <a:cs typeface="Arial" panose="020B0604020202020204" pitchFamily="34" charset="0"/>
              </a:rPr>
              <a:t>financiero.</a:t>
            </a:r>
          </a:p>
          <a:p>
            <a:pPr marL="901700" indent="-727075" algn="just">
              <a:lnSpc>
                <a:spcPct val="150000"/>
              </a:lnSpc>
              <a:buFont typeface="Wingdings" panose="05000000000000000000" pitchFamily="2" charset="2"/>
              <a:buChar char="q"/>
            </a:pPr>
            <a:r>
              <a:rPr lang="es-MX" sz="2200" dirty="0" smtClean="0">
                <a:solidFill>
                  <a:prstClr val="black"/>
                </a:solidFill>
                <a:ea typeface="Times New Roman" panose="02020603050405020304" pitchFamily="18" charset="0"/>
                <a:cs typeface="Arial" panose="020B0604020202020204" pitchFamily="34" charset="0"/>
              </a:rPr>
              <a:t>Facilitar </a:t>
            </a:r>
            <a:r>
              <a:rPr lang="es-MX" sz="2200" dirty="0">
                <a:solidFill>
                  <a:prstClr val="black"/>
                </a:solidFill>
                <a:ea typeface="Times New Roman" panose="02020603050405020304" pitchFamily="18" charset="0"/>
                <a:cs typeface="Arial" panose="020B0604020202020204" pitchFamily="34" charset="0"/>
              </a:rPr>
              <a:t>la toma de </a:t>
            </a:r>
            <a:r>
              <a:rPr lang="es-MX" sz="2200" dirty="0" smtClean="0">
                <a:solidFill>
                  <a:prstClr val="black"/>
                </a:solidFill>
                <a:ea typeface="Times New Roman" panose="02020603050405020304" pitchFamily="18" charset="0"/>
                <a:cs typeface="Arial" panose="020B0604020202020204" pitchFamily="34" charset="0"/>
              </a:rPr>
              <a:t>decisiones.</a:t>
            </a:r>
          </a:p>
          <a:p>
            <a:pPr marL="901700" indent="-727075" algn="just">
              <a:lnSpc>
                <a:spcPct val="150000"/>
              </a:lnSpc>
              <a:buFont typeface="Wingdings" panose="05000000000000000000" pitchFamily="2" charset="2"/>
              <a:buChar char="q"/>
            </a:pPr>
            <a:r>
              <a:rPr lang="es-MX" sz="2200" dirty="0" smtClean="0">
                <a:solidFill>
                  <a:prstClr val="black"/>
                </a:solidFill>
                <a:ea typeface="Times New Roman" panose="02020603050405020304" pitchFamily="18" charset="0"/>
                <a:cs typeface="Arial" panose="020B0604020202020204" pitchFamily="34" charset="0"/>
              </a:rPr>
              <a:t>Contribuir </a:t>
            </a:r>
            <a:r>
              <a:rPr lang="es-MX" sz="2200" dirty="0">
                <a:solidFill>
                  <a:prstClr val="black"/>
                </a:solidFill>
                <a:ea typeface="Times New Roman" panose="02020603050405020304" pitchFamily="18" charset="0"/>
                <a:cs typeface="Arial" panose="020B0604020202020204" pitchFamily="34" charset="0"/>
              </a:rPr>
              <a:t>a la definición de la política presupuestaria. </a:t>
            </a:r>
          </a:p>
          <a:p>
            <a:pPr marL="901700" indent="-727075" algn="just">
              <a:lnSpc>
                <a:spcPct val="150000"/>
              </a:lnSpc>
              <a:buFont typeface="Wingdings" panose="05000000000000000000" pitchFamily="2" charset="2"/>
              <a:buChar char="q"/>
            </a:pPr>
            <a:r>
              <a:rPr lang="es-MX" sz="2200" b="1" u="sng" dirty="0" smtClean="0">
                <a:solidFill>
                  <a:prstClr val="black"/>
                </a:solidFill>
                <a:ea typeface="Times New Roman" panose="02020603050405020304" pitchFamily="18" charset="0"/>
                <a:cs typeface="Arial" panose="020B0604020202020204" pitchFamily="34" charset="0"/>
              </a:rPr>
              <a:t>Medir </a:t>
            </a:r>
            <a:r>
              <a:rPr lang="es-MX" sz="2200" dirty="0">
                <a:solidFill>
                  <a:prstClr val="black"/>
                </a:solidFill>
                <a:ea typeface="Times New Roman" panose="02020603050405020304" pitchFamily="18" charset="0"/>
                <a:cs typeface="Arial" panose="020B0604020202020204" pitchFamily="34" charset="0"/>
              </a:rPr>
              <a:t>el efecto de la </a:t>
            </a:r>
            <a:r>
              <a:rPr lang="es-MX" sz="2200" b="1" u="sng" dirty="0" smtClean="0">
                <a:solidFill>
                  <a:prstClr val="black"/>
                </a:solidFill>
                <a:ea typeface="Times New Roman" panose="02020603050405020304" pitchFamily="18" charset="0"/>
                <a:cs typeface="Arial" panose="020B0604020202020204" pitchFamily="34" charset="0"/>
              </a:rPr>
              <a:t>recaudación</a:t>
            </a:r>
            <a:r>
              <a:rPr lang="es-MX" sz="2200" dirty="0" smtClean="0">
                <a:solidFill>
                  <a:prstClr val="black"/>
                </a:solidFill>
                <a:ea typeface="Times New Roman" panose="02020603050405020304" pitchFamily="18" charset="0"/>
                <a:cs typeface="Arial" panose="020B0604020202020204" pitchFamily="34" charset="0"/>
              </a:rPr>
              <a:t>.</a:t>
            </a:r>
          </a:p>
          <a:p>
            <a:pPr marL="901700" indent="-727075" algn="just">
              <a:lnSpc>
                <a:spcPct val="150000"/>
              </a:lnSpc>
              <a:buFont typeface="Wingdings" panose="05000000000000000000" pitchFamily="2" charset="2"/>
              <a:buChar char="q"/>
            </a:pPr>
            <a:r>
              <a:rPr lang="es-MX" sz="2200" b="1" u="sng" dirty="0" smtClean="0">
                <a:solidFill>
                  <a:prstClr val="black"/>
                </a:solidFill>
                <a:ea typeface="Times New Roman" panose="02020603050405020304" pitchFamily="18" charset="0"/>
                <a:cs typeface="Arial" panose="020B0604020202020204" pitchFamily="34" charset="0"/>
              </a:rPr>
              <a:t>Identificar</a:t>
            </a:r>
            <a:r>
              <a:rPr lang="es-MX" sz="2200" dirty="0" smtClean="0">
                <a:solidFill>
                  <a:prstClr val="black"/>
                </a:solidFill>
                <a:ea typeface="Times New Roman" panose="02020603050405020304" pitchFamily="18" charset="0"/>
                <a:cs typeface="Arial" panose="020B0604020202020204" pitchFamily="34" charset="0"/>
              </a:rPr>
              <a:t> </a:t>
            </a:r>
            <a:r>
              <a:rPr lang="es-MX" sz="2200" dirty="0">
                <a:solidFill>
                  <a:prstClr val="black"/>
                </a:solidFill>
                <a:ea typeface="Times New Roman" panose="02020603050405020304" pitchFamily="18" charset="0"/>
                <a:cs typeface="Arial" panose="020B0604020202020204" pitchFamily="34" charset="0"/>
              </a:rPr>
              <a:t>los medios de financiamiento. </a:t>
            </a:r>
          </a:p>
          <a:p>
            <a:pPr marL="901700" indent="-727075" algn="just">
              <a:lnSpc>
                <a:spcPct val="150000"/>
              </a:lnSpc>
              <a:buFont typeface="Wingdings" panose="05000000000000000000" pitchFamily="2" charset="2"/>
              <a:buChar char="q"/>
            </a:pPr>
            <a:r>
              <a:rPr lang="es-MX" sz="2200" dirty="0" smtClean="0">
                <a:solidFill>
                  <a:prstClr val="black"/>
                </a:solidFill>
                <a:ea typeface="Times New Roman" panose="02020603050405020304" pitchFamily="18" charset="0"/>
                <a:cs typeface="Arial" panose="020B0604020202020204" pitchFamily="34" charset="0"/>
              </a:rPr>
              <a:t>Establecer </a:t>
            </a:r>
            <a:r>
              <a:rPr lang="es-MX" sz="2200" dirty="0">
                <a:solidFill>
                  <a:prstClr val="black"/>
                </a:solidFill>
                <a:ea typeface="Times New Roman" panose="02020603050405020304" pitchFamily="18" charset="0"/>
                <a:cs typeface="Arial" panose="020B0604020202020204" pitchFamily="34" charset="0"/>
              </a:rPr>
              <a:t>las </a:t>
            </a:r>
            <a:r>
              <a:rPr lang="es-MX" sz="2200" b="1" u="sng" dirty="0">
                <a:solidFill>
                  <a:prstClr val="black"/>
                </a:solidFill>
                <a:ea typeface="Times New Roman" panose="02020603050405020304" pitchFamily="18" charset="0"/>
                <a:cs typeface="Arial" panose="020B0604020202020204" pitchFamily="34" charset="0"/>
              </a:rPr>
              <a:t>características e importancia </a:t>
            </a:r>
            <a:r>
              <a:rPr lang="es-MX" sz="2200" dirty="0">
                <a:solidFill>
                  <a:prstClr val="black"/>
                </a:solidFill>
                <a:ea typeface="Times New Roman" panose="02020603050405020304" pitchFamily="18" charset="0"/>
                <a:cs typeface="Arial" panose="020B0604020202020204" pitchFamily="34" charset="0"/>
              </a:rPr>
              <a:t>de los recursos públicos. </a:t>
            </a:r>
          </a:p>
        </p:txBody>
      </p:sp>
      <p:sp>
        <p:nvSpPr>
          <p:cNvPr id="7" name="Título 1"/>
          <p:cNvSpPr>
            <a:spLocks noGrp="1"/>
          </p:cNvSpPr>
          <p:nvPr>
            <p:ph type="title"/>
          </p:nvPr>
        </p:nvSpPr>
        <p:spPr>
          <a:xfrm>
            <a:off x="1259632" y="1052736"/>
            <a:ext cx="5745744" cy="470884"/>
          </a:xfrm>
        </p:spPr>
        <p:txBody>
          <a:bodyPr>
            <a:noAutofit/>
          </a:bodyPr>
          <a:lstStyle/>
          <a:p>
            <a:r>
              <a:rPr lang="es-MX" sz="2400" b="1" cap="small" dirty="0">
                <a:latin typeface="+mn-lt"/>
                <a:cs typeface="Arial" panose="020B0604020202020204" pitchFamily="34" charset="0"/>
              </a:rPr>
              <a:t>Clasificador por Rubros de Ingresos</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125</a:t>
            </a:fld>
            <a:endParaRPr lang="es-MX" dirty="0"/>
          </a:p>
        </p:txBody>
      </p:sp>
    </p:spTree>
    <p:extLst>
      <p:ext uri="{BB962C8B-B14F-4D97-AF65-F5344CB8AC3E}">
        <p14:creationId xmlns:p14="http://schemas.microsoft.com/office/powerpoint/2010/main" val="256265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331640" y="1340768"/>
            <a:ext cx="5954408" cy="470884"/>
          </a:xfrm>
        </p:spPr>
        <p:txBody>
          <a:bodyPr>
            <a:noAutofit/>
          </a:bodyPr>
          <a:lstStyle/>
          <a:p>
            <a:r>
              <a:rPr lang="es-MX" sz="2400" b="1" cap="small" dirty="0">
                <a:latin typeface="+mn-lt"/>
                <a:cs typeface="Arial" panose="020B0604020202020204" pitchFamily="34" charset="0"/>
              </a:rPr>
              <a:t>Clasificador por Rubros de Ingresos</a:t>
            </a:r>
          </a:p>
        </p:txBody>
      </p:sp>
      <p:sp>
        <p:nvSpPr>
          <p:cNvPr id="2" name="Elipse 1"/>
          <p:cNvSpPr/>
          <p:nvPr/>
        </p:nvSpPr>
        <p:spPr>
          <a:xfrm>
            <a:off x="3299575" y="1988840"/>
            <a:ext cx="2696136" cy="2218765"/>
          </a:xfrm>
          <a:prstGeom prst="ellipse">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a:t>Registros Contables de los Ingresos se realizarán </a:t>
            </a:r>
          </a:p>
        </p:txBody>
      </p:sp>
      <p:sp>
        <p:nvSpPr>
          <p:cNvPr id="3" name="Rectángulo redondeado 2"/>
          <p:cNvSpPr/>
          <p:nvPr/>
        </p:nvSpPr>
        <p:spPr>
          <a:xfrm>
            <a:off x="1156447" y="4536014"/>
            <a:ext cx="2333063" cy="15867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800" b="1" dirty="0">
                <a:solidFill>
                  <a:schemeClr val="tx1"/>
                </a:solidFill>
              </a:rPr>
              <a:t>Con base acumulativa </a:t>
            </a:r>
          </a:p>
        </p:txBody>
      </p:sp>
      <p:sp>
        <p:nvSpPr>
          <p:cNvPr id="6" name="Rectángulo redondeado 5"/>
          <p:cNvSpPr/>
          <p:nvPr/>
        </p:nvSpPr>
        <p:spPr>
          <a:xfrm>
            <a:off x="5405716" y="4509120"/>
            <a:ext cx="2998695" cy="1653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400" b="1" dirty="0"/>
              <a:t>Y su contabilización cuando exista jurídicamente el derecho de cobro </a:t>
            </a:r>
          </a:p>
        </p:txBody>
      </p:sp>
      <p:sp>
        <p:nvSpPr>
          <p:cNvPr id="9" name="Flecha a la derecha con bandas 8"/>
          <p:cNvSpPr/>
          <p:nvPr/>
        </p:nvSpPr>
        <p:spPr>
          <a:xfrm rot="19172718">
            <a:off x="2660840" y="3629380"/>
            <a:ext cx="732864" cy="927846"/>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sp>
        <p:nvSpPr>
          <p:cNvPr id="10" name="Flecha a la derecha con bandas 9"/>
          <p:cNvSpPr/>
          <p:nvPr/>
        </p:nvSpPr>
        <p:spPr>
          <a:xfrm rot="12643742">
            <a:off x="5929386" y="3624637"/>
            <a:ext cx="732864" cy="927846"/>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768E951C-FC20-4DE0-81B4-25DFF148F19B}" type="slidenum">
              <a:rPr lang="es-MX" smtClean="0"/>
              <a:t>126</a:t>
            </a:fld>
            <a:endParaRPr lang="es-MX" dirty="0"/>
          </a:p>
        </p:txBody>
      </p:sp>
    </p:spTree>
    <p:extLst>
      <p:ext uri="{BB962C8B-B14F-4D97-AF65-F5344CB8AC3E}">
        <p14:creationId xmlns:p14="http://schemas.microsoft.com/office/powerpoint/2010/main" val="948651693"/>
      </p:ext>
    </p:extLst>
  </p:cSld>
  <p:clrMapOvr>
    <a:masterClrMapping/>
  </p:clrMapOvr>
  <p:transition spd="slow">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541007" y="1054488"/>
            <a:ext cx="5954408" cy="470884"/>
          </a:xfrm>
        </p:spPr>
        <p:txBody>
          <a:bodyPr>
            <a:noAutofit/>
          </a:bodyPr>
          <a:lstStyle/>
          <a:p>
            <a:r>
              <a:rPr lang="es-MX" sz="2400" b="1" cap="small" dirty="0">
                <a:latin typeface="+mn-lt"/>
                <a:cs typeface="Arial" panose="020B0604020202020204" pitchFamily="34" charset="0"/>
              </a:rPr>
              <a:t>Clasificador por Rubros de Ingresos</a:t>
            </a:r>
          </a:p>
        </p:txBody>
      </p:sp>
      <p:sp>
        <p:nvSpPr>
          <p:cNvPr id="5" name="CuadroTexto 4"/>
          <p:cNvSpPr txBox="1"/>
          <p:nvPr/>
        </p:nvSpPr>
        <p:spPr>
          <a:xfrm>
            <a:off x="524435" y="1264023"/>
            <a:ext cx="7987553" cy="5386090"/>
          </a:xfrm>
          <a:prstGeom prst="rect">
            <a:avLst/>
          </a:prstGeom>
          <a:noFill/>
        </p:spPr>
        <p:txBody>
          <a:bodyPr wrap="square" rtlCol="0">
            <a:spAutoFit/>
          </a:bodyPr>
          <a:lstStyle/>
          <a:p>
            <a:pPr algn="just"/>
            <a:r>
              <a:rPr lang="es-MX" sz="2200" b="1" i="1" dirty="0" smtClean="0"/>
              <a:t>Codificación</a:t>
            </a:r>
            <a:r>
              <a:rPr lang="es-MX" sz="2200" b="1" i="1" dirty="0"/>
              <a:t>:   </a:t>
            </a:r>
            <a:endParaRPr lang="es-MX" sz="2200" b="1" i="1" dirty="0" smtClean="0"/>
          </a:p>
          <a:p>
            <a:pPr algn="just"/>
            <a:endParaRPr lang="es-MX" sz="1400" dirty="0"/>
          </a:p>
          <a:p>
            <a:pPr algn="just"/>
            <a:r>
              <a:rPr lang="es-MX" sz="2000" dirty="0"/>
              <a:t>• </a:t>
            </a:r>
            <a:r>
              <a:rPr lang="es-MX" sz="2000" b="1" dirty="0"/>
              <a:t>RUBRO (PRIMER NIVEL).- </a:t>
            </a:r>
            <a:r>
              <a:rPr lang="es-MX" sz="2000" dirty="0"/>
              <a:t>Ordena los </a:t>
            </a:r>
            <a:r>
              <a:rPr lang="es-MX" sz="2000" b="1" dirty="0">
                <a:solidFill>
                  <a:schemeClr val="accent6">
                    <a:lumMod val="75000"/>
                  </a:schemeClr>
                </a:solidFill>
              </a:rPr>
              <a:t>grupos principales </a:t>
            </a:r>
            <a:r>
              <a:rPr lang="es-MX" sz="2000" dirty="0"/>
              <a:t>de los ingresos públicos en función de su diferente naturaleza y el carácter de las transacciones que le dan origen. </a:t>
            </a:r>
            <a:r>
              <a:rPr lang="es-MX" sz="2000" dirty="0" smtClean="0"/>
              <a:t>(Armonizado por CONAC).</a:t>
            </a:r>
          </a:p>
          <a:p>
            <a:pPr algn="just"/>
            <a:r>
              <a:rPr lang="es-MX" sz="2000" dirty="0" smtClean="0"/>
              <a:t> </a:t>
            </a:r>
          </a:p>
          <a:p>
            <a:pPr algn="just"/>
            <a:r>
              <a:rPr lang="es-MX" sz="2000" dirty="0" smtClean="0"/>
              <a:t>• </a:t>
            </a:r>
            <a:r>
              <a:rPr lang="es-MX" sz="2000" b="1" dirty="0"/>
              <a:t>TIPO (SEGUNDO NIVEL).</a:t>
            </a:r>
            <a:r>
              <a:rPr lang="es-MX" sz="2000" dirty="0"/>
              <a:t>- Determina el </a:t>
            </a:r>
            <a:r>
              <a:rPr lang="es-MX" sz="2000" b="1" dirty="0">
                <a:solidFill>
                  <a:schemeClr val="accent6">
                    <a:lumMod val="75000"/>
                  </a:schemeClr>
                </a:solidFill>
              </a:rPr>
              <a:t>conjunto de ingresos públicos </a:t>
            </a:r>
            <a:r>
              <a:rPr lang="es-MX" sz="2000" dirty="0"/>
              <a:t>que integran cada rubro, cuyo nivel de agregación es intermedio. (Armonizado por CONAC</a:t>
            </a:r>
            <a:r>
              <a:rPr lang="es-MX" sz="2000" dirty="0" smtClean="0"/>
              <a:t>).</a:t>
            </a:r>
          </a:p>
          <a:p>
            <a:pPr algn="just"/>
            <a:r>
              <a:rPr lang="es-MX" sz="2000" dirty="0" smtClean="0"/>
              <a:t>  </a:t>
            </a:r>
            <a:endParaRPr lang="es-MX" sz="2000" dirty="0"/>
          </a:p>
          <a:p>
            <a:pPr algn="just"/>
            <a:r>
              <a:rPr lang="es-MX" sz="2000" dirty="0" smtClean="0"/>
              <a:t>• </a:t>
            </a:r>
            <a:r>
              <a:rPr lang="es-MX" sz="2000" b="1" dirty="0" smtClean="0"/>
              <a:t>CLASE </a:t>
            </a:r>
            <a:r>
              <a:rPr lang="es-MX" sz="2000" b="1" dirty="0"/>
              <a:t>(TERCER NIVEL).- </a:t>
            </a:r>
            <a:r>
              <a:rPr lang="es-MX" sz="2000" dirty="0"/>
              <a:t>Serán determinados por las Unidades Competentes en materia de Contabilidad Gubernamental y de Ingresos de cada orden de gobierno.  </a:t>
            </a:r>
            <a:endParaRPr lang="es-MX" sz="2000" dirty="0" smtClean="0"/>
          </a:p>
          <a:p>
            <a:pPr algn="just"/>
            <a:endParaRPr lang="es-MX" sz="2000" dirty="0"/>
          </a:p>
          <a:p>
            <a:pPr algn="just"/>
            <a:r>
              <a:rPr lang="es-MX" sz="2000" dirty="0"/>
              <a:t>• </a:t>
            </a:r>
            <a:r>
              <a:rPr lang="es-MX" sz="2000" b="1" dirty="0"/>
              <a:t>CONCEPTO (CUARTO NIVEL).- </a:t>
            </a:r>
            <a:r>
              <a:rPr lang="es-MX" sz="2000" dirty="0"/>
              <a:t>Serán determinados por las Unidades Competentes en materia de Contabilidad Gubernamental y de Ingresos de cada orden de gobierno.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127</a:t>
            </a:fld>
            <a:endParaRPr lang="es-MX" dirty="0"/>
          </a:p>
        </p:txBody>
      </p:sp>
    </p:spTree>
    <p:extLst>
      <p:ext uri="{BB962C8B-B14F-4D97-AF65-F5344CB8AC3E}">
        <p14:creationId xmlns:p14="http://schemas.microsoft.com/office/powerpoint/2010/main" val="2048000214"/>
      </p:ext>
    </p:extLst>
  </p:cSld>
  <p:clrMapOvr>
    <a:masterClrMapping/>
  </p:clrMapOvr>
  <p:transition spd="slow">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541007" y="1054488"/>
            <a:ext cx="5954408" cy="470884"/>
          </a:xfrm>
        </p:spPr>
        <p:txBody>
          <a:bodyPr>
            <a:noAutofit/>
          </a:bodyPr>
          <a:lstStyle/>
          <a:p>
            <a:r>
              <a:rPr lang="es-MX" sz="2400" b="1" cap="small" dirty="0">
                <a:latin typeface="+mn-lt"/>
                <a:cs typeface="Arial" panose="020B0604020202020204" pitchFamily="34" charset="0"/>
              </a:rPr>
              <a:t>Clasificador por Rubros de Ingresos</a:t>
            </a:r>
          </a:p>
        </p:txBody>
      </p:sp>
      <p:sp>
        <p:nvSpPr>
          <p:cNvPr id="5" name="CuadroTexto 4"/>
          <p:cNvSpPr txBox="1"/>
          <p:nvPr/>
        </p:nvSpPr>
        <p:spPr>
          <a:xfrm>
            <a:off x="524435" y="1264023"/>
            <a:ext cx="7987553" cy="1723549"/>
          </a:xfrm>
          <a:prstGeom prst="rect">
            <a:avLst/>
          </a:prstGeom>
          <a:noFill/>
        </p:spPr>
        <p:txBody>
          <a:bodyPr wrap="square" rtlCol="0">
            <a:spAutoFit/>
          </a:bodyPr>
          <a:lstStyle/>
          <a:p>
            <a:pPr algn="just"/>
            <a:r>
              <a:rPr lang="es-MX" sz="2200" b="1" i="1" dirty="0" smtClean="0"/>
              <a:t>Codificación</a:t>
            </a:r>
            <a:r>
              <a:rPr lang="es-MX" sz="2200" b="1" i="1" dirty="0"/>
              <a:t>:   </a:t>
            </a:r>
            <a:endParaRPr lang="es-MX" sz="2200" b="1" i="1" dirty="0" smtClean="0"/>
          </a:p>
          <a:p>
            <a:pPr algn="just"/>
            <a:endParaRPr lang="es-MX" sz="1400" dirty="0" smtClean="0"/>
          </a:p>
          <a:p>
            <a:pPr algn="just"/>
            <a:endParaRPr lang="es-MX" sz="1400" dirty="0"/>
          </a:p>
          <a:p>
            <a:pPr algn="just"/>
            <a:endParaRPr lang="es-MX" sz="1400" dirty="0" smtClean="0"/>
          </a:p>
          <a:p>
            <a:pPr algn="just"/>
            <a:endParaRPr lang="es-MX" sz="1400" dirty="0"/>
          </a:p>
          <a:p>
            <a:pPr algn="just"/>
            <a:endParaRPr lang="es-MX" sz="1400" dirty="0" smtClean="0"/>
          </a:p>
          <a:p>
            <a:pPr algn="just"/>
            <a:endParaRPr lang="es-MX"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48" y="2276872"/>
            <a:ext cx="439248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336" y="3645024"/>
            <a:ext cx="7143750" cy="223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128</a:t>
            </a:fld>
            <a:endParaRPr lang="es-MX" dirty="0"/>
          </a:p>
        </p:txBody>
      </p:sp>
    </p:spTree>
    <p:extLst>
      <p:ext uri="{BB962C8B-B14F-4D97-AF65-F5344CB8AC3E}">
        <p14:creationId xmlns:p14="http://schemas.microsoft.com/office/powerpoint/2010/main" val="816136566"/>
      </p:ext>
    </p:extLst>
  </p:cSld>
  <p:clrMapOvr>
    <a:masterClrMapping/>
  </p:clrMapOvr>
  <p:transition spd="slow">
    <p:push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699010" y="1157916"/>
            <a:ext cx="5954408" cy="470884"/>
          </a:xfrm>
        </p:spPr>
        <p:txBody>
          <a:bodyPr>
            <a:noAutofit/>
          </a:bodyPr>
          <a:lstStyle/>
          <a:p>
            <a:r>
              <a:rPr lang="es-MX" sz="2400" b="1" cap="small" dirty="0">
                <a:latin typeface="Calibri" panose="020F0502020204030204" pitchFamily="34" charset="0"/>
                <a:cs typeface="Arial" panose="020B0604020202020204" pitchFamily="34" charset="0"/>
              </a:rPr>
              <a:t>Clasificador por Rubros de Ingresos</a:t>
            </a:r>
          </a:p>
        </p:txBody>
      </p:sp>
      <p:sp>
        <p:nvSpPr>
          <p:cNvPr id="7" name="Rectangle 1"/>
          <p:cNvSpPr>
            <a:spLocks noChangeArrowheads="1"/>
          </p:cNvSpPr>
          <p:nvPr/>
        </p:nvSpPr>
        <p:spPr bwMode="auto">
          <a:xfrm>
            <a:off x="246916" y="1628800"/>
            <a:ext cx="8678180" cy="176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184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defTabSz="685800"/>
            <a:r>
              <a:rPr lang="es-MX" altLang="es-MX" sz="2000" b="1" dirty="0">
                <a:solidFill>
                  <a:prstClr val="black"/>
                </a:solidFill>
                <a:ea typeface="Times New Roman" panose="02020603050405020304" pitchFamily="18" charset="0"/>
                <a:cs typeface="Arial" panose="020B0604020202020204" pitchFamily="34" charset="0"/>
              </a:rPr>
              <a:t>ESTRUCTURA DE </a:t>
            </a:r>
            <a:r>
              <a:rPr lang="es-MX" altLang="es-MX" sz="2000" b="1" dirty="0" smtClean="0">
                <a:solidFill>
                  <a:prstClr val="black"/>
                </a:solidFill>
                <a:ea typeface="Times New Roman" panose="02020603050405020304" pitchFamily="18" charset="0"/>
                <a:cs typeface="Arial" panose="020B0604020202020204" pitchFamily="34" charset="0"/>
              </a:rPr>
              <a:t>CODIFICACION</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El </a:t>
            </a:r>
            <a:r>
              <a:rPr lang="es-MX" altLang="es-MX" sz="2000" dirty="0">
                <a:solidFill>
                  <a:prstClr val="black"/>
                </a:solidFill>
                <a:ea typeface="Times New Roman" panose="02020603050405020304" pitchFamily="18" charset="0"/>
                <a:cs typeface="Arial" panose="020B0604020202020204" pitchFamily="34" charset="0"/>
              </a:rPr>
              <a:t>CRI permitirá el registro analítico de las transacciones de ingresos, siendo el instrumento que </a:t>
            </a:r>
            <a:r>
              <a:rPr lang="es-MX" altLang="es-MX" sz="2000" dirty="0" smtClean="0">
                <a:solidFill>
                  <a:prstClr val="black"/>
                </a:solidFill>
                <a:ea typeface="Times New Roman" panose="02020603050405020304" pitchFamily="18" charset="0"/>
                <a:cs typeface="Arial" panose="020B0604020202020204" pitchFamily="34" charset="0"/>
              </a:rPr>
              <a:t>permite vincular </a:t>
            </a:r>
            <a:r>
              <a:rPr lang="es-MX" altLang="es-MX" sz="2000" dirty="0">
                <a:solidFill>
                  <a:prstClr val="black"/>
                </a:solidFill>
                <a:ea typeface="Times New Roman" panose="02020603050405020304" pitchFamily="18" charset="0"/>
                <a:cs typeface="Arial" panose="020B0604020202020204" pitchFamily="34" charset="0"/>
              </a:rPr>
              <a:t>los aspectos presupuestarios y contables de los recursos. Además, tiene una codificación de </a:t>
            </a:r>
            <a:r>
              <a:rPr lang="es-MX" altLang="es-MX" sz="2000" dirty="0" smtClean="0">
                <a:solidFill>
                  <a:prstClr val="black"/>
                </a:solidFill>
                <a:ea typeface="Times New Roman" panose="02020603050405020304" pitchFamily="18" charset="0"/>
                <a:cs typeface="Arial" panose="020B0604020202020204" pitchFamily="34" charset="0"/>
              </a:rPr>
              <a:t>dos dígitos</a:t>
            </a:r>
            <a:r>
              <a:rPr lang="es-MX" altLang="es-MX" sz="2000" dirty="0">
                <a:solidFill>
                  <a:prstClr val="black"/>
                </a:solidFill>
                <a:ea typeface="Times New Roman" panose="02020603050405020304" pitchFamily="18" charset="0"/>
                <a:cs typeface="Arial" panose="020B0604020202020204" pitchFamily="34" charset="0"/>
              </a:rPr>
              <a:t>:</a:t>
            </a:r>
          </a:p>
        </p:txBody>
      </p:sp>
      <p:graphicFrame>
        <p:nvGraphicFramePr>
          <p:cNvPr id="8" name="Tabla 7"/>
          <p:cNvGraphicFramePr>
            <a:graphicFrameLocks noGrp="1"/>
          </p:cNvGraphicFramePr>
          <p:nvPr>
            <p:extLst/>
          </p:nvPr>
        </p:nvGraphicFramePr>
        <p:xfrm>
          <a:off x="228600" y="3556023"/>
          <a:ext cx="8678181" cy="2203066"/>
        </p:xfrm>
        <a:graphic>
          <a:graphicData uri="http://schemas.openxmlformats.org/drawingml/2006/table">
            <a:tbl>
              <a:tblPr>
                <a:tableStyleId>{5C22544A-7EE6-4342-B048-85BDC9FD1C3A}</a:tableStyleId>
              </a:tblPr>
              <a:tblGrid>
                <a:gridCol w="1680882"/>
                <a:gridCol w="2958353"/>
                <a:gridCol w="900953"/>
                <a:gridCol w="1559859"/>
                <a:gridCol w="1578134"/>
              </a:tblGrid>
              <a:tr h="429511">
                <a:tc>
                  <a:txBody>
                    <a:bodyPr/>
                    <a:lstStyle/>
                    <a:p>
                      <a:pPr algn="ctr" rtl="0" fontAlgn="ctr"/>
                      <a:r>
                        <a:rPr lang="es-MX" sz="1200" b="1" u="none" strike="noStrike" cap="small" baseline="0" dirty="0" smtClean="0">
                          <a:solidFill>
                            <a:schemeClr val="bg1"/>
                          </a:solidFill>
                          <a:effectLst/>
                          <a:latin typeface="Arial" panose="020B0604020202020204" pitchFamily="34" charset="0"/>
                          <a:cs typeface="Arial" panose="020B0604020202020204" pitchFamily="34" charset="0"/>
                        </a:rPr>
                        <a:t>Código Cuenta</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u="none" strike="noStrike" cap="small" baseline="0" dirty="0">
                          <a:solidFill>
                            <a:schemeClr val="bg1"/>
                          </a:solidFill>
                          <a:effectLst/>
                          <a:latin typeface="Arial" panose="020B0604020202020204" pitchFamily="34" charset="0"/>
                          <a:cs typeface="Arial" panose="020B0604020202020204" pitchFamily="34" charset="0"/>
                        </a:rPr>
                        <a:t>Nombre</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u="none" strike="noStrike" cap="small" baseline="0" dirty="0">
                          <a:solidFill>
                            <a:schemeClr val="bg1"/>
                          </a:solidFill>
                          <a:effectLst/>
                          <a:latin typeface="Arial" panose="020B0604020202020204" pitchFamily="34" charset="0"/>
                          <a:cs typeface="Arial" panose="020B0604020202020204" pitchFamily="34" charset="0"/>
                        </a:rPr>
                        <a:t>Cuenta  de Registro</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u="none" strike="noStrike" cap="small" baseline="0" dirty="0">
                          <a:solidFill>
                            <a:schemeClr val="bg1"/>
                          </a:solidFill>
                          <a:effectLst/>
                          <a:latin typeface="Arial" panose="020B0604020202020204" pitchFamily="34" charset="0"/>
                          <a:cs typeface="Arial" panose="020B0604020202020204" pitchFamily="34" charset="0"/>
                        </a:rPr>
                        <a:t>CRI</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200" b="1" i="0" u="none" strike="noStrike" cap="small" baseline="0" dirty="0" smtClean="0">
                          <a:solidFill>
                            <a:schemeClr val="bg1"/>
                          </a:solidFill>
                          <a:effectLst/>
                          <a:latin typeface="Arial" panose="020B0604020202020204" pitchFamily="34" charset="0"/>
                          <a:cs typeface="Arial" panose="020B0604020202020204" pitchFamily="34" charset="0"/>
                        </a:rPr>
                        <a:t>Codificación</a:t>
                      </a:r>
                      <a:endParaRPr lang="es-MX" sz="12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Impuestos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Rubro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Impuesto sobre el patrimonio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Tipo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Impuesto </a:t>
                      </a:r>
                      <a:r>
                        <a:rPr lang="es-MX" sz="1600" u="none" strike="noStrike" dirty="0" smtClean="0">
                          <a:effectLst/>
                          <a:latin typeface="Arial" panose="020B0604020202020204" pitchFamily="34" charset="0"/>
                          <a:cs typeface="Arial" panose="020B0604020202020204" pitchFamily="34" charset="0"/>
                        </a:rPr>
                        <a:t>XXX</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a:t>
                      </a:r>
                      <a:r>
                        <a:rPr lang="es-MX" sz="1600" b="1" u="none" strike="noStrike" dirty="0">
                          <a:effectLst/>
                          <a:latin typeface="Arial" panose="020B0604020202020204" pitchFamily="34" charset="0"/>
                          <a:cs typeface="Arial" panose="020B0604020202020204" pitchFamily="34" charset="0"/>
                        </a:rPr>
                        <a:t>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Clase</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4.1.1.2.01.01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a:t>
                      </a:r>
                      <a:r>
                        <a:rPr lang="es-MX" sz="1600" b="1" u="none" strike="noStrike" dirty="0">
                          <a:effectLst/>
                          <a:latin typeface="Arial" panose="020B0604020202020204" pitchFamily="34" charset="0"/>
                          <a:cs typeface="Arial" panose="020B0604020202020204" pitchFamily="34" charset="0"/>
                        </a:rPr>
                        <a:t>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a:effectLst/>
                          <a:latin typeface="Arial" panose="020B0604020202020204" pitchFamily="34" charset="0"/>
                          <a:cs typeface="Arial" panose="020B0604020202020204" pitchFamily="34" charset="0"/>
                        </a:rPr>
                        <a:t> </a:t>
                      </a:r>
                      <a:r>
                        <a:rPr lang="es-MX" sz="1600" b="1" u="none" strike="noStrike" cap="small" baseline="0" dirty="0" smtClean="0">
                          <a:effectLst/>
                          <a:latin typeface="Arial" panose="020B0604020202020204" pitchFamily="34" charset="0"/>
                          <a:cs typeface="Arial" panose="020B0604020202020204" pitchFamily="34" charset="0"/>
                        </a:rPr>
                        <a:t>Concepto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4.1.1.2.01.02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120102</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4.1.1.2.01.03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120103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r>
              <a:tr h="190500">
                <a:tc>
                  <a:txBody>
                    <a:bodyPr/>
                    <a:lstStyle/>
                    <a:p>
                      <a:pPr algn="l" rtl="0" fontAlgn="t"/>
                      <a:r>
                        <a:rPr lang="es-MX" sz="1600" u="none" strike="noStrike" dirty="0">
                          <a:effectLst/>
                          <a:latin typeface="Arial" panose="020B0604020202020204" pitchFamily="34" charset="0"/>
                          <a:cs typeface="Arial" panose="020B0604020202020204" pitchFamily="34" charset="0"/>
                        </a:rPr>
                        <a:t>4.1.1.2.01.04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smtClean="0">
                          <a:effectLst/>
                          <a:latin typeface="Arial" panose="020B0604020202020204" pitchFamily="34" charset="0"/>
                          <a:cs typeface="Arial" panose="020B0604020202020204" pitchFamily="34" charset="0"/>
                        </a:rPr>
                        <a:t>XXXXXX</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120104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129</a:t>
            </a:fld>
            <a:endParaRPr lang="es-MX" dirty="0"/>
          </a:p>
        </p:txBody>
      </p:sp>
    </p:spTree>
    <p:extLst>
      <p:ext uri="{BB962C8B-B14F-4D97-AF65-F5344CB8AC3E}">
        <p14:creationId xmlns:p14="http://schemas.microsoft.com/office/powerpoint/2010/main" val="426034055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1268760"/>
            <a:ext cx="8143932" cy="4893647"/>
          </a:xfrm>
          <a:prstGeom prst="rect">
            <a:avLst/>
          </a:prstGeom>
          <a:noFill/>
        </p:spPr>
        <p:txBody>
          <a:bodyPr>
            <a:spAutoFit/>
            <a:scene3d>
              <a:camera prst="orthographicFront"/>
              <a:lightRig rig="threePt" dir="t"/>
            </a:scene3d>
            <a:sp3d extrusionH="57150">
              <a:bevelT w="38100" h="38100"/>
            </a:sp3d>
          </a:bodyPr>
          <a:lstStyle/>
          <a:p>
            <a:pPr algn="ctr">
              <a:defRPr/>
            </a:pPr>
            <a:r>
              <a:rPr lang="es-ES" sz="2400" b="1" dirty="0" smtClean="0">
                <a:ln>
                  <a:prstDash val="solid"/>
                </a:ln>
              </a:rPr>
              <a:t>La contabilidad gubernamental en México</a:t>
            </a:r>
            <a:endParaRPr lang="es-ES" sz="2400" b="1" dirty="0">
              <a:ln>
                <a:prstDash val="solid"/>
              </a:ln>
            </a:endParaRPr>
          </a:p>
          <a:p>
            <a:pPr algn="just">
              <a:defRPr/>
            </a:pPr>
            <a:r>
              <a:rPr lang="es-ES" sz="2400" b="1" u="sng" dirty="0" smtClean="0">
                <a:ln>
                  <a:prstDash val="solid"/>
                </a:ln>
              </a:rPr>
              <a:t>Precisiones conceptuales</a:t>
            </a:r>
            <a:endParaRPr lang="es-ES" sz="2400" b="1" u="sng" dirty="0">
              <a:ln>
                <a:prstDash val="solid"/>
              </a:ln>
            </a:endParaRPr>
          </a:p>
          <a:p>
            <a:r>
              <a:rPr lang="es-MX" sz="2400" b="1" dirty="0" smtClean="0"/>
              <a:t>Paradigma:</a:t>
            </a:r>
            <a:endParaRPr lang="es-MX" sz="2400" b="1" dirty="0" smtClean="0">
              <a:solidFill>
                <a:srgbClr val="002060"/>
              </a:solidFill>
              <a:latin typeface="Algerian" panose="04020705040A02060702" pitchFamily="82" charset="0"/>
            </a:endParaRPr>
          </a:p>
          <a:p>
            <a:endParaRPr lang="es-MX" sz="2400" dirty="0" smtClean="0"/>
          </a:p>
          <a:p>
            <a:pPr algn="just"/>
            <a:r>
              <a:rPr lang="es-MX" sz="2400" dirty="0" smtClean="0"/>
              <a:t>Es la forma en que interpretamos nuestra realidad por medio de un patrón  de supuestos teóricos generales, conocimientos, creencias y prácticas que nos dan una visión del  mundo y que en su aplicación adoptan los miembros de una determinada comunidad (organización)</a:t>
            </a:r>
          </a:p>
          <a:p>
            <a:pPr algn="just"/>
            <a:endParaRPr lang="es-MX" sz="2400" dirty="0" smtClean="0"/>
          </a:p>
          <a:p>
            <a:pPr algn="just"/>
            <a:r>
              <a:rPr lang="es-MX" sz="2400" b="1" dirty="0" smtClean="0"/>
              <a:t>Cambio:</a:t>
            </a:r>
          </a:p>
          <a:p>
            <a:pPr algn="just"/>
            <a:r>
              <a:rPr lang="es-MX" sz="2400" dirty="0" smtClean="0"/>
              <a:t>Proceso de transformación que lleva de un estado a otro.</a:t>
            </a:r>
          </a:p>
          <a:p>
            <a:pPr algn="just"/>
            <a:endParaRPr lang="es-MX" sz="24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13</a:t>
            </a:fld>
            <a:endParaRPr lang="es-MX" dirty="0"/>
          </a:p>
        </p:txBody>
      </p:sp>
    </p:spTree>
    <p:extLst>
      <p:ext uri="{BB962C8B-B14F-4D97-AF65-F5344CB8AC3E}">
        <p14:creationId xmlns:p14="http://schemas.microsoft.com/office/powerpoint/2010/main" val="16018897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784" y="1556892"/>
            <a:ext cx="8494722" cy="3240759"/>
          </a:xfrm>
          <a:prstGeom prst="rect">
            <a:avLst/>
          </a:prstGeom>
        </p:spPr>
        <p:txBody>
          <a:bodyPr wrap="square">
            <a:spAutoFit/>
          </a:bodyPr>
          <a:lstStyle/>
          <a:p>
            <a:pPr marL="712788" indent="-619125" algn="just">
              <a:lnSpc>
                <a:spcPct val="150000"/>
              </a:lnSpc>
              <a:spcAft>
                <a:spcPts val="263"/>
              </a:spcAft>
              <a:buFont typeface="Wingdings" panose="05000000000000000000" pitchFamily="2" charset="2"/>
              <a:buChar char="q"/>
            </a:pPr>
            <a:r>
              <a:rPr lang="es-MX" sz="2200" dirty="0" smtClean="0">
                <a:solidFill>
                  <a:prstClr val="black"/>
                </a:solidFill>
                <a:ea typeface="Times New Roman" panose="02020603050405020304" pitchFamily="18" charset="0"/>
                <a:cs typeface="Arial" panose="020B0604020202020204" pitchFamily="34" charset="0"/>
              </a:rPr>
              <a:t>En </a:t>
            </a:r>
            <a:r>
              <a:rPr lang="es-MX" sz="2200" dirty="0">
                <a:solidFill>
                  <a:prstClr val="black"/>
                </a:solidFill>
                <a:ea typeface="Times New Roman" panose="02020603050405020304" pitchFamily="18" charset="0"/>
                <a:cs typeface="Arial" panose="020B0604020202020204" pitchFamily="34" charset="0"/>
              </a:rPr>
              <a:t>qué conceptos se </a:t>
            </a:r>
            <a:r>
              <a:rPr lang="es-MX" sz="2200" dirty="0" smtClean="0">
                <a:solidFill>
                  <a:prstClr val="black"/>
                </a:solidFill>
                <a:ea typeface="Times New Roman" panose="02020603050405020304" pitchFamily="18" charset="0"/>
                <a:cs typeface="Arial" panose="020B0604020202020204" pitchFamily="34" charset="0"/>
              </a:rPr>
              <a:t>gasta. </a:t>
            </a:r>
          </a:p>
          <a:p>
            <a:pPr marL="712788" indent="-619125" algn="just">
              <a:lnSpc>
                <a:spcPct val="150000"/>
              </a:lnSpc>
              <a:spcAft>
                <a:spcPts val="263"/>
              </a:spcAft>
              <a:buFont typeface="Wingdings" panose="05000000000000000000" pitchFamily="2" charset="2"/>
              <a:buChar char="q"/>
            </a:pPr>
            <a:r>
              <a:rPr lang="es-MX" sz="2200" b="1" u="sng" dirty="0">
                <a:solidFill>
                  <a:prstClr val="black"/>
                </a:solidFill>
                <a:ea typeface="Times New Roman" panose="02020603050405020304" pitchFamily="18" charset="0"/>
                <a:cs typeface="Arial" panose="020B0604020202020204" pitchFamily="34" charset="0"/>
              </a:rPr>
              <a:t>C</a:t>
            </a:r>
            <a:r>
              <a:rPr lang="es-MX" sz="2200" b="1" u="sng" dirty="0" smtClean="0">
                <a:solidFill>
                  <a:prstClr val="black"/>
                </a:solidFill>
                <a:ea typeface="Times New Roman" panose="02020603050405020304" pitchFamily="18" charset="0"/>
                <a:cs typeface="Arial" panose="020B0604020202020204" pitchFamily="34" charset="0"/>
              </a:rPr>
              <a:t>uantificar</a:t>
            </a:r>
            <a:r>
              <a:rPr lang="es-MX" sz="2200" dirty="0" smtClean="0">
                <a:solidFill>
                  <a:prstClr val="black"/>
                </a:solidFill>
                <a:ea typeface="Times New Roman" panose="02020603050405020304" pitchFamily="18" charset="0"/>
                <a:cs typeface="Arial" panose="020B0604020202020204" pitchFamily="34" charset="0"/>
              </a:rPr>
              <a:t> </a:t>
            </a:r>
            <a:r>
              <a:rPr lang="es-MX" sz="2200" dirty="0">
                <a:solidFill>
                  <a:prstClr val="black"/>
                </a:solidFill>
                <a:ea typeface="Times New Roman" panose="02020603050405020304" pitchFamily="18" charset="0"/>
                <a:cs typeface="Arial" panose="020B0604020202020204" pitchFamily="34" charset="0"/>
              </a:rPr>
              <a:t>la demanda de bienes y </a:t>
            </a:r>
            <a:r>
              <a:rPr lang="es-MX" sz="2200" dirty="0" smtClean="0">
                <a:solidFill>
                  <a:prstClr val="black"/>
                </a:solidFill>
                <a:ea typeface="Times New Roman" panose="02020603050405020304" pitchFamily="18" charset="0"/>
                <a:cs typeface="Arial" panose="020B0604020202020204" pitchFamily="34" charset="0"/>
              </a:rPr>
              <a:t>servicios.</a:t>
            </a:r>
          </a:p>
          <a:p>
            <a:pPr marL="712788" indent="-619125" algn="just">
              <a:lnSpc>
                <a:spcPct val="150000"/>
              </a:lnSpc>
              <a:spcAft>
                <a:spcPts val="263"/>
              </a:spcAft>
              <a:buFont typeface="Wingdings" panose="05000000000000000000" pitchFamily="2" charset="2"/>
              <a:buChar char="q"/>
            </a:pPr>
            <a:r>
              <a:rPr lang="es-MX" sz="2200" dirty="0">
                <a:solidFill>
                  <a:prstClr val="black"/>
                </a:solidFill>
                <a:ea typeface="Times New Roman" panose="02020603050405020304" pitchFamily="18" charset="0"/>
                <a:cs typeface="Arial" panose="020B0604020202020204" pitchFamily="34" charset="0"/>
              </a:rPr>
              <a:t>A</a:t>
            </a:r>
            <a:r>
              <a:rPr lang="es-MX" sz="2200" dirty="0" smtClean="0">
                <a:solidFill>
                  <a:prstClr val="black"/>
                </a:solidFill>
                <a:ea typeface="Times New Roman" panose="02020603050405020304" pitchFamily="18" charset="0"/>
                <a:cs typeface="Arial" panose="020B0604020202020204" pitchFamily="34" charset="0"/>
              </a:rPr>
              <a:t>plicable </a:t>
            </a:r>
            <a:r>
              <a:rPr lang="es-MX" sz="2200" dirty="0">
                <a:solidFill>
                  <a:prstClr val="black"/>
                </a:solidFill>
                <a:ea typeface="Times New Roman" panose="02020603050405020304" pitchFamily="18" charset="0"/>
                <a:cs typeface="Arial" panose="020B0604020202020204" pitchFamily="34" charset="0"/>
              </a:rPr>
              <a:t>a </a:t>
            </a:r>
            <a:r>
              <a:rPr lang="es-MX" sz="2200" b="1" u="sng" dirty="0">
                <a:solidFill>
                  <a:prstClr val="black"/>
                </a:solidFill>
                <a:ea typeface="Times New Roman" panose="02020603050405020304" pitchFamily="18" charset="0"/>
                <a:cs typeface="Arial" panose="020B0604020202020204" pitchFamily="34" charset="0"/>
              </a:rPr>
              <a:t>todas las transacciones </a:t>
            </a:r>
            <a:r>
              <a:rPr lang="es-MX" sz="2200" dirty="0">
                <a:solidFill>
                  <a:prstClr val="black"/>
                </a:solidFill>
                <a:ea typeface="Times New Roman" panose="02020603050405020304" pitchFamily="18" charset="0"/>
                <a:cs typeface="Arial" panose="020B0604020202020204" pitchFamily="34" charset="0"/>
              </a:rPr>
              <a:t>que realizan los entes </a:t>
            </a:r>
            <a:r>
              <a:rPr lang="es-MX" sz="2200" dirty="0" smtClean="0">
                <a:solidFill>
                  <a:prstClr val="black"/>
                </a:solidFill>
                <a:ea typeface="Times New Roman" panose="02020603050405020304" pitchFamily="18" charset="0"/>
                <a:cs typeface="Arial" panose="020B0604020202020204" pitchFamily="34" charset="0"/>
              </a:rPr>
              <a:t>públicos.</a:t>
            </a:r>
          </a:p>
          <a:p>
            <a:pPr marL="712788" indent="-619125" algn="just">
              <a:lnSpc>
                <a:spcPct val="150000"/>
              </a:lnSpc>
              <a:spcAft>
                <a:spcPts val="263"/>
              </a:spcAft>
              <a:buFont typeface="Wingdings" panose="05000000000000000000" pitchFamily="2" charset="2"/>
              <a:buChar char="q"/>
            </a:pPr>
            <a:r>
              <a:rPr lang="es-MX" sz="2200" dirty="0" smtClean="0">
                <a:solidFill>
                  <a:prstClr val="black"/>
                </a:solidFill>
                <a:ea typeface="Times New Roman" panose="02020603050405020304" pitchFamily="18" charset="0"/>
                <a:cs typeface="Arial" panose="020B0604020202020204" pitchFamily="34" charset="0"/>
              </a:rPr>
              <a:t>Se conoce las </a:t>
            </a:r>
            <a:r>
              <a:rPr lang="es-MX" sz="2200" dirty="0">
                <a:solidFill>
                  <a:prstClr val="black"/>
                </a:solidFill>
                <a:ea typeface="Times New Roman" panose="02020603050405020304" pitchFamily="18" charset="0"/>
                <a:cs typeface="Arial" panose="020B0604020202020204" pitchFamily="34" charset="0"/>
              </a:rPr>
              <a:t>transferencias e inversión financiera que se destina a entes </a:t>
            </a:r>
            <a:r>
              <a:rPr lang="es-MX" sz="2200" dirty="0" smtClean="0">
                <a:solidFill>
                  <a:prstClr val="black"/>
                </a:solidFill>
                <a:ea typeface="Times New Roman" panose="02020603050405020304" pitchFamily="18" charset="0"/>
                <a:cs typeface="Arial" panose="020B0604020202020204" pitchFamily="34" charset="0"/>
              </a:rPr>
              <a:t>públicos.</a:t>
            </a:r>
          </a:p>
          <a:p>
            <a:pPr marL="712788" indent="-619125" algn="just">
              <a:lnSpc>
                <a:spcPct val="150000"/>
              </a:lnSpc>
              <a:spcAft>
                <a:spcPts val="263"/>
              </a:spcAft>
              <a:buFont typeface="Wingdings" panose="05000000000000000000" pitchFamily="2" charset="2"/>
              <a:buChar char="q"/>
            </a:pPr>
            <a:r>
              <a:rPr lang="es-MX" sz="2200" b="1" u="sng" dirty="0">
                <a:solidFill>
                  <a:prstClr val="black"/>
                </a:solidFill>
                <a:ea typeface="Times New Roman" panose="02020603050405020304" pitchFamily="18" charset="0"/>
                <a:cs typeface="Arial" panose="020B0604020202020204" pitchFamily="34" charset="0"/>
              </a:rPr>
              <a:t>Facilita la programación </a:t>
            </a:r>
            <a:r>
              <a:rPr lang="es-MX" sz="2200" dirty="0">
                <a:solidFill>
                  <a:prstClr val="black"/>
                </a:solidFill>
                <a:ea typeface="Times New Roman" panose="02020603050405020304" pitchFamily="18" charset="0"/>
                <a:cs typeface="Arial" panose="020B0604020202020204" pitchFamily="34" charset="0"/>
              </a:rPr>
              <a:t>de la contratación de bienes y servicios</a:t>
            </a:r>
            <a:r>
              <a:rPr lang="es-MX" sz="2200" dirty="0" smtClean="0">
                <a:solidFill>
                  <a:prstClr val="black"/>
                </a:solidFill>
                <a:ea typeface="Times New Roman" panose="02020603050405020304" pitchFamily="18" charset="0"/>
                <a:cs typeface="Arial" panose="020B0604020202020204" pitchFamily="34" charset="0"/>
              </a:rPr>
              <a:t>.</a:t>
            </a:r>
            <a:endParaRPr lang="es-MX" sz="2200" dirty="0">
              <a:solidFill>
                <a:prstClr val="black"/>
              </a:solidFill>
              <a:ea typeface="Times New Roman" panose="02020603050405020304" pitchFamily="18" charset="0"/>
              <a:cs typeface="Arial" panose="020B0604020202020204" pitchFamily="34" charset="0"/>
            </a:endParaRPr>
          </a:p>
        </p:txBody>
      </p:sp>
      <p:sp>
        <p:nvSpPr>
          <p:cNvPr id="7" name="Título 1"/>
          <p:cNvSpPr>
            <a:spLocks noGrp="1"/>
          </p:cNvSpPr>
          <p:nvPr>
            <p:ph type="title"/>
          </p:nvPr>
        </p:nvSpPr>
        <p:spPr>
          <a:xfrm>
            <a:off x="1259632" y="1105480"/>
            <a:ext cx="5866768" cy="470884"/>
          </a:xfrm>
        </p:spPr>
        <p:txBody>
          <a:bodyPr>
            <a:noAutofit/>
          </a:bodyPr>
          <a:lstStyle/>
          <a:p>
            <a:r>
              <a:rPr lang="es-MX" sz="2400" b="1" cap="small" dirty="0" smtClean="0">
                <a:latin typeface="+mn-lt"/>
                <a:cs typeface="Arial" panose="020B0604020202020204" pitchFamily="34" charset="0"/>
              </a:rPr>
              <a:t>Clasificador por objeto del gasto</a:t>
            </a:r>
            <a:endParaRPr lang="es-MX" sz="2400" b="1" cap="small" dirty="0">
              <a:latin typeface="+mn-lt"/>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130</a:t>
            </a:fld>
            <a:endParaRPr lang="es-MX" dirty="0"/>
          </a:p>
        </p:txBody>
      </p:sp>
    </p:spTree>
    <p:extLst>
      <p:ext uri="{BB962C8B-B14F-4D97-AF65-F5344CB8AC3E}">
        <p14:creationId xmlns:p14="http://schemas.microsoft.com/office/powerpoint/2010/main" val="2523391573"/>
      </p:ext>
    </p:extLst>
  </p:cSld>
  <p:clrMapOvr>
    <a:masterClrMapping/>
  </p:clrMapOvr>
  <p:transition spd="slow">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550642" y="1109211"/>
            <a:ext cx="5988927" cy="470884"/>
          </a:xfrm>
        </p:spPr>
        <p:txBody>
          <a:bodyPr>
            <a:noAutofit/>
          </a:bodyPr>
          <a:lstStyle/>
          <a:p>
            <a:r>
              <a:rPr lang="es-MX" sz="2400" b="1" cap="small" dirty="0">
                <a:latin typeface="+mn-lt"/>
                <a:cs typeface="Arial" panose="020B0604020202020204" pitchFamily="34" charset="0"/>
              </a:rPr>
              <a:t>Clasificador por </a:t>
            </a:r>
            <a:r>
              <a:rPr lang="es-MX" sz="2400" b="1" cap="small" dirty="0" smtClean="0">
                <a:latin typeface="+mn-lt"/>
                <a:cs typeface="Arial" panose="020B0604020202020204" pitchFamily="34" charset="0"/>
              </a:rPr>
              <a:t>objeto del gasto</a:t>
            </a:r>
            <a:endParaRPr lang="es-MX" sz="2400" b="1" cap="small" dirty="0">
              <a:latin typeface="+mn-lt"/>
              <a:cs typeface="Arial" panose="020B0604020202020204" pitchFamily="34" charset="0"/>
            </a:endParaRPr>
          </a:p>
        </p:txBody>
      </p:sp>
      <p:sp>
        <p:nvSpPr>
          <p:cNvPr id="7" name="Rectangle 1"/>
          <p:cNvSpPr>
            <a:spLocks noChangeArrowheads="1"/>
          </p:cNvSpPr>
          <p:nvPr/>
        </p:nvSpPr>
        <p:spPr bwMode="auto">
          <a:xfrm>
            <a:off x="237450" y="1196752"/>
            <a:ext cx="8579224" cy="514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184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defTabSz="685800">
              <a:lnSpc>
                <a:spcPct val="150000"/>
              </a:lnSpc>
            </a:pPr>
            <a:endParaRPr lang="es-MX" altLang="es-MX" sz="2000" b="1" dirty="0" smtClean="0">
              <a:solidFill>
                <a:prstClr val="black"/>
              </a:solidFill>
              <a:ea typeface="Times New Roman" panose="02020603050405020304" pitchFamily="18" charset="0"/>
              <a:cs typeface="Arial" panose="020B0604020202020204" pitchFamily="34" charset="0"/>
            </a:endParaRPr>
          </a:p>
          <a:p>
            <a:pPr indent="0" algn="ctr" defTabSz="685800">
              <a:lnSpc>
                <a:spcPct val="150000"/>
              </a:lnSpc>
            </a:pPr>
            <a:r>
              <a:rPr lang="es-MX" altLang="es-MX" sz="2000" b="1" dirty="0" smtClean="0">
                <a:solidFill>
                  <a:prstClr val="black"/>
                </a:solidFill>
                <a:ea typeface="Times New Roman" panose="02020603050405020304" pitchFamily="18" charset="0"/>
                <a:cs typeface="Arial" panose="020B0604020202020204" pitchFamily="34" charset="0"/>
              </a:rPr>
              <a:t>ESTRUCTURA </a:t>
            </a:r>
            <a:r>
              <a:rPr lang="es-MX" altLang="es-MX" sz="2000" b="1" dirty="0">
                <a:solidFill>
                  <a:prstClr val="black"/>
                </a:solidFill>
                <a:ea typeface="Times New Roman" panose="02020603050405020304" pitchFamily="18" charset="0"/>
                <a:cs typeface="Arial" panose="020B0604020202020204" pitchFamily="34" charset="0"/>
              </a:rPr>
              <a:t>DE </a:t>
            </a:r>
            <a:r>
              <a:rPr lang="es-MX" altLang="es-MX" sz="2000" b="1" dirty="0" smtClean="0">
                <a:solidFill>
                  <a:prstClr val="black"/>
                </a:solidFill>
                <a:ea typeface="Times New Roman" panose="02020603050405020304" pitchFamily="18" charset="0"/>
                <a:cs typeface="Arial" panose="020B0604020202020204" pitchFamily="34" charset="0"/>
              </a:rPr>
              <a:t>CODIFICACION</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1. Servicios personales.</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2. Materiales y suministros.</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3. Servicios Generales.</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4. Transferencias y subsidios.</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5. Bienes muebles e inmuebles.</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6. Infraestructura para el Desarrollo.</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7. Inversión Financiera.</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8. Participaciones y aportaciones.</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Capítulo 9. Deuda Pública.</a:t>
            </a:r>
            <a:endParaRPr lang="es-MX" altLang="es-MX" sz="1350" dirty="0">
              <a:solidFill>
                <a:prstClr val="black"/>
              </a:solidFill>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60" y="296047"/>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131</a:t>
            </a:fld>
            <a:endParaRPr lang="es-MX" dirty="0"/>
          </a:p>
        </p:txBody>
      </p:sp>
    </p:spTree>
    <p:extLst>
      <p:ext uri="{BB962C8B-B14F-4D97-AF65-F5344CB8AC3E}">
        <p14:creationId xmlns:p14="http://schemas.microsoft.com/office/powerpoint/2010/main" val="1789583318"/>
      </p:ext>
    </p:extLst>
  </p:cSld>
  <p:clrMapOvr>
    <a:masterClrMapping/>
  </p:clrMapOvr>
  <p:transition spd="slow">
    <p:push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550642" y="1109211"/>
            <a:ext cx="5988927" cy="470884"/>
          </a:xfrm>
        </p:spPr>
        <p:txBody>
          <a:bodyPr>
            <a:noAutofit/>
          </a:bodyPr>
          <a:lstStyle/>
          <a:p>
            <a:r>
              <a:rPr lang="es-MX" sz="2400" b="1" cap="small" dirty="0">
                <a:latin typeface="+mn-lt"/>
                <a:cs typeface="Arial" panose="020B0604020202020204" pitchFamily="34" charset="0"/>
              </a:rPr>
              <a:t>Clasificador por </a:t>
            </a:r>
            <a:r>
              <a:rPr lang="es-MX" sz="2400" b="1" cap="small" dirty="0" smtClean="0">
                <a:latin typeface="+mn-lt"/>
                <a:cs typeface="Arial" panose="020B0604020202020204" pitchFamily="34" charset="0"/>
              </a:rPr>
              <a:t>objeto del gasto</a:t>
            </a:r>
            <a:endParaRPr lang="es-MX" sz="2400" b="1" cap="small" dirty="0">
              <a:latin typeface="+mn-lt"/>
              <a:cs typeface="Arial" panose="020B0604020202020204" pitchFamily="34" charset="0"/>
            </a:endParaRPr>
          </a:p>
        </p:txBody>
      </p:sp>
      <p:sp>
        <p:nvSpPr>
          <p:cNvPr id="7" name="Rectangle 1"/>
          <p:cNvSpPr>
            <a:spLocks noChangeArrowheads="1"/>
          </p:cNvSpPr>
          <p:nvPr/>
        </p:nvSpPr>
        <p:spPr bwMode="auto">
          <a:xfrm>
            <a:off x="237450" y="1242918"/>
            <a:ext cx="8579224" cy="50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184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defTabSz="685800">
              <a:lnSpc>
                <a:spcPct val="150000"/>
              </a:lnSpc>
            </a:pPr>
            <a:endParaRPr lang="es-MX" altLang="es-MX" b="1" dirty="0" smtClean="0">
              <a:solidFill>
                <a:prstClr val="black"/>
              </a:solidFill>
              <a:latin typeface="+mn-lt"/>
              <a:ea typeface="Times New Roman" panose="02020603050405020304" pitchFamily="18" charset="0"/>
              <a:cs typeface="Arial" panose="020B0604020202020204" pitchFamily="34" charset="0"/>
            </a:endParaRPr>
          </a:p>
          <a:p>
            <a:pPr indent="0" algn="ctr" defTabSz="685800">
              <a:lnSpc>
                <a:spcPct val="150000"/>
              </a:lnSpc>
            </a:pPr>
            <a:r>
              <a:rPr lang="es-MX" altLang="es-MX" b="1" dirty="0" smtClean="0">
                <a:solidFill>
                  <a:prstClr val="black"/>
                </a:solidFill>
                <a:latin typeface="+mn-lt"/>
                <a:ea typeface="Times New Roman" panose="02020603050405020304" pitchFamily="18" charset="0"/>
                <a:cs typeface="Arial" panose="020B0604020202020204" pitchFamily="34" charset="0"/>
              </a:rPr>
              <a:t>ESTRUCTURA </a:t>
            </a:r>
            <a:r>
              <a:rPr lang="es-MX" altLang="es-MX" b="1" dirty="0">
                <a:solidFill>
                  <a:prstClr val="black"/>
                </a:solidFill>
                <a:latin typeface="+mn-lt"/>
                <a:ea typeface="Times New Roman" panose="02020603050405020304" pitchFamily="18" charset="0"/>
                <a:cs typeface="Arial" panose="020B0604020202020204" pitchFamily="34" charset="0"/>
              </a:rPr>
              <a:t>DE </a:t>
            </a:r>
            <a:r>
              <a:rPr lang="es-MX" altLang="es-MX" b="1" dirty="0" smtClean="0">
                <a:solidFill>
                  <a:prstClr val="black"/>
                </a:solidFill>
                <a:latin typeface="+mn-lt"/>
                <a:ea typeface="Times New Roman" panose="02020603050405020304" pitchFamily="18" charset="0"/>
                <a:cs typeface="Arial" panose="020B0604020202020204" pitchFamily="34" charset="0"/>
              </a:rPr>
              <a:t>CODIFICACION</a:t>
            </a:r>
          </a:p>
          <a:p>
            <a:pPr indent="0" algn="just" defTabSz="685800">
              <a:lnSpc>
                <a:spcPct val="150000"/>
              </a:lnSpc>
            </a:pPr>
            <a:r>
              <a:rPr lang="es-MX" altLang="es-MX" b="1" dirty="0">
                <a:solidFill>
                  <a:prstClr val="black"/>
                </a:solidFill>
                <a:latin typeface="+mn-lt"/>
                <a:ea typeface="Times New Roman" panose="02020603050405020304" pitchFamily="18" charset="0"/>
                <a:cs typeface="Arial" panose="020B0604020202020204" pitchFamily="34" charset="0"/>
              </a:rPr>
              <a:t>Capítulo:  </a:t>
            </a:r>
            <a:r>
              <a:rPr lang="es-MX" altLang="es-MX" dirty="0">
                <a:solidFill>
                  <a:prstClr val="black"/>
                </a:solidFill>
                <a:latin typeface="+mn-lt"/>
                <a:ea typeface="Times New Roman" panose="02020603050405020304" pitchFamily="18" charset="0"/>
                <a:cs typeface="Arial" panose="020B0604020202020204" pitchFamily="34" charset="0"/>
              </a:rPr>
              <a:t>identifica el conjunto homogéneo y ordenado de los bienes y servicios requeridos por los entes públicos.</a:t>
            </a:r>
          </a:p>
          <a:p>
            <a:pPr indent="0" algn="just" defTabSz="685800">
              <a:lnSpc>
                <a:spcPct val="150000"/>
              </a:lnSpc>
            </a:pPr>
            <a:r>
              <a:rPr lang="es-MX" altLang="es-MX" b="1" dirty="0" smtClean="0">
                <a:solidFill>
                  <a:prstClr val="black"/>
                </a:solidFill>
                <a:latin typeface="+mn-lt"/>
                <a:ea typeface="Times New Roman" panose="02020603050405020304" pitchFamily="18" charset="0"/>
                <a:cs typeface="Arial" panose="020B0604020202020204" pitchFamily="34" charset="0"/>
              </a:rPr>
              <a:t>Concepto</a:t>
            </a:r>
            <a:r>
              <a:rPr lang="es-MX" altLang="es-MX" b="1" dirty="0">
                <a:solidFill>
                  <a:prstClr val="black"/>
                </a:solidFill>
                <a:latin typeface="+mn-lt"/>
                <a:ea typeface="Times New Roman" panose="02020603050405020304" pitchFamily="18" charset="0"/>
                <a:cs typeface="Arial" panose="020B0604020202020204" pitchFamily="34" charset="0"/>
              </a:rPr>
              <a:t>: </a:t>
            </a:r>
            <a:r>
              <a:rPr lang="es-MX" altLang="es-MX" dirty="0">
                <a:solidFill>
                  <a:prstClr val="black"/>
                </a:solidFill>
                <a:latin typeface="+mn-lt"/>
                <a:ea typeface="Times New Roman" panose="02020603050405020304" pitchFamily="18" charset="0"/>
                <a:cs typeface="Arial" panose="020B0604020202020204" pitchFamily="34" charset="0"/>
              </a:rPr>
              <a:t>Son subconjuntos homogéneos y ordenados en forma específica, producto de la desagregación de los bienes y servicios.</a:t>
            </a:r>
          </a:p>
          <a:p>
            <a:pPr indent="0" algn="just" defTabSz="685800">
              <a:lnSpc>
                <a:spcPct val="150000"/>
              </a:lnSpc>
            </a:pPr>
            <a:r>
              <a:rPr lang="es-MX" altLang="es-MX" b="1" dirty="0" smtClean="0">
                <a:solidFill>
                  <a:prstClr val="black"/>
                </a:solidFill>
                <a:latin typeface="+mn-lt"/>
                <a:ea typeface="Times New Roman" panose="02020603050405020304" pitchFamily="18" charset="0"/>
                <a:cs typeface="Arial" panose="020B0604020202020204" pitchFamily="34" charset="0"/>
              </a:rPr>
              <a:t>Partida</a:t>
            </a:r>
            <a:r>
              <a:rPr lang="es-MX" altLang="es-MX" b="1" dirty="0">
                <a:solidFill>
                  <a:prstClr val="black"/>
                </a:solidFill>
                <a:latin typeface="+mn-lt"/>
                <a:ea typeface="Times New Roman" panose="02020603050405020304" pitchFamily="18" charset="0"/>
                <a:cs typeface="Arial" panose="020B0604020202020204" pitchFamily="34" charset="0"/>
              </a:rPr>
              <a:t>: </a:t>
            </a:r>
            <a:r>
              <a:rPr lang="es-MX" altLang="es-MX" dirty="0">
                <a:solidFill>
                  <a:prstClr val="black"/>
                </a:solidFill>
                <a:latin typeface="+mn-lt"/>
                <a:ea typeface="Times New Roman" panose="02020603050405020304" pitchFamily="18" charset="0"/>
                <a:cs typeface="Arial" panose="020B0604020202020204" pitchFamily="34" charset="0"/>
              </a:rPr>
              <a:t>Es el nivel de agregación más específico en el cual se describen las expresiones concretas y detalladas de los bienes y servicios. Se compone de </a:t>
            </a:r>
          </a:p>
          <a:p>
            <a:pPr indent="0" algn="just" defTabSz="685800">
              <a:lnSpc>
                <a:spcPct val="150000"/>
              </a:lnSpc>
            </a:pPr>
            <a:r>
              <a:rPr lang="es-MX" altLang="es-MX" dirty="0" smtClean="0">
                <a:solidFill>
                  <a:prstClr val="black"/>
                </a:solidFill>
                <a:latin typeface="+mn-lt"/>
                <a:ea typeface="Times New Roman" panose="02020603050405020304" pitchFamily="18" charset="0"/>
                <a:cs typeface="Arial" panose="020B0604020202020204" pitchFamily="34" charset="0"/>
              </a:rPr>
              <a:t>a</a:t>
            </a:r>
            <a:r>
              <a:rPr lang="es-MX" altLang="es-MX" dirty="0">
                <a:solidFill>
                  <a:prstClr val="black"/>
                </a:solidFill>
                <a:latin typeface="+mn-lt"/>
                <a:ea typeface="Times New Roman" panose="02020603050405020304" pitchFamily="18" charset="0"/>
                <a:cs typeface="Arial" panose="020B0604020202020204" pitchFamily="34" charset="0"/>
              </a:rPr>
              <a:t>) Partida Genérica </a:t>
            </a:r>
          </a:p>
          <a:p>
            <a:pPr indent="0" algn="just" defTabSz="685800">
              <a:lnSpc>
                <a:spcPct val="150000"/>
              </a:lnSpc>
            </a:pPr>
            <a:r>
              <a:rPr lang="es-MX" altLang="es-MX" dirty="0">
                <a:solidFill>
                  <a:prstClr val="black"/>
                </a:solidFill>
                <a:latin typeface="+mn-lt"/>
                <a:ea typeface="Times New Roman" panose="02020603050405020304" pitchFamily="18" charset="0"/>
                <a:cs typeface="Arial" panose="020B0604020202020204" pitchFamily="34" charset="0"/>
              </a:rPr>
              <a:t>b) Partida Específica</a:t>
            </a:r>
          </a:p>
          <a:p>
            <a:pPr indent="0" algn="just" defTabSz="685800">
              <a:lnSpc>
                <a:spcPct val="150000"/>
              </a:lnSpc>
            </a:pPr>
            <a:r>
              <a:rPr lang="es-MX" altLang="es-MX" dirty="0" smtClean="0">
                <a:solidFill>
                  <a:prstClr val="black"/>
                </a:solidFill>
                <a:latin typeface="+mn-lt"/>
                <a:ea typeface="Times New Roman" panose="02020603050405020304" pitchFamily="18" charset="0"/>
                <a:cs typeface="Arial" panose="020B0604020202020204" pitchFamily="34" charset="0"/>
              </a:rPr>
              <a:t>La </a:t>
            </a:r>
            <a:r>
              <a:rPr lang="es-MX" altLang="es-MX" dirty="0">
                <a:solidFill>
                  <a:prstClr val="black"/>
                </a:solidFill>
                <a:latin typeface="+mn-lt"/>
                <a:ea typeface="Times New Roman" panose="02020603050405020304" pitchFamily="18" charset="0"/>
                <a:cs typeface="Arial" panose="020B0604020202020204" pitchFamily="34" charset="0"/>
              </a:rPr>
              <a:t>Partida Específica corresponde al cuarto dígito, el cual permitirá mantener la armonización con el Plan de Cuentas.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60" y="296047"/>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132</a:t>
            </a:fld>
            <a:endParaRPr lang="es-MX" dirty="0"/>
          </a:p>
        </p:txBody>
      </p:sp>
    </p:spTree>
    <p:extLst>
      <p:ext uri="{BB962C8B-B14F-4D97-AF65-F5344CB8AC3E}">
        <p14:creationId xmlns:p14="http://schemas.microsoft.com/office/powerpoint/2010/main" val="3023145396"/>
      </p:ext>
    </p:extLst>
  </p:cSld>
  <p:clrMapOvr>
    <a:masterClrMapping/>
  </p:clrMapOvr>
  <p:transition spd="slow">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550642" y="1054488"/>
            <a:ext cx="5988927" cy="470884"/>
          </a:xfrm>
        </p:spPr>
        <p:txBody>
          <a:bodyPr>
            <a:noAutofit/>
          </a:bodyPr>
          <a:lstStyle/>
          <a:p>
            <a:r>
              <a:rPr lang="es-MX" sz="2400" b="1" cap="small" dirty="0">
                <a:latin typeface="+mn-lt"/>
                <a:cs typeface="Arial" panose="020B0604020202020204" pitchFamily="34" charset="0"/>
              </a:rPr>
              <a:t>Clasificador por </a:t>
            </a:r>
            <a:r>
              <a:rPr lang="es-MX" sz="2400" b="1" cap="small" dirty="0" smtClean="0">
                <a:latin typeface="+mn-lt"/>
                <a:cs typeface="Arial" panose="020B0604020202020204" pitchFamily="34" charset="0"/>
              </a:rPr>
              <a:t>objeto del gasto</a:t>
            </a:r>
            <a:endParaRPr lang="es-MX" sz="2400" b="1" cap="small" dirty="0">
              <a:latin typeface="+mn-lt"/>
              <a:cs typeface="Arial" panose="020B0604020202020204" pitchFamily="34" charset="0"/>
            </a:endParaRPr>
          </a:p>
        </p:txBody>
      </p:sp>
      <p:sp>
        <p:nvSpPr>
          <p:cNvPr id="7" name="Rectangle 1"/>
          <p:cNvSpPr>
            <a:spLocks noChangeArrowheads="1"/>
          </p:cNvSpPr>
          <p:nvPr/>
        </p:nvSpPr>
        <p:spPr bwMode="auto">
          <a:xfrm>
            <a:off x="255494" y="1344653"/>
            <a:ext cx="8579224" cy="222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184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defTabSz="685800">
              <a:lnSpc>
                <a:spcPct val="150000"/>
              </a:lnSpc>
            </a:pPr>
            <a:r>
              <a:rPr lang="es-MX" altLang="es-MX" sz="2000" b="1" dirty="0">
                <a:solidFill>
                  <a:prstClr val="black"/>
                </a:solidFill>
                <a:ea typeface="Times New Roman" panose="02020603050405020304" pitchFamily="18" charset="0"/>
                <a:cs typeface="Arial" panose="020B0604020202020204" pitchFamily="34" charset="0"/>
              </a:rPr>
              <a:t>ESTRUCTURA DE </a:t>
            </a:r>
            <a:r>
              <a:rPr lang="es-MX" altLang="es-MX" sz="2000" b="1" dirty="0" smtClean="0">
                <a:solidFill>
                  <a:prstClr val="black"/>
                </a:solidFill>
                <a:ea typeface="Times New Roman" panose="02020603050405020304" pitchFamily="18" charset="0"/>
                <a:cs typeface="Arial" panose="020B0604020202020204" pitchFamily="34" charset="0"/>
              </a:rPr>
              <a:t>CODIFICACION</a:t>
            </a:r>
          </a:p>
          <a:p>
            <a:pPr indent="0" algn="just" defTabSz="685800">
              <a:lnSpc>
                <a:spcPct val="150000"/>
              </a:lnSpc>
            </a:pPr>
            <a:r>
              <a:rPr lang="es-MX" altLang="es-MX" sz="2000" dirty="0" smtClean="0">
                <a:solidFill>
                  <a:prstClr val="black"/>
                </a:solidFill>
                <a:ea typeface="Times New Roman" panose="02020603050405020304" pitchFamily="18" charset="0"/>
                <a:cs typeface="Arial" panose="020B0604020202020204" pitchFamily="34" charset="0"/>
              </a:rPr>
              <a:t>Se </a:t>
            </a:r>
            <a:r>
              <a:rPr lang="es-MX" altLang="es-MX" sz="2000" dirty="0">
                <a:solidFill>
                  <a:prstClr val="black"/>
                </a:solidFill>
                <a:ea typeface="Times New Roman" panose="02020603050405020304" pitchFamily="18" charset="0"/>
                <a:cs typeface="Arial" panose="020B0604020202020204" pitchFamily="34" charset="0"/>
              </a:rPr>
              <a:t>diseñó con un nivel de desagregación que permite que sus cuentas faciliten el registro único de todas las transacciones con incidencia económica-financiera formándose la siguiente estructura:</a:t>
            </a:r>
          </a:p>
          <a:p>
            <a:pPr algn="just" defTabSz="685800">
              <a:lnSpc>
                <a:spcPct val="150000"/>
              </a:lnSpc>
            </a:pPr>
            <a:endParaRPr lang="es-MX" altLang="es-MX" sz="1350" dirty="0">
              <a:solidFill>
                <a:prstClr val="black"/>
              </a:solidFill>
              <a:cs typeface="Arial" panose="020B0604020202020204" pitchFamily="34" charset="0"/>
            </a:endParaRPr>
          </a:p>
        </p:txBody>
      </p:sp>
      <p:graphicFrame>
        <p:nvGraphicFramePr>
          <p:cNvPr id="10" name="Tabla 9"/>
          <p:cNvGraphicFramePr>
            <a:graphicFrameLocks noGrp="1"/>
          </p:cNvGraphicFramePr>
          <p:nvPr>
            <p:extLst/>
          </p:nvPr>
        </p:nvGraphicFramePr>
        <p:xfrm>
          <a:off x="201861" y="3783751"/>
          <a:ext cx="8463412" cy="2297780"/>
        </p:xfrm>
        <a:graphic>
          <a:graphicData uri="http://schemas.openxmlformats.org/drawingml/2006/table">
            <a:tbl>
              <a:tblPr>
                <a:tableStyleId>{5C22544A-7EE6-4342-B048-85BDC9FD1C3A}</a:tableStyleId>
              </a:tblPr>
              <a:tblGrid>
                <a:gridCol w="1907854"/>
                <a:gridCol w="2779509"/>
                <a:gridCol w="1306218"/>
                <a:gridCol w="1139144"/>
                <a:gridCol w="1330687"/>
              </a:tblGrid>
              <a:tr h="493794">
                <a:tc>
                  <a:txBody>
                    <a:bodyPr/>
                    <a:lstStyle/>
                    <a:p>
                      <a:pPr algn="ctr" rtl="0" fontAlgn="ctr"/>
                      <a:r>
                        <a:rPr lang="es-MX" sz="1600" b="1" u="none" strike="noStrike" cap="small" baseline="0" dirty="0" smtClean="0">
                          <a:solidFill>
                            <a:schemeClr val="bg1"/>
                          </a:solidFill>
                          <a:effectLst/>
                          <a:latin typeface="Arial" panose="020B0604020202020204" pitchFamily="34" charset="0"/>
                          <a:cs typeface="Arial" panose="020B0604020202020204" pitchFamily="34" charset="0"/>
                        </a:rPr>
                        <a:t>Código Cuenta</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u="none" strike="noStrike" cap="small" baseline="0" dirty="0">
                          <a:solidFill>
                            <a:schemeClr val="bg1"/>
                          </a:solidFill>
                          <a:effectLst/>
                          <a:latin typeface="Arial" panose="020B0604020202020204" pitchFamily="34" charset="0"/>
                          <a:cs typeface="Arial" panose="020B0604020202020204" pitchFamily="34" charset="0"/>
                        </a:rPr>
                        <a:t>Nombre</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u="none" strike="noStrike" cap="small" baseline="0" dirty="0">
                          <a:solidFill>
                            <a:schemeClr val="bg1"/>
                          </a:solidFill>
                          <a:effectLst/>
                          <a:latin typeface="Arial" panose="020B0604020202020204" pitchFamily="34" charset="0"/>
                          <a:cs typeface="Arial" panose="020B0604020202020204" pitchFamily="34" charset="0"/>
                        </a:rPr>
                        <a:t>Cuenta  de Registro</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u="none" strike="noStrike" cap="small" baseline="0" dirty="0" smtClean="0">
                          <a:solidFill>
                            <a:schemeClr val="bg1"/>
                          </a:solidFill>
                          <a:effectLst/>
                          <a:latin typeface="Arial" panose="020B0604020202020204" pitchFamily="34" charset="0"/>
                          <a:cs typeface="Arial" panose="020B0604020202020204" pitchFamily="34" charset="0"/>
                        </a:rPr>
                        <a:t>COG</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c>
                  <a:txBody>
                    <a:bodyPr/>
                    <a:lstStyle/>
                    <a:p>
                      <a:pPr algn="ctr" rtl="0" fontAlgn="ctr"/>
                      <a:r>
                        <a:rPr lang="es-MX" sz="1600" b="1" i="0" u="none" strike="noStrike" cap="small" baseline="0" dirty="0" smtClean="0">
                          <a:solidFill>
                            <a:schemeClr val="bg1"/>
                          </a:solidFill>
                          <a:effectLst/>
                          <a:latin typeface="Arial" panose="020B0604020202020204" pitchFamily="34" charset="0"/>
                          <a:cs typeface="Arial" panose="020B0604020202020204" pitchFamily="34" charset="0"/>
                        </a:rPr>
                        <a:t>Codificación</a:t>
                      </a:r>
                      <a:endParaRPr lang="es-MX" sz="1600" b="1" i="0" u="none" strike="noStrike" cap="small"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lumMod val="75000"/>
                      </a:schemeClr>
                    </a:solidFill>
                  </a:tcPr>
                </a:tc>
              </a:tr>
              <a:tr h="362843">
                <a:tc>
                  <a:txBody>
                    <a:bodyPr/>
                    <a:lstStyle/>
                    <a:p>
                      <a:pPr algn="l" rtl="0" fontAlgn="t"/>
                      <a:r>
                        <a:rPr lang="es-MX" sz="1600" u="none" strike="noStrike" dirty="0">
                          <a:effectLst/>
                          <a:latin typeface="Arial" panose="020B0604020202020204" pitchFamily="34" charset="0"/>
                          <a:cs typeface="Arial" panose="020B0604020202020204" pitchFamily="34" charset="0"/>
                        </a:rPr>
                        <a:t>5.1.1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Servicios personales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i="0" u="none" strike="noStrike" cap="small" baseline="0" dirty="0" smtClean="0">
                          <a:solidFill>
                            <a:schemeClr val="dk1"/>
                          </a:solidFill>
                          <a:effectLst/>
                          <a:latin typeface="Arial" panose="020B0604020202020204" pitchFamily="34" charset="0"/>
                          <a:cs typeface="Arial" panose="020B0604020202020204" pitchFamily="34" charset="0"/>
                        </a:rPr>
                        <a:t>Capítulo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712046">
                <a:tc>
                  <a:txBody>
                    <a:bodyPr/>
                    <a:lstStyle/>
                    <a:p>
                      <a:pPr algn="l" rtl="0" fontAlgn="t"/>
                      <a:r>
                        <a:rPr lang="es-MX" sz="1600" u="none" strike="noStrike" dirty="0">
                          <a:effectLst/>
                          <a:latin typeface="Arial" panose="020B0604020202020204" pitchFamily="34" charset="0"/>
                          <a:cs typeface="Arial" panose="020B0604020202020204" pitchFamily="34" charset="0"/>
                        </a:rPr>
                        <a:t>5.1.1.1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Remuneraciones al personal de carácter permanente.</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smtClean="0">
                          <a:effectLst/>
                          <a:latin typeface="Arial" panose="020B0604020202020204" pitchFamily="34" charset="0"/>
                          <a:cs typeface="Arial" panose="020B0604020202020204" pitchFamily="34" charset="0"/>
                        </a:rPr>
                        <a:t>Concepto</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362843">
                <a:tc>
                  <a:txBody>
                    <a:bodyPr/>
                    <a:lstStyle/>
                    <a:p>
                      <a:pPr algn="l" rtl="0" fontAlgn="t"/>
                      <a:r>
                        <a:rPr lang="es-MX" sz="1600" u="none" strike="noStrike" dirty="0">
                          <a:effectLst/>
                          <a:latin typeface="Arial" panose="020B0604020202020204" pitchFamily="34" charset="0"/>
                          <a:cs typeface="Arial" panose="020B0604020202020204" pitchFamily="34" charset="0"/>
                        </a:rPr>
                        <a:t>5.1.1.1.01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Dietas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 </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111</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i="0" u="sng" strike="noStrike" cap="small" baseline="0" dirty="0" smtClean="0">
                          <a:solidFill>
                            <a:schemeClr val="dk1"/>
                          </a:solidFill>
                          <a:effectLst/>
                          <a:latin typeface="Arial" panose="020B0604020202020204" pitchFamily="34" charset="0"/>
                          <a:cs typeface="Arial" panose="020B0604020202020204" pitchFamily="34" charset="0"/>
                        </a:rPr>
                        <a:t>P. Genérica</a:t>
                      </a:r>
                      <a:endParaRPr lang="es-MX" sz="1600" b="1" i="0" u="sng"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r h="362843">
                <a:tc>
                  <a:txBody>
                    <a:bodyPr/>
                    <a:lstStyle/>
                    <a:p>
                      <a:pPr algn="l" rtl="0" fontAlgn="t"/>
                      <a:r>
                        <a:rPr lang="es-MX" sz="1600" u="none" strike="noStrike" dirty="0">
                          <a:effectLst/>
                          <a:latin typeface="Arial" panose="020B0604020202020204" pitchFamily="34" charset="0"/>
                          <a:cs typeface="Arial" panose="020B0604020202020204" pitchFamily="34" charset="0"/>
                        </a:rPr>
                        <a:t>5.1.1.1.01.01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Dietas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rtl="0" fontAlgn="t"/>
                      <a:r>
                        <a:rPr lang="es-MX" sz="1600" u="none" strike="noStrike" dirty="0">
                          <a:effectLst/>
                          <a:latin typeface="Arial" panose="020B0604020202020204" pitchFamily="34" charset="0"/>
                          <a:cs typeface="Arial" panose="020B0604020202020204" pitchFamily="34" charset="0"/>
                        </a:rPr>
                        <a:t>Si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u="none" strike="noStrike" dirty="0">
                          <a:effectLst/>
                          <a:latin typeface="Arial" panose="020B0604020202020204" pitchFamily="34" charset="0"/>
                          <a:cs typeface="Arial" panose="020B0604020202020204" pitchFamily="34" charset="0"/>
                        </a:rPr>
                        <a:t>11101</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rtl="0" fontAlgn="t"/>
                      <a:r>
                        <a:rPr lang="es-MX" sz="1600" b="1" u="none" strike="noStrike" cap="small" baseline="0" dirty="0" smtClean="0">
                          <a:effectLst/>
                          <a:latin typeface="Arial" panose="020B0604020202020204" pitchFamily="34" charset="0"/>
                          <a:cs typeface="Arial" panose="020B0604020202020204" pitchFamily="34" charset="0"/>
                        </a:rPr>
                        <a:t>P. Específica</a:t>
                      </a:r>
                      <a:endParaRPr lang="es-MX" sz="1600" b="1" i="0" u="none" strike="noStrike" cap="small" baseline="0" dirty="0">
                        <a:solidFill>
                          <a:srgbClr val="000000"/>
                        </a:solidFill>
                        <a:effectLst/>
                        <a:latin typeface="Arial" panose="020B0604020202020204" pitchFamily="34" charset="0"/>
                        <a:cs typeface="Arial" panose="020B0604020202020204" pitchFamily="34" charset="0"/>
                      </a:endParaRPr>
                    </a:p>
                  </a:txBody>
                  <a:tcPr marL="9525" marR="9525" marT="9525" marB="0"/>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133</a:t>
            </a:fld>
            <a:endParaRPr lang="es-MX" dirty="0"/>
          </a:p>
        </p:txBody>
      </p:sp>
    </p:spTree>
    <p:extLst>
      <p:ext uri="{BB962C8B-B14F-4D97-AF65-F5344CB8AC3E}">
        <p14:creationId xmlns:p14="http://schemas.microsoft.com/office/powerpoint/2010/main" val="3276076344"/>
      </p:ext>
    </p:extLst>
  </p:cSld>
  <p:clrMapOvr>
    <a:masterClrMapping/>
  </p:clrMapOvr>
  <p:transition spd="slow">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550642" y="1054488"/>
            <a:ext cx="5988927" cy="470884"/>
          </a:xfrm>
        </p:spPr>
        <p:txBody>
          <a:bodyPr>
            <a:noAutofit/>
          </a:bodyPr>
          <a:lstStyle/>
          <a:p>
            <a:r>
              <a:rPr lang="es-MX" sz="2400" b="1" cap="small" dirty="0">
                <a:latin typeface="+mn-lt"/>
                <a:cs typeface="Arial" panose="020B0604020202020204" pitchFamily="34" charset="0"/>
              </a:rPr>
              <a:t>Clasificador por </a:t>
            </a:r>
            <a:r>
              <a:rPr lang="es-MX" sz="2400" b="1" cap="small" dirty="0" smtClean="0">
                <a:latin typeface="+mn-lt"/>
                <a:cs typeface="Arial" panose="020B0604020202020204" pitchFamily="34" charset="0"/>
              </a:rPr>
              <a:t>objeto del gasto</a:t>
            </a:r>
            <a:endParaRPr lang="es-MX" sz="2400" b="1" cap="small" dirty="0">
              <a:latin typeface="+mn-lt"/>
              <a:cs typeface="Arial" panose="020B0604020202020204" pitchFamily="34" charset="0"/>
            </a:endParaRPr>
          </a:p>
        </p:txBody>
      </p:sp>
      <p:sp>
        <p:nvSpPr>
          <p:cNvPr id="7" name="Rectangle 1"/>
          <p:cNvSpPr>
            <a:spLocks noChangeArrowheads="1"/>
          </p:cNvSpPr>
          <p:nvPr/>
        </p:nvSpPr>
        <p:spPr bwMode="auto">
          <a:xfrm>
            <a:off x="3468" y="1268760"/>
            <a:ext cx="8579224" cy="582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184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defTabSz="685800">
              <a:lnSpc>
                <a:spcPct val="150000"/>
              </a:lnSpc>
            </a:pPr>
            <a:r>
              <a:rPr lang="es-MX" altLang="es-MX" b="1" dirty="0">
                <a:solidFill>
                  <a:prstClr val="black"/>
                </a:solidFill>
                <a:latin typeface="+mn-lt"/>
                <a:ea typeface="Times New Roman" panose="02020603050405020304" pitchFamily="18" charset="0"/>
                <a:cs typeface="Arial" panose="020B0604020202020204" pitchFamily="34" charset="0"/>
              </a:rPr>
              <a:t>ESTRUCTURA DE </a:t>
            </a:r>
            <a:r>
              <a:rPr lang="es-MX" altLang="es-MX" b="1" dirty="0" smtClean="0">
                <a:solidFill>
                  <a:prstClr val="black"/>
                </a:solidFill>
                <a:latin typeface="+mn-lt"/>
                <a:ea typeface="Times New Roman" panose="02020603050405020304" pitchFamily="18" charset="0"/>
                <a:cs typeface="Arial" panose="020B0604020202020204" pitchFamily="34" charset="0"/>
              </a:rPr>
              <a:t>CODIFICACION</a:t>
            </a:r>
          </a:p>
          <a:p>
            <a:pPr indent="0" algn="just" defTabSz="685800">
              <a:lnSpc>
                <a:spcPct val="150000"/>
              </a:lnSpc>
            </a:pPr>
            <a:r>
              <a:rPr lang="es-MX" altLang="es-MX" dirty="0" smtClean="0">
                <a:solidFill>
                  <a:prstClr val="black"/>
                </a:solidFill>
                <a:latin typeface="+mn-lt"/>
                <a:ea typeface="Times New Roman" panose="02020603050405020304" pitchFamily="18" charset="0"/>
                <a:cs typeface="Arial" panose="020B0604020202020204" pitchFamily="34" charset="0"/>
              </a:rPr>
              <a:t>Se </a:t>
            </a:r>
            <a:r>
              <a:rPr lang="es-MX" altLang="es-MX" dirty="0">
                <a:solidFill>
                  <a:prstClr val="black"/>
                </a:solidFill>
                <a:latin typeface="+mn-lt"/>
                <a:ea typeface="Times New Roman" panose="02020603050405020304" pitchFamily="18" charset="0"/>
                <a:cs typeface="Arial" panose="020B0604020202020204" pitchFamily="34" charset="0"/>
              </a:rPr>
              <a:t>diseñó con un nivel de desagregación que permite que sus cuentas faciliten el registro único de todas las transacciones con incidencia económica-financiera formándose la siguiente estructura</a:t>
            </a:r>
            <a:r>
              <a:rPr lang="es-MX" altLang="es-MX" dirty="0" smtClean="0">
                <a:solidFill>
                  <a:prstClr val="black"/>
                </a:solidFill>
                <a:latin typeface="+mn-lt"/>
                <a:ea typeface="Times New Roman" panose="02020603050405020304" pitchFamily="18" charset="0"/>
                <a:cs typeface="Arial" panose="020B0604020202020204" pitchFamily="34" charset="0"/>
              </a:rPr>
              <a:t>:</a:t>
            </a:r>
          </a:p>
          <a:p>
            <a:r>
              <a:rPr lang="es-MX" b="1" dirty="0">
                <a:latin typeface="+mn-lt"/>
              </a:rPr>
              <a:t>1000 SERVICIOS PERSONALES</a:t>
            </a:r>
            <a:endParaRPr lang="es-MX" dirty="0">
              <a:latin typeface="+mn-lt"/>
            </a:endParaRPr>
          </a:p>
          <a:p>
            <a:r>
              <a:rPr lang="es-MX" b="1" dirty="0">
                <a:latin typeface="+mn-lt"/>
              </a:rPr>
              <a:t>1100 REMUNERACIONES AL PERSONAL DE CARACTER PERMANENTE</a:t>
            </a:r>
            <a:endParaRPr lang="es-MX" dirty="0">
              <a:latin typeface="+mn-lt"/>
            </a:endParaRPr>
          </a:p>
          <a:p>
            <a:r>
              <a:rPr lang="es-MX" dirty="0">
                <a:latin typeface="+mn-lt"/>
              </a:rPr>
              <a:t>111	Dietas</a:t>
            </a:r>
          </a:p>
          <a:p>
            <a:r>
              <a:rPr lang="es-MX" dirty="0">
                <a:latin typeface="+mn-lt"/>
              </a:rPr>
              <a:t>112	Haberes</a:t>
            </a:r>
          </a:p>
          <a:p>
            <a:r>
              <a:rPr lang="es-MX" dirty="0">
                <a:latin typeface="+mn-lt"/>
              </a:rPr>
              <a:t>113	Sueldos base al personal permanente</a:t>
            </a:r>
          </a:p>
          <a:p>
            <a:r>
              <a:rPr lang="es-MX" dirty="0">
                <a:latin typeface="+mn-lt"/>
              </a:rPr>
              <a:t>114	Remuneraciones por adscripción laboral en el extranjero</a:t>
            </a:r>
          </a:p>
          <a:p>
            <a:r>
              <a:rPr lang="es-MX" b="1" dirty="0">
                <a:latin typeface="+mn-lt"/>
              </a:rPr>
              <a:t>1200 REMUNERACIONES AL PERSONAL DE CARACTER TRANSITORIO</a:t>
            </a:r>
            <a:endParaRPr lang="es-MX" dirty="0">
              <a:latin typeface="+mn-lt"/>
            </a:endParaRPr>
          </a:p>
          <a:p>
            <a:r>
              <a:rPr lang="es-MX" dirty="0">
                <a:latin typeface="+mn-lt"/>
              </a:rPr>
              <a:t>121	Honorarios asimilables a salarios</a:t>
            </a:r>
          </a:p>
          <a:p>
            <a:r>
              <a:rPr lang="es-MX" dirty="0">
                <a:latin typeface="+mn-lt"/>
              </a:rPr>
              <a:t>122	Sueldos base al personal eventual</a:t>
            </a:r>
          </a:p>
          <a:p>
            <a:r>
              <a:rPr lang="es-MX" dirty="0">
                <a:latin typeface="+mn-lt"/>
              </a:rPr>
              <a:t>123	Retribuciones por servicios de carácter social</a:t>
            </a:r>
          </a:p>
          <a:p>
            <a:r>
              <a:rPr lang="es-MX" dirty="0">
                <a:latin typeface="+mn-lt"/>
              </a:rPr>
              <a:t>124	Retribución a los representantes de los trabajadores y de los patrones en la Junta de Conciliación y Arbitraje</a:t>
            </a:r>
          </a:p>
          <a:p>
            <a:pPr indent="0" algn="just" defTabSz="685800">
              <a:lnSpc>
                <a:spcPct val="150000"/>
              </a:lnSpc>
            </a:pPr>
            <a:endParaRPr lang="es-MX" altLang="es-MX" sz="2000" dirty="0">
              <a:solidFill>
                <a:prstClr val="black"/>
              </a:solidFill>
              <a:ea typeface="Times New Roman" panose="02020603050405020304" pitchFamily="18" charset="0"/>
              <a:cs typeface="Arial" panose="020B0604020202020204" pitchFamily="34" charset="0"/>
            </a:endParaRPr>
          </a:p>
          <a:p>
            <a:pPr algn="just" defTabSz="685800">
              <a:lnSpc>
                <a:spcPct val="150000"/>
              </a:lnSpc>
            </a:pPr>
            <a:endParaRPr lang="es-MX" altLang="es-MX" sz="1350" dirty="0">
              <a:solidFill>
                <a:prstClr val="black"/>
              </a:solidFill>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134</a:t>
            </a:fld>
            <a:endParaRPr lang="es-MX" dirty="0"/>
          </a:p>
        </p:txBody>
      </p:sp>
    </p:spTree>
    <p:extLst>
      <p:ext uri="{BB962C8B-B14F-4D97-AF65-F5344CB8AC3E}">
        <p14:creationId xmlns:p14="http://schemas.microsoft.com/office/powerpoint/2010/main" val="826384644"/>
      </p:ext>
    </p:extLst>
  </p:cSld>
  <p:clrMapOvr>
    <a:masterClrMapping/>
  </p:clrMapOvr>
  <p:transition spd="slow">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0010" y="1359753"/>
            <a:ext cx="8809177" cy="4668970"/>
          </a:xfrm>
          <a:prstGeom prst="rect">
            <a:avLst/>
          </a:prstGeom>
        </p:spPr>
        <p:txBody>
          <a:bodyPr wrap="square">
            <a:spAutoFit/>
          </a:bodyPr>
          <a:lstStyle/>
          <a:p>
            <a:pPr algn="just">
              <a:spcAft>
                <a:spcPts val="263"/>
              </a:spcAft>
            </a:pPr>
            <a:r>
              <a:rPr lang="es-MX" sz="2000" dirty="0" smtClean="0">
                <a:solidFill>
                  <a:prstClr val="black"/>
                </a:solidFill>
                <a:ea typeface="Times New Roman" panose="02020603050405020304" pitchFamily="18" charset="0"/>
                <a:cs typeface="Arial" panose="020B0604020202020204" pitchFamily="34" charset="0"/>
              </a:rPr>
              <a:t>Relaciona </a:t>
            </a:r>
            <a:r>
              <a:rPr lang="es-MX" sz="2000" dirty="0">
                <a:solidFill>
                  <a:prstClr val="black"/>
                </a:solidFill>
                <a:ea typeface="Times New Roman" panose="02020603050405020304" pitchFamily="18" charset="0"/>
                <a:cs typeface="Arial" panose="020B0604020202020204" pitchFamily="34" charset="0"/>
              </a:rPr>
              <a:t>las transacciones públicas derivadas del gasto con los grandes agregados de la clasificación económica tal y como se muestra a continuación</a:t>
            </a:r>
            <a:r>
              <a:rPr lang="es-MX" sz="2000" dirty="0" smtClean="0">
                <a:solidFill>
                  <a:prstClr val="black"/>
                </a:solidFill>
                <a:ea typeface="Times New Roman" panose="02020603050405020304" pitchFamily="18" charset="0"/>
                <a:cs typeface="Arial" panose="020B0604020202020204" pitchFamily="34" charset="0"/>
              </a:rPr>
              <a:t>:</a:t>
            </a:r>
          </a:p>
          <a:p>
            <a:pPr algn="just">
              <a:lnSpc>
                <a:spcPct val="130000"/>
              </a:lnSpc>
              <a:spcAft>
                <a:spcPts val="263"/>
              </a:spcAft>
            </a:pPr>
            <a:endParaRPr lang="es-MX" sz="800" dirty="0">
              <a:solidFill>
                <a:prstClr val="black"/>
              </a:solidFill>
              <a:ea typeface="Times New Roman" panose="02020603050405020304" pitchFamily="18" charset="0"/>
              <a:cs typeface="Arial" panose="020B0604020202020204" pitchFamily="34" charset="0"/>
            </a:endParaRPr>
          </a:p>
          <a:p>
            <a:pPr marL="342900" indent="-342900">
              <a:lnSpc>
                <a:spcPct val="150000"/>
              </a:lnSpc>
              <a:buFont typeface="Wingdings" panose="05000000000000000000" pitchFamily="2" charset="2"/>
              <a:buChar char="q"/>
            </a:pPr>
            <a:r>
              <a:rPr lang="es-MX" sz="2000" b="1" dirty="0" smtClean="0">
                <a:solidFill>
                  <a:prstClr val="black"/>
                </a:solidFill>
                <a:cs typeface="Arial" panose="020B0604020202020204" pitchFamily="34" charset="0"/>
              </a:rPr>
              <a:t>1 Gasto </a:t>
            </a:r>
            <a:r>
              <a:rPr lang="es-MX" sz="2000" b="1" dirty="0">
                <a:solidFill>
                  <a:prstClr val="black"/>
                </a:solidFill>
                <a:cs typeface="Arial" panose="020B0604020202020204" pitchFamily="34" charset="0"/>
              </a:rPr>
              <a:t>Corriente</a:t>
            </a:r>
          </a:p>
          <a:p>
            <a:pPr marL="342900" indent="-342900">
              <a:lnSpc>
                <a:spcPct val="150000"/>
              </a:lnSpc>
              <a:buFont typeface="Wingdings" panose="05000000000000000000" pitchFamily="2" charset="2"/>
              <a:buChar char="q"/>
            </a:pPr>
            <a:r>
              <a:rPr lang="es-MX" sz="2000" b="1" dirty="0" smtClean="0">
                <a:solidFill>
                  <a:prstClr val="black"/>
                </a:solidFill>
                <a:cs typeface="Arial" panose="020B0604020202020204" pitchFamily="34" charset="0"/>
              </a:rPr>
              <a:t>2 Gasto </a:t>
            </a:r>
            <a:r>
              <a:rPr lang="es-MX" sz="2000" b="1" dirty="0">
                <a:solidFill>
                  <a:prstClr val="black"/>
                </a:solidFill>
                <a:cs typeface="Arial" panose="020B0604020202020204" pitchFamily="34" charset="0"/>
              </a:rPr>
              <a:t>de Capital	</a:t>
            </a:r>
          </a:p>
          <a:p>
            <a:pPr marL="342900" indent="-342900">
              <a:lnSpc>
                <a:spcPct val="150000"/>
              </a:lnSpc>
              <a:buFont typeface="Wingdings" panose="05000000000000000000" pitchFamily="2" charset="2"/>
              <a:buChar char="q"/>
            </a:pPr>
            <a:r>
              <a:rPr lang="es-MX" sz="2000" b="1" dirty="0" smtClean="0">
                <a:solidFill>
                  <a:prstClr val="black"/>
                </a:solidFill>
                <a:cs typeface="Arial" panose="020B0604020202020204" pitchFamily="34" charset="0"/>
              </a:rPr>
              <a:t>3 Amortización </a:t>
            </a:r>
            <a:r>
              <a:rPr lang="es-MX" sz="2000" b="1" dirty="0">
                <a:solidFill>
                  <a:prstClr val="black"/>
                </a:solidFill>
                <a:cs typeface="Arial" panose="020B0604020202020204" pitchFamily="34" charset="0"/>
              </a:rPr>
              <a:t>de la deuda y disminución de </a:t>
            </a:r>
            <a:r>
              <a:rPr lang="es-MX" sz="2000" b="1" dirty="0" smtClean="0">
                <a:solidFill>
                  <a:prstClr val="black"/>
                </a:solidFill>
                <a:cs typeface="Arial" panose="020B0604020202020204" pitchFamily="34" charset="0"/>
              </a:rPr>
              <a:t>pasivos</a:t>
            </a:r>
          </a:p>
          <a:p>
            <a:pPr marL="342900" indent="-342900">
              <a:lnSpc>
                <a:spcPct val="150000"/>
              </a:lnSpc>
              <a:buFont typeface="Wingdings" panose="05000000000000000000" pitchFamily="2" charset="2"/>
              <a:buChar char="q"/>
            </a:pPr>
            <a:r>
              <a:rPr lang="es-MX" sz="2000" b="1" dirty="0" smtClean="0">
                <a:solidFill>
                  <a:prstClr val="black"/>
                </a:solidFill>
                <a:cs typeface="Arial" panose="020B0604020202020204" pitchFamily="34" charset="0"/>
              </a:rPr>
              <a:t>4 Pensiones </a:t>
            </a:r>
            <a:r>
              <a:rPr lang="es-MX" sz="2000" b="1" dirty="0">
                <a:solidFill>
                  <a:prstClr val="black"/>
                </a:solidFill>
                <a:cs typeface="Arial" panose="020B0604020202020204" pitchFamily="34" charset="0"/>
              </a:rPr>
              <a:t>y </a:t>
            </a:r>
            <a:r>
              <a:rPr lang="es-MX" sz="2000" b="1" dirty="0" smtClean="0">
                <a:solidFill>
                  <a:prstClr val="black"/>
                </a:solidFill>
                <a:cs typeface="Arial" panose="020B0604020202020204" pitchFamily="34" charset="0"/>
              </a:rPr>
              <a:t>Jubilaciones</a:t>
            </a:r>
          </a:p>
          <a:p>
            <a:pPr marL="342900" indent="-342900">
              <a:lnSpc>
                <a:spcPct val="150000"/>
              </a:lnSpc>
              <a:buFont typeface="Wingdings" panose="05000000000000000000" pitchFamily="2" charset="2"/>
              <a:buChar char="q"/>
            </a:pPr>
            <a:r>
              <a:rPr lang="es-MX" sz="2000" b="1" dirty="0" smtClean="0">
                <a:solidFill>
                  <a:prstClr val="black"/>
                </a:solidFill>
                <a:cs typeface="Arial" panose="020B0604020202020204" pitchFamily="34" charset="0"/>
              </a:rPr>
              <a:t>5 Participaciones</a:t>
            </a:r>
            <a:endParaRPr lang="es-MX" sz="2000" b="1" dirty="0">
              <a:solidFill>
                <a:prstClr val="black"/>
              </a:solidFill>
              <a:cs typeface="Arial" panose="020B0604020202020204" pitchFamily="34" charset="0"/>
            </a:endParaRPr>
          </a:p>
          <a:p>
            <a:pPr marL="257175" indent="-257175">
              <a:lnSpc>
                <a:spcPct val="150000"/>
              </a:lnSpc>
              <a:buFontTx/>
              <a:buAutoNum type="arabicPlain" startAt="5"/>
            </a:pPr>
            <a:endParaRPr lang="es-MX" sz="800" dirty="0">
              <a:solidFill>
                <a:prstClr val="black"/>
              </a:solidFill>
              <a:ea typeface="Times New Roman" panose="02020603050405020304" pitchFamily="18" charset="0"/>
              <a:cs typeface="Arial" panose="020B0604020202020204" pitchFamily="34" charset="0"/>
            </a:endParaRPr>
          </a:p>
          <a:p>
            <a:pPr algn="just"/>
            <a:r>
              <a:rPr lang="es-MX" sz="2000" dirty="0">
                <a:solidFill>
                  <a:prstClr val="black"/>
                </a:solidFill>
                <a:ea typeface="Times New Roman" panose="02020603050405020304" pitchFamily="18" charset="0"/>
                <a:cs typeface="Arial" panose="020B0604020202020204" pitchFamily="34" charset="0"/>
              </a:rPr>
              <a:t>Además, cumple un papel fundamental en lo que se refiere a la </a:t>
            </a:r>
            <a:r>
              <a:rPr lang="es-MX" sz="2000" b="1" dirty="0">
                <a:solidFill>
                  <a:schemeClr val="accent6">
                    <a:lumMod val="50000"/>
                  </a:schemeClr>
                </a:solidFill>
                <a:ea typeface="Times New Roman" panose="02020603050405020304" pitchFamily="18" charset="0"/>
                <a:cs typeface="Arial" panose="020B0604020202020204" pitchFamily="34" charset="0"/>
              </a:rPr>
              <a:t>capitalización de gastos </a:t>
            </a:r>
            <a:r>
              <a:rPr lang="es-MX" sz="2000" dirty="0">
                <a:solidFill>
                  <a:prstClr val="black"/>
                </a:solidFill>
                <a:ea typeface="Times New Roman" panose="02020603050405020304" pitchFamily="18" charset="0"/>
                <a:cs typeface="Arial" panose="020B0604020202020204" pitchFamily="34" charset="0"/>
              </a:rPr>
              <a:t>que a priori lucen como de tipo corriente, pero que son aplicados por el ente a la construcción de activos fijos o intangibles, tales como los gastos en personal e insumos materiales.</a:t>
            </a:r>
          </a:p>
        </p:txBody>
      </p:sp>
      <p:sp>
        <p:nvSpPr>
          <p:cNvPr id="8" name="Título 1"/>
          <p:cNvSpPr>
            <a:spLocks noGrp="1"/>
          </p:cNvSpPr>
          <p:nvPr>
            <p:ph type="title"/>
          </p:nvPr>
        </p:nvSpPr>
        <p:spPr>
          <a:xfrm>
            <a:off x="1547664" y="1054488"/>
            <a:ext cx="5033126" cy="470884"/>
          </a:xfrm>
        </p:spPr>
        <p:txBody>
          <a:bodyPr>
            <a:noAutofit/>
          </a:bodyPr>
          <a:lstStyle/>
          <a:p>
            <a:r>
              <a:rPr lang="es-MX" sz="2400" b="1" cap="small" dirty="0">
                <a:latin typeface="+mn-lt"/>
                <a:cs typeface="Arial" panose="020B0604020202020204" pitchFamily="34" charset="0"/>
              </a:rPr>
              <a:t>Clasificador por </a:t>
            </a:r>
            <a:r>
              <a:rPr lang="es-MX" sz="2400" b="1" cap="small" dirty="0" smtClean="0">
                <a:latin typeface="+mn-lt"/>
                <a:cs typeface="Arial" panose="020B0604020202020204" pitchFamily="34" charset="0"/>
              </a:rPr>
              <a:t>Tipo de Gasto</a:t>
            </a:r>
            <a:endParaRPr lang="es-MX" sz="2400" b="1" cap="small" dirty="0">
              <a:latin typeface="+mn-lt"/>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135</a:t>
            </a:fld>
            <a:endParaRPr lang="es-MX" dirty="0"/>
          </a:p>
        </p:txBody>
      </p:sp>
    </p:spTree>
    <p:extLst>
      <p:ext uri="{BB962C8B-B14F-4D97-AF65-F5344CB8AC3E}">
        <p14:creationId xmlns:p14="http://schemas.microsoft.com/office/powerpoint/2010/main" val="26703591"/>
      </p:ext>
    </p:extLst>
  </p:cSld>
  <p:clrMapOvr>
    <a:masterClrMapping/>
  </p:clrMapOvr>
  <p:transition spd="slow">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8774" y="979815"/>
            <a:ext cx="5512158" cy="464186"/>
          </a:xfrm>
        </p:spPr>
        <p:txBody>
          <a:bodyPr>
            <a:noAutofit/>
          </a:bodyPr>
          <a:lstStyle/>
          <a:p>
            <a:r>
              <a:rPr lang="es-MX" sz="2400" b="1" cap="small" dirty="0" smtClean="0">
                <a:latin typeface="+mn-lt"/>
                <a:cs typeface="Arial" panose="020B0604020202020204" pitchFamily="34" charset="0"/>
              </a:rPr>
              <a:t>Clasificación Funcional del Gasto </a:t>
            </a:r>
            <a:endParaRPr lang="es-MX" sz="2400" b="1" cap="small" dirty="0">
              <a:latin typeface="+mn-lt"/>
              <a:cs typeface="Arial" panose="020B0604020202020204" pitchFamily="34" charset="0"/>
            </a:endParaRPr>
          </a:p>
        </p:txBody>
      </p:sp>
      <p:sp>
        <p:nvSpPr>
          <p:cNvPr id="5" name="CuadroTexto 4"/>
          <p:cNvSpPr txBox="1"/>
          <p:nvPr/>
        </p:nvSpPr>
        <p:spPr>
          <a:xfrm>
            <a:off x="287755" y="1409671"/>
            <a:ext cx="8614197" cy="1631216"/>
          </a:xfrm>
          <a:prstGeom prst="rect">
            <a:avLst/>
          </a:prstGeom>
          <a:noFill/>
        </p:spPr>
        <p:txBody>
          <a:bodyPr wrap="square" rtlCol="0">
            <a:spAutoFit/>
          </a:bodyPr>
          <a:lstStyle/>
          <a:p>
            <a:pPr algn="just"/>
            <a:r>
              <a:rPr lang="es-MX" sz="2000" dirty="0">
                <a:cs typeface="Arial" panose="020B0604020202020204" pitchFamily="34" charset="0"/>
              </a:rPr>
              <a:t>La Clasificación Funcional del Gasto agrupa los gastos según los </a:t>
            </a:r>
            <a:r>
              <a:rPr lang="es-MX" sz="2000" b="1" dirty="0">
                <a:solidFill>
                  <a:schemeClr val="accent6">
                    <a:lumMod val="75000"/>
                  </a:schemeClr>
                </a:solidFill>
                <a:effectLst>
                  <a:outerShdw blurRad="38100" dist="38100" dir="2700000" algn="tl">
                    <a:srgbClr val="000000">
                      <a:alpha val="43137"/>
                    </a:srgbClr>
                  </a:outerShdw>
                </a:effectLst>
                <a:cs typeface="Arial" panose="020B0604020202020204" pitchFamily="34" charset="0"/>
              </a:rPr>
              <a:t>propósitos u objetivos</a:t>
            </a:r>
            <a:r>
              <a:rPr lang="es-MX" sz="2000" dirty="0">
                <a:cs typeface="Arial" panose="020B0604020202020204" pitchFamily="34" charset="0"/>
              </a:rPr>
              <a:t> socioeconómicos que persiguen los diferentes entes públicos. </a:t>
            </a:r>
          </a:p>
          <a:p>
            <a:pPr algn="just"/>
            <a:endParaRPr lang="es-MX" sz="2000" dirty="0" smtClean="0">
              <a:cs typeface="Arial" panose="020B0604020202020204" pitchFamily="34" charset="0"/>
            </a:endParaRPr>
          </a:p>
          <a:p>
            <a:pPr algn="just"/>
            <a:r>
              <a:rPr lang="es-MX" sz="2000" dirty="0" smtClean="0">
                <a:cs typeface="Arial" panose="020B0604020202020204" pitchFamily="34" charset="0"/>
              </a:rPr>
              <a:t>Presenta </a:t>
            </a:r>
            <a:r>
              <a:rPr lang="es-MX" sz="2000" dirty="0">
                <a:cs typeface="Arial" panose="020B0604020202020204" pitchFamily="34" charset="0"/>
              </a:rPr>
              <a:t>el gasto público según la naturaleza de los </a:t>
            </a:r>
            <a:r>
              <a:rPr lang="es-MX" sz="2000" b="1" dirty="0">
                <a:solidFill>
                  <a:schemeClr val="accent6">
                    <a:lumMod val="75000"/>
                  </a:schemeClr>
                </a:solidFill>
                <a:effectLst>
                  <a:outerShdw blurRad="38100" dist="38100" dir="2700000" algn="tl">
                    <a:srgbClr val="000000">
                      <a:alpha val="43137"/>
                    </a:srgbClr>
                  </a:outerShdw>
                </a:effectLst>
                <a:cs typeface="Arial" panose="020B0604020202020204" pitchFamily="34" charset="0"/>
              </a:rPr>
              <a:t>servicios gubernamentales</a:t>
            </a:r>
            <a:r>
              <a:rPr lang="es-MX" sz="2000" dirty="0">
                <a:cs typeface="Arial" panose="020B0604020202020204" pitchFamily="34" charset="0"/>
              </a:rPr>
              <a:t> brindados a la </a:t>
            </a:r>
            <a:r>
              <a:rPr lang="es-MX" sz="2000" dirty="0" smtClean="0">
                <a:cs typeface="Arial" panose="020B0604020202020204" pitchFamily="34" charset="0"/>
              </a:rPr>
              <a:t>población.</a:t>
            </a:r>
            <a:endParaRPr lang="es-MX" sz="2000" dirty="0">
              <a:cs typeface="Arial" panose="020B0604020202020204" pitchFamily="34" charset="0"/>
            </a:endParaRPr>
          </a:p>
        </p:txBody>
      </p:sp>
      <p:sp>
        <p:nvSpPr>
          <p:cNvPr id="6" name="CuadroTexto 5"/>
          <p:cNvSpPr txBox="1"/>
          <p:nvPr/>
        </p:nvSpPr>
        <p:spPr>
          <a:xfrm>
            <a:off x="287755" y="3808221"/>
            <a:ext cx="8614197" cy="2077492"/>
          </a:xfrm>
          <a:prstGeom prst="rect">
            <a:avLst/>
          </a:prstGeom>
          <a:noFill/>
        </p:spPr>
        <p:txBody>
          <a:bodyPr wrap="square" rtlCol="0">
            <a:spAutoFit/>
          </a:bodyPr>
          <a:lstStyle/>
          <a:p>
            <a:r>
              <a:rPr lang="es-MX" sz="2000" b="1" i="1" dirty="0">
                <a:cs typeface="Arial" panose="020B0604020202020204" pitchFamily="34" charset="0"/>
              </a:rPr>
              <a:t>Identifica el presupuesto destinado a</a:t>
            </a:r>
            <a:r>
              <a:rPr lang="es-MX" sz="2000" b="1" i="1" dirty="0" smtClean="0">
                <a:cs typeface="Arial" panose="020B0604020202020204" pitchFamily="34" charset="0"/>
              </a:rPr>
              <a:t>:</a:t>
            </a:r>
          </a:p>
          <a:p>
            <a:endParaRPr lang="es-MX" sz="900" dirty="0" smtClean="0">
              <a:cs typeface="Arial" panose="020B0604020202020204" pitchFamily="34" charset="0"/>
            </a:endParaRPr>
          </a:p>
          <a:p>
            <a:pPr marL="444500" indent="-444500">
              <a:buBlip>
                <a:blip r:embed="rId2"/>
              </a:buBlip>
            </a:pPr>
            <a:r>
              <a:rPr lang="es-MX" sz="2000" dirty="0">
                <a:cs typeface="Arial" panose="020B0604020202020204" pitchFamily="34" charset="0"/>
              </a:rPr>
              <a:t>Finalidades de </a:t>
            </a:r>
            <a:r>
              <a:rPr lang="es-MX" sz="2000" dirty="0" smtClean="0">
                <a:cs typeface="Arial" panose="020B0604020202020204" pitchFamily="34" charset="0"/>
              </a:rPr>
              <a:t>Gobierno </a:t>
            </a:r>
            <a:r>
              <a:rPr lang="es-MX" sz="1600" dirty="0" smtClean="0">
                <a:cs typeface="Arial" panose="020B0604020202020204" pitchFamily="34" charset="0"/>
              </a:rPr>
              <a:t>(</a:t>
            </a:r>
            <a:r>
              <a:rPr lang="es-MX" sz="1600" dirty="0">
                <a:cs typeface="Arial" panose="020B0604020202020204" pitchFamily="34" charset="0"/>
              </a:rPr>
              <a:t>P</a:t>
            </a:r>
            <a:r>
              <a:rPr lang="es-MX" sz="1600" dirty="0" smtClean="0">
                <a:cs typeface="Arial" panose="020B0604020202020204" pitchFamily="34" charset="0"/>
              </a:rPr>
              <a:t>oder </a:t>
            </a:r>
            <a:r>
              <a:rPr lang="es-MX" sz="1600" dirty="0">
                <a:cs typeface="Arial" panose="020B0604020202020204" pitchFamily="34" charset="0"/>
              </a:rPr>
              <a:t>Ejecutivo,  Legislativo y Judicial)</a:t>
            </a:r>
          </a:p>
          <a:p>
            <a:pPr marL="444500" indent="-444500">
              <a:buBlip>
                <a:blip r:embed="rId2"/>
              </a:buBlip>
            </a:pPr>
            <a:r>
              <a:rPr lang="es-MX" sz="2000" dirty="0">
                <a:cs typeface="Arial" panose="020B0604020202020204" pitchFamily="34" charset="0"/>
              </a:rPr>
              <a:t>Finalidades de Desarrollo Social </a:t>
            </a:r>
            <a:r>
              <a:rPr lang="es-MX" sz="2000" dirty="0" smtClean="0">
                <a:cs typeface="Arial" panose="020B0604020202020204" pitchFamily="34" charset="0"/>
              </a:rPr>
              <a:t>(</a:t>
            </a:r>
            <a:r>
              <a:rPr lang="es-MX" sz="1600" dirty="0" smtClean="0">
                <a:cs typeface="Arial" panose="020B0604020202020204" pitchFamily="34" charset="0"/>
              </a:rPr>
              <a:t>Salud, Educación, DIF</a:t>
            </a:r>
            <a:r>
              <a:rPr lang="es-MX" sz="2000" dirty="0" smtClean="0">
                <a:cs typeface="Arial" panose="020B0604020202020204" pitchFamily="34" charset="0"/>
              </a:rPr>
              <a:t>)</a:t>
            </a:r>
            <a:endParaRPr lang="es-MX" sz="2000" dirty="0">
              <a:cs typeface="Arial" panose="020B0604020202020204" pitchFamily="34" charset="0"/>
            </a:endParaRPr>
          </a:p>
          <a:p>
            <a:pPr marL="444500" indent="-444500" algn="just">
              <a:buBlip>
                <a:blip r:embed="rId2"/>
              </a:buBlip>
            </a:pPr>
            <a:r>
              <a:rPr lang="es-MX" sz="2000" dirty="0">
                <a:cs typeface="Arial" panose="020B0604020202020204" pitchFamily="34" charset="0"/>
              </a:rPr>
              <a:t>Finalidades de Desarrollo </a:t>
            </a:r>
            <a:r>
              <a:rPr lang="es-MX" sz="2000" dirty="0" smtClean="0">
                <a:cs typeface="Arial" panose="020B0604020202020204" pitchFamily="34" charset="0"/>
              </a:rPr>
              <a:t>Económico (</a:t>
            </a:r>
            <a:r>
              <a:rPr lang="es-MX" sz="1600" dirty="0" smtClean="0">
                <a:cs typeface="Arial" panose="020B0604020202020204" pitchFamily="34" charset="0"/>
              </a:rPr>
              <a:t>Agricultura</a:t>
            </a:r>
            <a:r>
              <a:rPr lang="es-MX" sz="1600" dirty="0">
                <a:cs typeface="Arial" panose="020B0604020202020204" pitchFamily="34" charset="0"/>
              </a:rPr>
              <a:t>, Turismo, Servicios Científicos y Tecnológicos</a:t>
            </a:r>
            <a:r>
              <a:rPr lang="es-MX" sz="2000" dirty="0" smtClean="0">
                <a:cs typeface="Arial" panose="020B0604020202020204" pitchFamily="34" charset="0"/>
              </a:rPr>
              <a:t>)</a:t>
            </a:r>
            <a:endParaRPr lang="es-MX" sz="1600" dirty="0">
              <a:cs typeface="Arial" panose="020B0604020202020204" pitchFamily="34" charset="0"/>
            </a:endParaRPr>
          </a:p>
          <a:p>
            <a:pPr marL="444500" indent="-444500">
              <a:buBlip>
                <a:blip r:embed="rId2"/>
              </a:buBlip>
            </a:pPr>
            <a:r>
              <a:rPr lang="es-MX" sz="2000" dirty="0">
                <a:cs typeface="Arial" panose="020B0604020202020204" pitchFamily="34" charset="0"/>
              </a:rPr>
              <a:t>Otras finalidades no clasificadas </a:t>
            </a:r>
            <a:r>
              <a:rPr lang="es-MX" sz="2000" dirty="0" smtClean="0">
                <a:cs typeface="Arial" panose="020B0604020202020204" pitchFamily="34" charset="0"/>
              </a:rPr>
              <a:t>(</a:t>
            </a:r>
            <a:r>
              <a:rPr lang="es-MX" sz="1600" dirty="0" smtClean="0">
                <a:cs typeface="Arial" panose="020B0604020202020204" pitchFamily="34" charset="0"/>
              </a:rPr>
              <a:t>Deuda </a:t>
            </a:r>
            <a:r>
              <a:rPr lang="es-MX" sz="1600" dirty="0">
                <a:cs typeface="Arial" panose="020B0604020202020204" pitchFamily="34" charset="0"/>
              </a:rPr>
              <a:t>Pública Interna, transferencias, </a:t>
            </a:r>
            <a:r>
              <a:rPr lang="es-MX" sz="1600" dirty="0" smtClean="0">
                <a:cs typeface="Arial" panose="020B0604020202020204" pitchFamily="34" charset="0"/>
              </a:rPr>
              <a:t>adefas) </a:t>
            </a:r>
            <a:endParaRPr lang="es-MX" sz="1600" dirty="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136</a:t>
            </a:fld>
            <a:endParaRPr lang="es-MX" dirty="0"/>
          </a:p>
        </p:txBody>
      </p:sp>
    </p:spTree>
    <p:extLst>
      <p:ext uri="{BB962C8B-B14F-4D97-AF65-F5344CB8AC3E}">
        <p14:creationId xmlns:p14="http://schemas.microsoft.com/office/powerpoint/2010/main" val="3706663268"/>
      </p:ext>
    </p:extLst>
  </p:cSld>
  <p:clrMapOvr>
    <a:masterClrMapping/>
  </p:clrMapOvr>
  <p:transition spd="slow">
    <p:push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908720"/>
            <a:ext cx="5512158" cy="464186"/>
          </a:xfrm>
        </p:spPr>
        <p:txBody>
          <a:bodyPr>
            <a:noAutofit/>
          </a:bodyPr>
          <a:lstStyle/>
          <a:p>
            <a:r>
              <a:rPr lang="es-MX" sz="2400" b="1" cap="small" dirty="0" smtClean="0">
                <a:latin typeface="+mn-lt"/>
                <a:cs typeface="Arial" panose="020B0604020202020204" pitchFamily="34" charset="0"/>
              </a:rPr>
              <a:t>Clasificación Funcional del Gasto </a:t>
            </a:r>
            <a:endParaRPr lang="es-MX" sz="2400" b="1" cap="small" dirty="0">
              <a:latin typeface="+mn-lt"/>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3383421557"/>
              </p:ext>
            </p:extLst>
          </p:nvPr>
        </p:nvGraphicFramePr>
        <p:xfrm>
          <a:off x="1479177" y="1438834"/>
          <a:ext cx="6844552" cy="4715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echa derecha 9"/>
          <p:cNvSpPr/>
          <p:nvPr/>
        </p:nvSpPr>
        <p:spPr>
          <a:xfrm>
            <a:off x="552465" y="2393577"/>
            <a:ext cx="2513463" cy="208429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b="1" dirty="0" smtClean="0"/>
              <a:t>ESTRUCTURA</a:t>
            </a:r>
            <a:endParaRPr lang="es-MX" sz="2400" b="1" dirty="0"/>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137</a:t>
            </a:fld>
            <a:endParaRPr lang="es-MX" dirty="0"/>
          </a:p>
        </p:txBody>
      </p:sp>
    </p:spTree>
    <p:extLst>
      <p:ext uri="{BB962C8B-B14F-4D97-AF65-F5344CB8AC3E}">
        <p14:creationId xmlns:p14="http://schemas.microsoft.com/office/powerpoint/2010/main" val="682668517"/>
      </p:ext>
    </p:extLst>
  </p:cSld>
  <p:clrMapOvr>
    <a:masterClrMapping/>
  </p:clrMapOvr>
  <p:transition spd="slow">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1124744"/>
            <a:ext cx="4952465"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programática</a:t>
            </a:r>
            <a:endParaRPr lang="es-MX" sz="2400" b="1" cap="small" dirty="0">
              <a:latin typeface="Calibri" panose="020F0502020204030204" pitchFamily="34" charset="0"/>
              <a:cs typeface="Arial" panose="020B0604020202020204" pitchFamily="34" charset="0"/>
            </a:endParaRPr>
          </a:p>
        </p:txBody>
      </p:sp>
      <p:sp>
        <p:nvSpPr>
          <p:cNvPr id="5" name="CuadroTexto 4"/>
          <p:cNvSpPr txBox="1"/>
          <p:nvPr/>
        </p:nvSpPr>
        <p:spPr>
          <a:xfrm>
            <a:off x="341542" y="1503354"/>
            <a:ext cx="8579224" cy="2071208"/>
          </a:xfrm>
          <a:prstGeom prst="rect">
            <a:avLst/>
          </a:prstGeom>
          <a:noFill/>
        </p:spPr>
        <p:txBody>
          <a:bodyPr wrap="square" rtlCol="0">
            <a:spAutoFit/>
          </a:bodyPr>
          <a:lstStyle/>
          <a:p>
            <a:pPr algn="just">
              <a:lnSpc>
                <a:spcPct val="150000"/>
              </a:lnSpc>
            </a:pPr>
            <a:r>
              <a:rPr lang="es-MX" sz="2200" dirty="0">
                <a:cs typeface="Arial" panose="020B0604020202020204" pitchFamily="34" charset="0"/>
              </a:rPr>
              <a:t>Objeto</a:t>
            </a:r>
          </a:p>
          <a:p>
            <a:pPr algn="just">
              <a:lnSpc>
                <a:spcPct val="150000"/>
              </a:lnSpc>
            </a:pPr>
            <a:r>
              <a:rPr lang="es-MX" sz="2200" dirty="0">
                <a:cs typeface="Arial" panose="020B0604020202020204" pitchFamily="34" charset="0"/>
              </a:rPr>
              <a:t>Establecer la clasificación de los programas presupuestarios de los entes públicos, que permitirá organizar, en forma representativa y homogénea, las asignaciones de recursos de los programas presupuestarios.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138</a:t>
            </a:fld>
            <a:endParaRPr lang="es-MX" dirty="0"/>
          </a:p>
        </p:txBody>
      </p:sp>
    </p:spTree>
    <p:extLst>
      <p:ext uri="{BB962C8B-B14F-4D97-AF65-F5344CB8AC3E}">
        <p14:creationId xmlns:p14="http://schemas.microsoft.com/office/powerpoint/2010/main" val="1064834718"/>
      </p:ext>
    </p:extLst>
  </p:cSld>
  <p:clrMapOvr>
    <a:masterClrMapping/>
  </p:clrMapOvr>
  <p:transition spd="slow">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1124744"/>
            <a:ext cx="4952465"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programática</a:t>
            </a:r>
            <a:endParaRPr lang="es-MX" sz="2400" b="1" cap="small" dirty="0">
              <a:latin typeface="Calibri" panose="020F050202020403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7704856" cy="533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139</a:t>
            </a:fld>
            <a:endParaRPr lang="es-MX" dirty="0"/>
          </a:p>
        </p:txBody>
      </p:sp>
    </p:spTree>
    <p:extLst>
      <p:ext uri="{BB962C8B-B14F-4D97-AF65-F5344CB8AC3E}">
        <p14:creationId xmlns:p14="http://schemas.microsoft.com/office/powerpoint/2010/main" val="343608129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
          <p:cNvGrpSpPr/>
          <p:nvPr/>
        </p:nvGrpSpPr>
        <p:grpSpPr>
          <a:xfrm>
            <a:off x="251521" y="1628800"/>
            <a:ext cx="8712968" cy="4820642"/>
            <a:chOff x="909666" y="1165594"/>
            <a:chExt cx="8613954" cy="4844459"/>
          </a:xfrm>
        </p:grpSpPr>
        <p:sp>
          <p:nvSpPr>
            <p:cNvPr id="13" name="7 Rectángulo"/>
            <p:cNvSpPr/>
            <p:nvPr/>
          </p:nvSpPr>
          <p:spPr>
            <a:xfrm>
              <a:off x="909666" y="1196781"/>
              <a:ext cx="2376264" cy="185026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uLnTx/>
                  <a:uFillTx/>
                  <a:latin typeface="Calibri" panose="020F0502020204030204"/>
                  <a:ea typeface="+mn-ea"/>
                  <a:cs typeface="+mn-cs"/>
                </a:rPr>
                <a:t>Paradigma anterior respecto al  registro contable.</a:t>
              </a:r>
              <a:endParaRPr kumimoji="0" lang="es-MX"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8 Flecha derecha"/>
            <p:cNvSpPr/>
            <p:nvPr/>
          </p:nvSpPr>
          <p:spPr>
            <a:xfrm>
              <a:off x="3449662" y="1627051"/>
              <a:ext cx="978408" cy="484632"/>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9 Rectángulo redondeado"/>
            <p:cNvSpPr/>
            <p:nvPr/>
          </p:nvSpPr>
          <p:spPr>
            <a:xfrm>
              <a:off x="4483060" y="1165594"/>
              <a:ext cx="5040560" cy="197355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uLnTx/>
                  <a:uFillTx/>
                  <a:latin typeface="Calibri" panose="020F0502020204030204"/>
                  <a:ea typeface="+mn-ea"/>
                  <a:cs typeface="+mn-cs"/>
                </a:rPr>
                <a:t>El departamento de contabilidad registra las pólizas cuando estas  le son entregadas al final del proceso. Elabora reportes presupuestarios e integra la cuenta publica</a:t>
              </a:r>
              <a:endParaRPr kumimoji="0" lang="es-MX"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15 Proceso"/>
            <p:cNvSpPr/>
            <p:nvPr/>
          </p:nvSpPr>
          <p:spPr>
            <a:xfrm>
              <a:off x="2484979" y="3408871"/>
              <a:ext cx="4824536" cy="1644629"/>
            </a:xfrm>
            <a:prstGeom prst="flowChartProcess">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uLnTx/>
                  <a:uFillTx/>
                  <a:latin typeface="Calibri" panose="020F0502020204030204"/>
                  <a:ea typeface="+mn-ea"/>
                  <a:cs typeface="+mn-cs"/>
                </a:rPr>
                <a:t>La armonización contable implica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prstClr val="white"/>
                  </a:solidFill>
                  <a:effectLst/>
                  <a:uLnTx/>
                  <a:uFillTx/>
                  <a:latin typeface="Calibri" panose="020F0502020204030204"/>
                  <a:ea typeface="+mn-ea"/>
                  <a:cs typeface="+mn-cs"/>
                </a:rPr>
                <a:t>UN NUEVO PROCESO CONTABLE y una nueva cultura organizacional.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16 Elipse"/>
            <p:cNvSpPr/>
            <p:nvPr/>
          </p:nvSpPr>
          <p:spPr>
            <a:xfrm>
              <a:off x="3449662" y="5217965"/>
              <a:ext cx="2895172" cy="79208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prstClr val="white"/>
                  </a:solidFill>
                  <a:effectLst/>
                  <a:uLnTx/>
                  <a:uFillTx/>
                  <a:latin typeface="Calibri" panose="020F0502020204030204"/>
                  <a:ea typeface="+mn-ea"/>
                  <a:cs typeface="+mn-cs"/>
                </a:rPr>
                <a:t>NUEVO PARADIGMA</a:t>
              </a:r>
              <a:endParaRPr kumimoji="0" lang="es-MX"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1 Rectángulo"/>
          <p:cNvSpPr/>
          <p:nvPr/>
        </p:nvSpPr>
        <p:spPr>
          <a:xfrm>
            <a:off x="1029708" y="1052736"/>
            <a:ext cx="6609182" cy="461665"/>
          </a:xfrm>
          <a:prstGeom prst="rect">
            <a:avLst/>
          </a:prstGeom>
        </p:spPr>
        <p:txBody>
          <a:bodyPr wrap="none">
            <a:spAutoFit/>
          </a:bodyPr>
          <a:lstStyle/>
          <a:p>
            <a:pPr algn="ctr">
              <a:defRPr/>
            </a:pPr>
            <a:r>
              <a:rPr lang="es-ES" sz="2400" b="1" dirty="0">
                <a:ln>
                  <a:prstDash val="solid"/>
                </a:ln>
              </a:rPr>
              <a:t>La contabilidad </a:t>
            </a:r>
            <a:r>
              <a:rPr lang="es-ES" sz="2400" b="1" dirty="0" smtClean="0">
                <a:ln>
                  <a:prstDash val="solid"/>
                </a:ln>
              </a:rPr>
              <a:t>gubernamental (Actual) </a:t>
            </a:r>
            <a:r>
              <a:rPr lang="es-ES" sz="2400" b="1" dirty="0">
                <a:ln>
                  <a:prstDash val="solid"/>
                </a:ln>
              </a:rPr>
              <a:t>en México</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14</a:t>
            </a:fld>
            <a:endParaRPr lang="es-MX" dirty="0"/>
          </a:p>
        </p:txBody>
      </p:sp>
    </p:spTree>
    <p:extLst>
      <p:ext uri="{BB962C8B-B14F-4D97-AF65-F5344CB8AC3E}">
        <p14:creationId xmlns:p14="http://schemas.microsoft.com/office/powerpoint/2010/main" val="102502808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1124744"/>
            <a:ext cx="4952465"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Administrativa</a:t>
            </a:r>
            <a:endParaRPr lang="es-MX" sz="2400" b="1" cap="small" dirty="0">
              <a:latin typeface="Calibri" panose="020F0502020204030204" pitchFamily="34" charset="0"/>
              <a:cs typeface="Arial" panose="020B0604020202020204" pitchFamily="34" charset="0"/>
            </a:endParaRPr>
          </a:p>
        </p:txBody>
      </p:sp>
      <p:sp>
        <p:nvSpPr>
          <p:cNvPr id="5" name="CuadroTexto 4"/>
          <p:cNvSpPr txBox="1"/>
          <p:nvPr/>
        </p:nvSpPr>
        <p:spPr>
          <a:xfrm>
            <a:off x="341542" y="1503354"/>
            <a:ext cx="8579224" cy="1615827"/>
          </a:xfrm>
          <a:prstGeom prst="rect">
            <a:avLst/>
          </a:prstGeom>
          <a:noFill/>
        </p:spPr>
        <p:txBody>
          <a:bodyPr wrap="square" rtlCol="0">
            <a:spAutoFit/>
          </a:bodyPr>
          <a:lstStyle/>
          <a:p>
            <a:pPr algn="just">
              <a:lnSpc>
                <a:spcPct val="150000"/>
              </a:lnSpc>
            </a:pPr>
            <a:r>
              <a:rPr lang="es-MX" sz="2200" dirty="0" smtClean="0">
                <a:cs typeface="Arial" panose="020B0604020202020204" pitchFamily="34" charset="0"/>
              </a:rPr>
              <a:t>El </a:t>
            </a:r>
            <a:r>
              <a:rPr lang="es-MX" sz="2200" dirty="0">
                <a:cs typeface="Arial" panose="020B0604020202020204" pitchFamily="34" charset="0"/>
              </a:rPr>
              <a:t>documento muestra la estructura básica de la Clasificación Administrativa armonizada que </a:t>
            </a:r>
            <a:r>
              <a:rPr lang="es-MX" sz="2200" b="1" u="sng" dirty="0">
                <a:cs typeface="Arial" panose="020B0604020202020204" pitchFamily="34" charset="0"/>
              </a:rPr>
              <a:t>aplicarán</a:t>
            </a:r>
            <a:r>
              <a:rPr lang="es-MX" sz="2200" dirty="0">
                <a:cs typeface="Arial" panose="020B0604020202020204" pitchFamily="34" charset="0"/>
              </a:rPr>
              <a:t> </a:t>
            </a:r>
            <a:r>
              <a:rPr lang="es-MX" sz="2200" b="1" u="sng" dirty="0">
                <a:cs typeface="Arial" panose="020B0604020202020204" pitchFamily="34" charset="0"/>
              </a:rPr>
              <a:t>los tres órdenes de gobierno</a:t>
            </a:r>
            <a:r>
              <a:rPr lang="es-MX" sz="2200" dirty="0">
                <a:cs typeface="Arial" panose="020B0604020202020204" pitchFamily="34" charset="0"/>
              </a:rPr>
              <a:t> para identificar los entes públicos de su ámbito institucional.  </a:t>
            </a:r>
            <a:endParaRPr lang="es-MX" sz="2200" dirty="0" smtClean="0">
              <a:cs typeface="Arial" panose="020B0604020202020204" pitchFamily="34" charset="0"/>
            </a:endParaRPr>
          </a:p>
        </p:txBody>
      </p:sp>
      <p:sp>
        <p:nvSpPr>
          <p:cNvPr id="6" name="CuadroTexto 5"/>
          <p:cNvSpPr txBox="1"/>
          <p:nvPr/>
        </p:nvSpPr>
        <p:spPr>
          <a:xfrm>
            <a:off x="341542" y="3284984"/>
            <a:ext cx="8579224" cy="2123658"/>
          </a:xfrm>
          <a:prstGeom prst="rect">
            <a:avLst/>
          </a:prstGeom>
          <a:noFill/>
        </p:spPr>
        <p:txBody>
          <a:bodyPr wrap="square" rtlCol="0">
            <a:spAutoFit/>
          </a:bodyPr>
          <a:lstStyle/>
          <a:p>
            <a:pPr algn="just">
              <a:lnSpc>
                <a:spcPct val="150000"/>
              </a:lnSpc>
            </a:pPr>
            <a:r>
              <a:rPr lang="es-MX" sz="2200" dirty="0">
                <a:cs typeface="Arial" panose="020B0604020202020204" pitchFamily="34" charset="0"/>
              </a:rPr>
              <a:t>La denominación de los desagregados de la Clasificación Administrativa correspondientes a los </a:t>
            </a:r>
            <a:r>
              <a:rPr lang="es-MX" sz="2200" dirty="0" smtClean="0">
                <a:cs typeface="Arial" panose="020B0604020202020204" pitchFamily="34" charset="0"/>
              </a:rPr>
              <a:t>Sujetos Obligados, </a:t>
            </a:r>
            <a:r>
              <a:rPr lang="es-MX" sz="2200" dirty="0">
                <a:cs typeface="Arial" panose="020B0604020202020204" pitchFamily="34" charset="0"/>
              </a:rPr>
              <a:t>será de conformidad a la </a:t>
            </a:r>
            <a:r>
              <a:rPr lang="es-MX" sz="2200" b="1" u="sng" dirty="0">
                <a:cs typeface="Arial" panose="020B0604020202020204" pitchFamily="34" charset="0"/>
              </a:rPr>
              <a:t>ley orgánica respectiva</a:t>
            </a:r>
            <a:r>
              <a:rPr lang="es-MX" sz="2200" dirty="0">
                <a:cs typeface="Arial" panose="020B0604020202020204" pitchFamily="34" charset="0"/>
              </a:rPr>
              <a:t>, siendo deseable la armonización en estructura y </a:t>
            </a:r>
            <a:r>
              <a:rPr lang="es-MX" sz="2200" dirty="0" smtClean="0">
                <a:cs typeface="Arial" panose="020B0604020202020204" pitchFamily="34" charset="0"/>
              </a:rPr>
              <a:t>denominación</a:t>
            </a:r>
            <a:r>
              <a:rPr lang="es-MX" sz="2200" dirty="0" smtClean="0">
                <a:latin typeface="Arial" panose="020B0604020202020204" pitchFamily="34" charset="0"/>
                <a:cs typeface="Arial" panose="020B0604020202020204" pitchFamily="34" charset="0"/>
              </a:rPr>
              <a:t>.</a:t>
            </a:r>
            <a:endParaRPr lang="es-MX" sz="22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140</a:t>
            </a:fld>
            <a:endParaRPr lang="es-MX" dirty="0"/>
          </a:p>
        </p:txBody>
      </p:sp>
    </p:spTree>
    <p:extLst>
      <p:ext uri="{BB962C8B-B14F-4D97-AF65-F5344CB8AC3E}">
        <p14:creationId xmlns:p14="http://schemas.microsoft.com/office/powerpoint/2010/main" val="3776344327"/>
      </p:ext>
    </p:extLst>
  </p:cSld>
  <p:clrMapOvr>
    <a:masterClrMapping/>
  </p:clrMapOvr>
  <p:transition spd="slow">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1124744"/>
            <a:ext cx="4952465"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Administrativa</a:t>
            </a:r>
            <a:endParaRPr lang="es-MX" sz="2400" b="1" cap="small" dirty="0">
              <a:latin typeface="Calibri" panose="020F050202020403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1844824"/>
            <a:ext cx="8637162" cy="3970318"/>
          </a:xfrm>
          <a:prstGeom prst="rect">
            <a:avLst/>
          </a:prstGeom>
          <a:noFill/>
        </p:spPr>
        <p:txBody>
          <a:bodyPr wrap="square" rtlCol="0">
            <a:spAutoFit/>
          </a:bodyPr>
          <a:lstStyle/>
          <a:p>
            <a:pPr marL="342900" indent="-342900" algn="just">
              <a:buFont typeface="Wingdings" panose="05000000000000000000" pitchFamily="2" charset="2"/>
              <a:buChar char="q"/>
            </a:pPr>
            <a:r>
              <a:rPr lang="es-MX" dirty="0" smtClean="0"/>
              <a:t>El </a:t>
            </a:r>
            <a:r>
              <a:rPr lang="es-MX" dirty="0"/>
              <a:t>primer dígito, identifica al Sector Público de cada orden de </a:t>
            </a:r>
            <a:r>
              <a:rPr lang="es-MX" dirty="0" smtClean="0"/>
              <a:t>gobierno.</a:t>
            </a:r>
            <a:endParaRPr lang="x-none" dirty="0" smtClean="0"/>
          </a:p>
          <a:p>
            <a:pPr marL="342900" indent="-342900" algn="just">
              <a:buFont typeface="Wingdings" panose="05000000000000000000" pitchFamily="2" charset="2"/>
              <a:buChar char="q"/>
            </a:pPr>
            <a:endParaRPr lang="es-MX" dirty="0"/>
          </a:p>
          <a:p>
            <a:pPr marL="342900" indent="-342900" algn="just">
              <a:buFont typeface="Wingdings" panose="05000000000000000000" pitchFamily="2" charset="2"/>
              <a:buChar char="q"/>
            </a:pPr>
            <a:r>
              <a:rPr lang="es-MX" dirty="0" smtClean="0"/>
              <a:t>El </a:t>
            </a:r>
            <a:r>
              <a:rPr lang="es-MX" dirty="0"/>
              <a:t>segundo dígito identifica al Sector Público no Financiero y al Sector Público Financiero de cada orden de gobierno</a:t>
            </a:r>
            <a:r>
              <a:rPr lang="es-MX" dirty="0" smtClean="0"/>
              <a:t>.</a:t>
            </a:r>
            <a:endParaRPr lang="x-none" dirty="0" smtClean="0"/>
          </a:p>
          <a:p>
            <a:pPr marL="342900" indent="-342900" algn="just">
              <a:buFont typeface="Wingdings" panose="05000000000000000000" pitchFamily="2" charset="2"/>
              <a:buChar char="q"/>
            </a:pPr>
            <a:endParaRPr lang="es-MX" dirty="0"/>
          </a:p>
          <a:p>
            <a:pPr marL="342900" indent="-342900" algn="just">
              <a:buFont typeface="Wingdings" panose="05000000000000000000" pitchFamily="2" charset="2"/>
              <a:buChar char="q"/>
            </a:pPr>
            <a:r>
              <a:rPr lang="es-MX" dirty="0" smtClean="0"/>
              <a:t>El </a:t>
            </a:r>
            <a:r>
              <a:rPr lang="es-MX" dirty="0"/>
              <a:t>tercer dígito, identifica a los principales sectores de la economía relacionados con el Sector Público</a:t>
            </a:r>
            <a:r>
              <a:rPr lang="es-MX" dirty="0" smtClean="0"/>
              <a:t>.</a:t>
            </a:r>
            <a:endParaRPr lang="x-none" dirty="0" smtClean="0"/>
          </a:p>
          <a:p>
            <a:pPr marL="342900" indent="-342900" algn="just">
              <a:buFont typeface="Wingdings" panose="05000000000000000000" pitchFamily="2" charset="2"/>
              <a:buChar char="q"/>
            </a:pPr>
            <a:endParaRPr lang="es-MX" dirty="0"/>
          </a:p>
          <a:p>
            <a:pPr marL="342900" indent="-342900" algn="just">
              <a:buFont typeface="Wingdings" panose="05000000000000000000" pitchFamily="2" charset="2"/>
              <a:buChar char="q"/>
            </a:pPr>
            <a:r>
              <a:rPr lang="es-MX" dirty="0" smtClean="0"/>
              <a:t>El </a:t>
            </a:r>
            <a:r>
              <a:rPr lang="es-MX" dirty="0"/>
              <a:t>cuarto dígito, identifica a los subsectores de la economía relacionados con el Sector Público</a:t>
            </a:r>
            <a:r>
              <a:rPr lang="es-MX" dirty="0" smtClean="0"/>
              <a:t>.</a:t>
            </a:r>
            <a:endParaRPr lang="x-none" dirty="0" smtClean="0"/>
          </a:p>
          <a:p>
            <a:pPr marL="342900" indent="-342900" algn="just">
              <a:buFont typeface="Wingdings" panose="05000000000000000000" pitchFamily="2" charset="2"/>
              <a:buChar char="q"/>
            </a:pPr>
            <a:endParaRPr lang="es-MX" dirty="0"/>
          </a:p>
          <a:p>
            <a:pPr marL="342900" indent="-342900" algn="just">
              <a:buFont typeface="Wingdings" panose="05000000000000000000" pitchFamily="2" charset="2"/>
              <a:buChar char="q"/>
            </a:pPr>
            <a:r>
              <a:rPr lang="es-MX" dirty="0" smtClean="0"/>
              <a:t>El </a:t>
            </a:r>
            <a:r>
              <a:rPr lang="es-MX" dirty="0"/>
              <a:t>quinto dígito se asignará para identificar y codificar a los entes públicos que forman parte de cada subsector y sector de la economía, tal como define a estos la Ley de Contabilidad.</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141</a:t>
            </a:fld>
            <a:endParaRPr lang="es-MX" dirty="0"/>
          </a:p>
        </p:txBody>
      </p:sp>
    </p:spTree>
    <p:extLst>
      <p:ext uri="{BB962C8B-B14F-4D97-AF65-F5344CB8AC3E}">
        <p14:creationId xmlns:p14="http://schemas.microsoft.com/office/powerpoint/2010/main" val="3509059025"/>
      </p:ext>
    </p:extLst>
  </p:cSld>
  <p:clrMapOvr>
    <a:masterClrMapping/>
  </p:clrMapOvr>
  <p:transition spd="slow">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1124744"/>
            <a:ext cx="4952465"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Administrativa</a:t>
            </a:r>
            <a:endParaRPr lang="es-MX" sz="2400" b="1" cap="small" dirty="0">
              <a:latin typeface="Calibri" panose="020F0502020204030204" pitchFamily="34" charset="0"/>
              <a:cs typeface="Arial" panose="020B0604020202020204" pitchFamily="34" charset="0"/>
            </a:endParaRPr>
          </a:p>
        </p:txBody>
      </p:sp>
      <p:sp>
        <p:nvSpPr>
          <p:cNvPr id="6" name="CuadroTexto 5"/>
          <p:cNvSpPr txBox="1"/>
          <p:nvPr/>
        </p:nvSpPr>
        <p:spPr>
          <a:xfrm>
            <a:off x="341542" y="1772816"/>
            <a:ext cx="8579224" cy="3416320"/>
          </a:xfrm>
          <a:prstGeom prst="rect">
            <a:avLst/>
          </a:prstGeom>
          <a:noFill/>
        </p:spPr>
        <p:txBody>
          <a:bodyPr wrap="square" rtlCol="0">
            <a:spAutoFit/>
          </a:bodyPr>
          <a:lstStyle/>
          <a:p>
            <a:r>
              <a:rPr lang="es-MX" b="1" dirty="0"/>
              <a:t>2.0.0.0.0	SECTOR PUBLICO DE LAS ENTIDADES FEDERATIVAS</a:t>
            </a:r>
            <a:endParaRPr lang="es-MX" dirty="0"/>
          </a:p>
          <a:p>
            <a:r>
              <a:rPr lang="es-MX" b="1" dirty="0"/>
              <a:t>2.1.0.0.0	SECTOR PUBLICO NO FINANCIERO</a:t>
            </a:r>
            <a:endParaRPr lang="es-MX" dirty="0"/>
          </a:p>
          <a:p>
            <a:r>
              <a:rPr lang="es-MX" b="1" dirty="0"/>
              <a:t>2.1.1.0.0	GOBIERNO GENERAL ESTATAL O DEL DISTRITO FEDERAL</a:t>
            </a:r>
            <a:endParaRPr lang="es-MX" dirty="0"/>
          </a:p>
          <a:p>
            <a:r>
              <a:rPr lang="es-MX" dirty="0"/>
              <a:t>2.1.1.1.0	Gobierno Estatal o del Distrito Federal</a:t>
            </a:r>
          </a:p>
          <a:p>
            <a:r>
              <a:rPr lang="es-MX" dirty="0"/>
              <a:t>2.1.1.1.1	Poder Ejecutivo</a:t>
            </a:r>
          </a:p>
          <a:p>
            <a:r>
              <a:rPr lang="es-MX" dirty="0"/>
              <a:t>2.1.1.1.2	Poder Legislativo</a:t>
            </a:r>
          </a:p>
          <a:p>
            <a:r>
              <a:rPr lang="es-MX" dirty="0"/>
              <a:t>2.1.1.1.3	Poder Judicial</a:t>
            </a:r>
          </a:p>
          <a:p>
            <a:r>
              <a:rPr lang="es-MX" dirty="0"/>
              <a:t>2.1.1.1.4	Organos Autónomos*</a:t>
            </a:r>
          </a:p>
          <a:p>
            <a:r>
              <a:rPr lang="es-MX" dirty="0"/>
              <a:t>*Se incluirán a nivel del quinto dígito en forma consecutiva, los órganos autónomos creados por la Constitución de cada entidad federativa, según corresponda.</a:t>
            </a:r>
          </a:p>
          <a:p>
            <a:r>
              <a:rPr lang="es-MX" dirty="0"/>
              <a:t>2.1.1.2.0	Entidades Paraestatales y Fideicomisos No Empresariales y No Financieros</a:t>
            </a:r>
          </a:p>
          <a:p>
            <a:r>
              <a:rPr lang="es-MX" dirty="0"/>
              <a:t>2.1.1.3.0	Instituciones Públicas de Seguridad Social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142</a:t>
            </a:fld>
            <a:endParaRPr lang="es-MX" dirty="0"/>
          </a:p>
        </p:txBody>
      </p:sp>
    </p:spTree>
    <p:extLst>
      <p:ext uri="{BB962C8B-B14F-4D97-AF65-F5344CB8AC3E}">
        <p14:creationId xmlns:p14="http://schemas.microsoft.com/office/powerpoint/2010/main" val="2862526051"/>
      </p:ext>
    </p:extLst>
  </p:cSld>
  <p:clrMapOvr>
    <a:masterClrMapping/>
  </p:clrMapOvr>
  <p:transition spd="slow">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1124744"/>
            <a:ext cx="6192688"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por fuente de financiamiento</a:t>
            </a:r>
            <a:endParaRPr lang="es-MX" sz="2400" b="1" cap="small" dirty="0">
              <a:latin typeface="Calibri" panose="020F0502020204030204" pitchFamily="34" charset="0"/>
              <a:cs typeface="Arial" panose="020B0604020202020204" pitchFamily="34" charset="0"/>
            </a:endParaRPr>
          </a:p>
        </p:txBody>
      </p:sp>
      <p:sp>
        <p:nvSpPr>
          <p:cNvPr id="6" name="CuadroTexto 5"/>
          <p:cNvSpPr txBox="1"/>
          <p:nvPr/>
        </p:nvSpPr>
        <p:spPr>
          <a:xfrm>
            <a:off x="264914" y="1628800"/>
            <a:ext cx="8579224" cy="5355312"/>
          </a:xfrm>
          <a:prstGeom prst="rect">
            <a:avLst/>
          </a:prstGeom>
          <a:noFill/>
        </p:spPr>
        <p:txBody>
          <a:bodyPr wrap="square" rtlCol="0">
            <a:spAutoFit/>
          </a:bodyPr>
          <a:lstStyle/>
          <a:p>
            <a:pPr algn="just"/>
            <a:r>
              <a:rPr lang="es-MX" dirty="0"/>
              <a:t>La clasificación por fuentes de financiamiento consiste en presentar los gastos públicos según los agregados genéricos de los recursos empleados para su financiamiento</a:t>
            </a:r>
            <a:r>
              <a:rPr lang="es-MX" dirty="0" smtClean="0"/>
              <a:t>.</a:t>
            </a:r>
          </a:p>
          <a:p>
            <a:pPr algn="just"/>
            <a:endParaRPr lang="es-MX" dirty="0"/>
          </a:p>
          <a:p>
            <a:pPr algn="just"/>
            <a:r>
              <a:rPr lang="es-MX" dirty="0"/>
              <a:t>Esta clasificación permite identificar las fuentes u orígenes de los ingresos que financian los egresos y precisar la orientación específica de cada fuente a efecto de controlar su aplicación</a:t>
            </a:r>
            <a:r>
              <a:rPr lang="es-MX" dirty="0" smtClean="0"/>
              <a:t>.</a:t>
            </a:r>
          </a:p>
          <a:p>
            <a:r>
              <a:rPr lang="es-ES" b="1" dirty="0"/>
              <a:t>1.	No Etiquetado</a:t>
            </a:r>
            <a:endParaRPr lang="es-MX" dirty="0"/>
          </a:p>
          <a:p>
            <a:r>
              <a:rPr lang="es-ES" dirty="0"/>
              <a:t>11.	Recursos Fiscales</a:t>
            </a:r>
            <a:endParaRPr lang="es-MX" dirty="0"/>
          </a:p>
          <a:p>
            <a:r>
              <a:rPr lang="es-ES" dirty="0"/>
              <a:t>12.	Financiamientos Internos</a:t>
            </a:r>
            <a:endParaRPr lang="es-MX" dirty="0"/>
          </a:p>
          <a:p>
            <a:r>
              <a:rPr lang="es-ES" dirty="0"/>
              <a:t>13.	Financiamientos Externos</a:t>
            </a:r>
            <a:endParaRPr lang="es-MX" dirty="0"/>
          </a:p>
          <a:p>
            <a:r>
              <a:rPr lang="es-ES" dirty="0"/>
              <a:t>14.	Ingresos Propios</a:t>
            </a:r>
            <a:endParaRPr lang="es-MX" dirty="0"/>
          </a:p>
          <a:p>
            <a:r>
              <a:rPr lang="es-ES" dirty="0"/>
              <a:t>15.	Recursos Federales</a:t>
            </a:r>
            <a:endParaRPr lang="es-MX" dirty="0"/>
          </a:p>
          <a:p>
            <a:r>
              <a:rPr lang="es-ES" dirty="0"/>
              <a:t>16.	Recursos Estatales</a:t>
            </a:r>
            <a:endParaRPr lang="es-MX" dirty="0"/>
          </a:p>
          <a:p>
            <a:r>
              <a:rPr lang="es-ES" dirty="0"/>
              <a:t>17.	Otros Recursos de Libre Disposición</a:t>
            </a:r>
            <a:endParaRPr lang="es-MX" dirty="0"/>
          </a:p>
          <a:p>
            <a:r>
              <a:rPr lang="es-ES" b="1" dirty="0"/>
              <a:t>2.	Etiquetado</a:t>
            </a:r>
            <a:endParaRPr lang="es-MX" dirty="0"/>
          </a:p>
          <a:p>
            <a:r>
              <a:rPr lang="es-ES" dirty="0"/>
              <a:t>25.	Recursos Federales</a:t>
            </a:r>
            <a:endParaRPr lang="es-MX" dirty="0"/>
          </a:p>
          <a:p>
            <a:r>
              <a:rPr lang="es-ES" dirty="0"/>
              <a:t>26.	Recursos Estatales</a:t>
            </a:r>
            <a:endParaRPr lang="es-MX" dirty="0"/>
          </a:p>
          <a:p>
            <a:r>
              <a:rPr lang="es-ES" dirty="0"/>
              <a:t>27.	Otros Recursos de Transferencias Federales Etiquetadas</a:t>
            </a:r>
            <a:endParaRPr lang="es-MX" dirty="0"/>
          </a:p>
          <a:p>
            <a:pPr algn="just"/>
            <a:endParaRPr lang="es-MX"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143</a:t>
            </a:fld>
            <a:endParaRPr lang="es-MX" dirty="0"/>
          </a:p>
        </p:txBody>
      </p:sp>
    </p:spTree>
    <p:extLst>
      <p:ext uri="{BB962C8B-B14F-4D97-AF65-F5344CB8AC3E}">
        <p14:creationId xmlns:p14="http://schemas.microsoft.com/office/powerpoint/2010/main" val="1111757070"/>
      </p:ext>
    </p:extLst>
  </p:cSld>
  <p:clrMapOvr>
    <a:masterClrMapping/>
  </p:clrMapOvr>
  <p:transition spd="slow">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9672" y="1124744"/>
            <a:ext cx="6192688" cy="470884"/>
          </a:xfrm>
        </p:spPr>
        <p:txBody>
          <a:bodyPr>
            <a:noAutofit/>
          </a:bodyPr>
          <a:lstStyle/>
          <a:p>
            <a:r>
              <a:rPr lang="es-MX" sz="2400" b="1" cap="small" dirty="0" smtClean="0">
                <a:latin typeface="Calibri" panose="020F0502020204030204" pitchFamily="34" charset="0"/>
                <a:cs typeface="Arial" panose="020B0604020202020204" pitchFamily="34" charset="0"/>
              </a:rPr>
              <a:t>Clasificación por fuente de financiamiento</a:t>
            </a:r>
            <a:endParaRPr lang="es-MX" sz="2400" b="1" cap="small" dirty="0">
              <a:latin typeface="Calibri" panose="020F0502020204030204" pitchFamily="34" charset="0"/>
              <a:cs typeface="Arial" panose="020B0604020202020204" pitchFamily="34" charset="0"/>
            </a:endParaRPr>
          </a:p>
        </p:txBody>
      </p:sp>
      <p:sp>
        <p:nvSpPr>
          <p:cNvPr id="6" name="CuadroTexto 5"/>
          <p:cNvSpPr txBox="1"/>
          <p:nvPr/>
        </p:nvSpPr>
        <p:spPr>
          <a:xfrm>
            <a:off x="264914" y="1628800"/>
            <a:ext cx="8579224" cy="5355312"/>
          </a:xfrm>
          <a:prstGeom prst="rect">
            <a:avLst/>
          </a:prstGeom>
          <a:noFill/>
        </p:spPr>
        <p:txBody>
          <a:bodyPr wrap="square" rtlCol="0">
            <a:spAutoFit/>
          </a:bodyPr>
          <a:lstStyle/>
          <a:p>
            <a:pPr algn="just"/>
            <a:r>
              <a:rPr lang="es-MX" dirty="0"/>
              <a:t>La clasificación por fuentes de financiamiento consiste en presentar los gastos públicos según los agregados genéricos de los recursos empleados para su financiamiento</a:t>
            </a:r>
            <a:r>
              <a:rPr lang="es-MX" dirty="0" smtClean="0"/>
              <a:t>.</a:t>
            </a:r>
          </a:p>
          <a:p>
            <a:pPr algn="just"/>
            <a:endParaRPr lang="es-MX" dirty="0"/>
          </a:p>
          <a:p>
            <a:pPr algn="just"/>
            <a:r>
              <a:rPr lang="es-MX" dirty="0"/>
              <a:t>Esta clasificación permite identificar las fuentes u orígenes de los ingresos que financian los egresos y precisar la orientación específica de cada fuente a efecto de controlar su aplicación</a:t>
            </a:r>
            <a:r>
              <a:rPr lang="es-MX" dirty="0" smtClean="0"/>
              <a:t>.</a:t>
            </a:r>
          </a:p>
          <a:p>
            <a:r>
              <a:rPr lang="es-ES" b="1" dirty="0"/>
              <a:t>1.	No Etiquetado</a:t>
            </a:r>
            <a:endParaRPr lang="es-MX" dirty="0"/>
          </a:p>
          <a:p>
            <a:r>
              <a:rPr lang="es-ES" dirty="0"/>
              <a:t>11.	Recursos Fiscales</a:t>
            </a:r>
            <a:endParaRPr lang="es-MX" dirty="0"/>
          </a:p>
          <a:p>
            <a:r>
              <a:rPr lang="es-ES" dirty="0"/>
              <a:t>12.	Financiamientos Internos</a:t>
            </a:r>
            <a:endParaRPr lang="es-MX" dirty="0"/>
          </a:p>
          <a:p>
            <a:r>
              <a:rPr lang="es-ES" dirty="0"/>
              <a:t>13.	Financiamientos Externos</a:t>
            </a:r>
            <a:endParaRPr lang="es-MX" dirty="0"/>
          </a:p>
          <a:p>
            <a:r>
              <a:rPr lang="es-ES" dirty="0"/>
              <a:t>14.	Ingresos Propios</a:t>
            </a:r>
            <a:endParaRPr lang="es-MX" dirty="0"/>
          </a:p>
          <a:p>
            <a:r>
              <a:rPr lang="es-ES" dirty="0"/>
              <a:t>15.	Recursos Federales</a:t>
            </a:r>
            <a:endParaRPr lang="es-MX" dirty="0"/>
          </a:p>
          <a:p>
            <a:r>
              <a:rPr lang="es-ES" dirty="0"/>
              <a:t>16.	Recursos Estatales</a:t>
            </a:r>
            <a:endParaRPr lang="es-MX" dirty="0"/>
          </a:p>
          <a:p>
            <a:r>
              <a:rPr lang="es-ES" dirty="0"/>
              <a:t>17.	Otros Recursos de Libre Disposición</a:t>
            </a:r>
            <a:endParaRPr lang="es-MX" dirty="0"/>
          </a:p>
          <a:p>
            <a:r>
              <a:rPr lang="es-ES" b="1" dirty="0"/>
              <a:t>2.	Etiquetado</a:t>
            </a:r>
            <a:endParaRPr lang="es-MX" dirty="0"/>
          </a:p>
          <a:p>
            <a:r>
              <a:rPr lang="es-ES" dirty="0"/>
              <a:t>25.	Recursos Federales</a:t>
            </a:r>
            <a:endParaRPr lang="es-MX" dirty="0"/>
          </a:p>
          <a:p>
            <a:r>
              <a:rPr lang="es-ES" dirty="0"/>
              <a:t>26.	Recursos Estatales</a:t>
            </a:r>
            <a:endParaRPr lang="es-MX" dirty="0"/>
          </a:p>
          <a:p>
            <a:r>
              <a:rPr lang="es-ES" dirty="0"/>
              <a:t>27.	Otros Recursos de Transferencias Federales Etiquetadas</a:t>
            </a:r>
            <a:endParaRPr lang="es-MX" dirty="0"/>
          </a:p>
          <a:p>
            <a:pPr algn="just"/>
            <a:endParaRPr lang="es-MX"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144</a:t>
            </a:fld>
            <a:endParaRPr lang="es-MX" dirty="0"/>
          </a:p>
        </p:txBody>
      </p:sp>
    </p:spTree>
    <p:extLst>
      <p:ext uri="{BB962C8B-B14F-4D97-AF65-F5344CB8AC3E}">
        <p14:creationId xmlns:p14="http://schemas.microsoft.com/office/powerpoint/2010/main" val="3056721994"/>
      </p:ext>
    </p:extLst>
  </p:cSld>
  <p:clrMapOvr>
    <a:masterClrMapping/>
  </p:clrMapOvr>
  <p:transition spd="slow">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720" y="894243"/>
            <a:ext cx="4952465" cy="470884"/>
          </a:xfrm>
        </p:spPr>
        <p:txBody>
          <a:bodyPr>
            <a:noAutofit/>
          </a:bodyPr>
          <a:lstStyle/>
          <a:p>
            <a:r>
              <a:rPr lang="es-MX" sz="2400" b="1" cap="small" dirty="0" smtClean="0">
                <a:latin typeface="Arial" panose="020B0604020202020204" pitchFamily="34" charset="0"/>
                <a:cs typeface="Arial" panose="020B0604020202020204" pitchFamily="34" charset="0"/>
              </a:rPr>
              <a:t>Conclusiones</a:t>
            </a:r>
            <a:endParaRPr lang="es-MX" sz="2400" b="1" cap="small" dirty="0">
              <a:latin typeface="Arial" panose="020B0604020202020204" pitchFamily="34" charset="0"/>
              <a:cs typeface="Arial" panose="020B0604020202020204" pitchFamily="34" charset="0"/>
            </a:endParaRPr>
          </a:p>
        </p:txBody>
      </p:sp>
      <p:sp>
        <p:nvSpPr>
          <p:cNvPr id="7" name="CuadroTexto 6"/>
          <p:cNvSpPr txBox="1"/>
          <p:nvPr/>
        </p:nvSpPr>
        <p:spPr>
          <a:xfrm>
            <a:off x="793375" y="1334225"/>
            <a:ext cx="7799294" cy="5509200"/>
          </a:xfrm>
          <a:prstGeom prst="rect">
            <a:avLst/>
          </a:prstGeom>
          <a:noFill/>
        </p:spPr>
        <p:txBody>
          <a:bodyPr wrap="square" rtlCol="0">
            <a:spAutoFit/>
          </a:bodyPr>
          <a:lstStyle/>
          <a:p>
            <a:pPr marL="285750" indent="-285750" algn="just">
              <a:buSzPct val="103000"/>
              <a:buFont typeface="Wingdings" panose="05000000000000000000" pitchFamily="2" charset="2"/>
              <a:buChar char="Ø"/>
            </a:pPr>
            <a:r>
              <a:rPr lang="es-MX" sz="2200" dirty="0" smtClean="0"/>
              <a:t>Para registrar operaciones presupuestarias y contables se </a:t>
            </a:r>
            <a:r>
              <a:rPr lang="es-MX" sz="2200" b="1" dirty="0" smtClean="0">
                <a:solidFill>
                  <a:schemeClr val="accent6">
                    <a:lumMod val="75000"/>
                  </a:schemeClr>
                </a:solidFill>
                <a:effectLst>
                  <a:outerShdw blurRad="38100" dist="38100" dir="2700000" algn="tl">
                    <a:srgbClr val="000000">
                      <a:alpha val="43137"/>
                    </a:srgbClr>
                  </a:outerShdw>
                </a:effectLst>
              </a:rPr>
              <a:t>requiere de clasificadores presupuestarios </a:t>
            </a:r>
            <a:r>
              <a:rPr lang="es-MX" sz="2200" dirty="0" smtClean="0"/>
              <a:t>que permitan su interrelación automática.</a:t>
            </a:r>
          </a:p>
          <a:p>
            <a:pPr marL="285750" indent="-285750" algn="just">
              <a:buSzPct val="103000"/>
              <a:buFont typeface="Wingdings" panose="05000000000000000000" pitchFamily="2" charset="2"/>
              <a:buChar char="Ø"/>
            </a:pPr>
            <a:r>
              <a:rPr lang="es-MX" sz="2200" dirty="0" smtClean="0"/>
              <a:t>Los </a:t>
            </a:r>
            <a:r>
              <a:rPr lang="es-MX" sz="2200" b="1" dirty="0" smtClean="0">
                <a:solidFill>
                  <a:schemeClr val="accent6">
                    <a:lumMod val="75000"/>
                  </a:schemeClr>
                </a:solidFill>
                <a:effectLst>
                  <a:outerShdw blurRad="38100" dist="38100" dir="2700000" algn="tl">
                    <a:srgbClr val="000000">
                      <a:alpha val="43137"/>
                    </a:srgbClr>
                  </a:outerShdw>
                </a:effectLst>
              </a:rPr>
              <a:t>Clasificadores Armonizados </a:t>
            </a:r>
            <a:r>
              <a:rPr lang="es-MX" sz="2200" dirty="0" smtClean="0"/>
              <a:t>son: CRI, COG, Tipo de Gasto,  Funcional y Clasificación Administrativa.</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CRI</a:t>
            </a:r>
            <a:r>
              <a:rPr lang="es-MX" sz="2200" dirty="0" smtClean="0"/>
              <a:t> identifica los </a:t>
            </a:r>
            <a:r>
              <a:rPr lang="es-MX" sz="2200" b="1" dirty="0" smtClean="0">
                <a:solidFill>
                  <a:schemeClr val="accent6">
                    <a:lumMod val="75000"/>
                  </a:schemeClr>
                </a:solidFill>
                <a:effectLst>
                  <a:outerShdw blurRad="38100" dist="38100" dir="2700000" algn="tl">
                    <a:srgbClr val="000000">
                      <a:alpha val="43137"/>
                    </a:srgbClr>
                  </a:outerShdw>
                </a:effectLst>
              </a:rPr>
              <a:t>Ingresos captados</a:t>
            </a:r>
            <a:r>
              <a:rPr lang="es-MX" sz="2200" dirty="0" smtClean="0"/>
              <a:t>.</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COG</a:t>
            </a:r>
            <a:r>
              <a:rPr lang="es-MX" sz="2200" dirty="0" smtClean="0"/>
              <a:t> los conceptos en que se </a:t>
            </a:r>
            <a:r>
              <a:rPr lang="es-MX" sz="2200" b="1" dirty="0" smtClean="0">
                <a:solidFill>
                  <a:schemeClr val="accent6">
                    <a:lumMod val="75000"/>
                  </a:schemeClr>
                </a:solidFill>
                <a:effectLst>
                  <a:outerShdw blurRad="38100" dist="38100" dir="2700000" algn="tl">
                    <a:srgbClr val="000000">
                      <a:alpha val="43137"/>
                    </a:srgbClr>
                  </a:outerShdw>
                </a:effectLst>
              </a:rPr>
              <a:t>gastan</a:t>
            </a:r>
            <a:r>
              <a:rPr lang="es-MX" sz="2200" dirty="0" smtClean="0"/>
              <a:t>.</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Tipo de Gasto</a:t>
            </a:r>
            <a:r>
              <a:rPr lang="es-MX" sz="2200" b="1" dirty="0" smtClean="0">
                <a:solidFill>
                  <a:schemeClr val="accent1">
                    <a:lumMod val="50000"/>
                  </a:schemeClr>
                </a:solidFill>
                <a:effectLst>
                  <a:outerShdw blurRad="38100" dist="38100" dir="2700000" algn="tl">
                    <a:srgbClr val="000000">
                      <a:alpha val="43137"/>
                    </a:srgbClr>
                  </a:outerShdw>
                </a:effectLst>
              </a:rPr>
              <a:t> </a:t>
            </a:r>
            <a:r>
              <a:rPr lang="es-MX" sz="2200" dirty="0" smtClean="0"/>
              <a:t>son 5: Corriente, Capital Amortización de Deuda, Pensiones y Jubilaciones, y Participaciones.</a:t>
            </a:r>
          </a:p>
          <a:p>
            <a:pPr marL="285750" indent="-285750" algn="just">
              <a:buSzPct val="103000"/>
              <a:buFont typeface="Wingdings" panose="05000000000000000000" pitchFamily="2" charset="2"/>
              <a:buChar char="Ø"/>
            </a:pPr>
            <a:r>
              <a:rPr lang="es-MX" sz="2200" dirty="0" smtClean="0"/>
              <a:t>El </a:t>
            </a:r>
            <a:r>
              <a:rPr lang="es-MX" sz="2200" b="1" dirty="0" smtClean="0">
                <a:solidFill>
                  <a:schemeClr val="accent6">
                    <a:lumMod val="75000"/>
                  </a:schemeClr>
                </a:solidFill>
                <a:effectLst>
                  <a:outerShdw blurRad="38100" dist="38100" dir="2700000" algn="tl">
                    <a:srgbClr val="000000">
                      <a:alpha val="43137"/>
                    </a:srgbClr>
                  </a:outerShdw>
                </a:effectLst>
              </a:rPr>
              <a:t>Funcional</a:t>
            </a:r>
            <a:r>
              <a:rPr lang="es-MX" sz="2200" dirty="0" smtClean="0"/>
              <a:t> es la finalidad: </a:t>
            </a:r>
            <a:r>
              <a:rPr lang="es-MX" sz="2200" b="1" dirty="0" smtClean="0">
                <a:solidFill>
                  <a:schemeClr val="accent6">
                    <a:lumMod val="75000"/>
                  </a:schemeClr>
                </a:solidFill>
                <a:effectLst>
                  <a:outerShdw blurRad="38100" dist="38100" dir="2700000" algn="tl">
                    <a:srgbClr val="000000">
                      <a:alpha val="43137"/>
                    </a:srgbClr>
                  </a:outerShdw>
                </a:effectLst>
              </a:rPr>
              <a:t>Gobierno, D. Social, D. Económico y otras no clasificadas</a:t>
            </a:r>
          </a:p>
          <a:p>
            <a:pPr marL="285750" indent="-285750" algn="just">
              <a:buSzPct val="103000"/>
              <a:buFont typeface="Wingdings" panose="05000000000000000000" pitchFamily="2" charset="2"/>
              <a:buChar char="Ø"/>
            </a:pPr>
            <a:r>
              <a:rPr lang="es-MX" sz="2200" dirty="0" smtClean="0"/>
              <a:t>Clasificación </a:t>
            </a:r>
            <a:r>
              <a:rPr lang="es-MX" sz="2200" b="1" dirty="0" smtClean="0">
                <a:solidFill>
                  <a:schemeClr val="accent6">
                    <a:lumMod val="75000"/>
                  </a:schemeClr>
                </a:solidFill>
                <a:effectLst>
                  <a:outerShdw blurRad="38100" dist="38100" dir="2700000" algn="tl">
                    <a:srgbClr val="000000">
                      <a:alpha val="43137"/>
                    </a:srgbClr>
                  </a:outerShdw>
                </a:effectLst>
              </a:rPr>
              <a:t>Administrativa</a:t>
            </a:r>
            <a:r>
              <a:rPr lang="es-MX" sz="2200" dirty="0" smtClean="0"/>
              <a:t>: Estructura tomada de su ley orgánica .</a:t>
            </a:r>
          </a:p>
          <a:p>
            <a:pPr marL="285750" indent="-285750" algn="just">
              <a:buSzPct val="103000"/>
              <a:buFont typeface="Wingdings" panose="05000000000000000000" pitchFamily="2" charset="2"/>
              <a:buChar char="Ø"/>
            </a:pPr>
            <a:r>
              <a:rPr lang="es-MX" sz="2200" dirty="0" smtClean="0"/>
              <a:t>Clasificación por </a:t>
            </a:r>
            <a:r>
              <a:rPr lang="es-MX" sz="2200" b="1" dirty="0">
                <a:solidFill>
                  <a:schemeClr val="accent6">
                    <a:lumMod val="75000"/>
                  </a:schemeClr>
                </a:solidFill>
                <a:effectLst>
                  <a:outerShdw blurRad="38100" dist="38100" dir="2700000" algn="tl">
                    <a:srgbClr val="000000">
                      <a:alpha val="43137"/>
                    </a:srgbClr>
                  </a:outerShdw>
                </a:effectLst>
              </a:rPr>
              <a:t>Fuente de Financiamiento</a:t>
            </a:r>
            <a:r>
              <a:rPr lang="es-MX" sz="2200" dirty="0"/>
              <a:t>: según los agregados genéricos de los recursos empleados para su financiamiento</a:t>
            </a:r>
            <a:endParaRPr lang="es-MX" sz="22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768E951C-FC20-4DE0-81B4-25DFF148F19B}" type="slidenum">
              <a:rPr lang="es-MX" smtClean="0"/>
              <a:t>145</a:t>
            </a:fld>
            <a:endParaRPr lang="es-MX" dirty="0"/>
          </a:p>
        </p:txBody>
      </p:sp>
    </p:spTree>
    <p:extLst>
      <p:ext uri="{BB962C8B-B14F-4D97-AF65-F5344CB8AC3E}">
        <p14:creationId xmlns:p14="http://schemas.microsoft.com/office/powerpoint/2010/main" val="370281837"/>
      </p:ext>
    </p:extLst>
  </p:cSld>
  <p:clrMapOvr>
    <a:masterClrMapping/>
  </p:clrMapOvr>
  <p:transition spd="slow">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5" y="1124744"/>
            <a:ext cx="9144001" cy="554461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146</a:t>
            </a:fld>
            <a:endParaRPr lang="es-MX" dirty="0"/>
          </a:p>
        </p:txBody>
      </p:sp>
    </p:spTree>
    <p:extLst>
      <p:ext uri="{BB962C8B-B14F-4D97-AF65-F5344CB8AC3E}">
        <p14:creationId xmlns:p14="http://schemas.microsoft.com/office/powerpoint/2010/main" val="2277046657"/>
      </p:ext>
    </p:extLst>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10"/>
          <p:cNvSpPr txBox="1"/>
          <p:nvPr/>
        </p:nvSpPr>
        <p:spPr>
          <a:xfrm>
            <a:off x="395536" y="3140968"/>
            <a:ext cx="8136904" cy="1107996"/>
          </a:xfrm>
          <a:prstGeom prst="rect">
            <a:avLst/>
          </a:prstGeom>
          <a:noFill/>
        </p:spPr>
        <p:txBody>
          <a:bodyPr wrap="square" rtlCol="0">
            <a:spAutoFit/>
          </a:bodyPr>
          <a:lstStyle/>
          <a:p>
            <a:pPr lvl="1" algn="ctr"/>
            <a:r>
              <a:rPr lang="es-MX" sz="2400" b="1" dirty="0" smtClean="0"/>
              <a:t>III. 1. Momentos contables de los egresos y de los ingresos</a:t>
            </a:r>
          </a:p>
          <a:p>
            <a:pPr lvl="1" algn="ctr"/>
            <a:r>
              <a:rPr lang="es-MX" sz="2400" b="1" dirty="0" smtClean="0"/>
              <a:t>Artículo 38 LGCG</a:t>
            </a:r>
          </a:p>
          <a:p>
            <a:pPr lvl="1"/>
            <a:endParaRPr lang="es-MX" b="1"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147</a:t>
            </a:fld>
            <a:endParaRPr lang="es-MX" dirty="0"/>
          </a:p>
        </p:txBody>
      </p:sp>
    </p:spTree>
    <p:extLst>
      <p:ext uri="{BB962C8B-B14F-4D97-AF65-F5344CB8AC3E}">
        <p14:creationId xmlns:p14="http://schemas.microsoft.com/office/powerpoint/2010/main" val="3477587217"/>
      </p:ext>
    </p:extLst>
  </p:cSld>
  <p:clrMapOvr>
    <a:masterClrMapping/>
  </p:clrMapOvr>
  <p:transition spd="slow">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10"/>
          <p:cNvSpPr txBox="1"/>
          <p:nvPr/>
        </p:nvSpPr>
        <p:spPr>
          <a:xfrm>
            <a:off x="395536" y="3140968"/>
            <a:ext cx="8136904" cy="461665"/>
          </a:xfrm>
          <a:prstGeom prst="rect">
            <a:avLst/>
          </a:prstGeom>
          <a:noFill/>
        </p:spPr>
        <p:txBody>
          <a:bodyPr wrap="square" rtlCol="0">
            <a:spAutoFit/>
          </a:bodyPr>
          <a:lstStyle/>
          <a:p>
            <a:pPr lvl="1" algn="ctr"/>
            <a:r>
              <a:rPr lang="es-MX" sz="2400" b="1" dirty="0" smtClean="0"/>
              <a:t>Momentos contables del ingreso y del egreso</a:t>
            </a:r>
            <a:endParaRPr lang="es-MX" b="1"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148</a:t>
            </a:fld>
            <a:endParaRPr lang="es-MX" dirty="0"/>
          </a:p>
        </p:txBody>
      </p:sp>
    </p:spTree>
    <p:extLst>
      <p:ext uri="{BB962C8B-B14F-4D97-AF65-F5344CB8AC3E}">
        <p14:creationId xmlns:p14="http://schemas.microsoft.com/office/powerpoint/2010/main" val="2939058898"/>
      </p:ext>
    </p:extLst>
  </p:cSld>
  <p:clrMapOvr>
    <a:masterClrMapping/>
  </p:clrMapOvr>
  <p:transition spd="slow">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7 Tabla"/>
          <p:cNvGraphicFramePr>
            <a:graphicFrameLocks noGrp="1"/>
          </p:cNvGraphicFramePr>
          <p:nvPr>
            <p:extLst>
              <p:ext uri="{D42A27DB-BD31-4B8C-83A1-F6EECF244321}">
                <p14:modId xmlns:p14="http://schemas.microsoft.com/office/powerpoint/2010/main" val="195874799"/>
              </p:ext>
            </p:extLst>
          </p:nvPr>
        </p:nvGraphicFramePr>
        <p:xfrm>
          <a:off x="1784978" y="1772815"/>
          <a:ext cx="6215106" cy="4838327"/>
        </p:xfrm>
        <a:graphic>
          <a:graphicData uri="http://schemas.openxmlformats.org/drawingml/2006/table">
            <a:tbl>
              <a:tblPr firstRow="1" bandRow="1">
                <a:tableStyleId>{5C22544A-7EE6-4342-B048-85BDC9FD1C3A}</a:tableStyleId>
              </a:tblPr>
              <a:tblGrid>
                <a:gridCol w="2843080"/>
                <a:gridCol w="3372026"/>
              </a:tblGrid>
              <a:tr h="372179">
                <a:tc>
                  <a:txBody>
                    <a:bodyPr/>
                    <a:lstStyle/>
                    <a:p>
                      <a:pPr algn="ctr"/>
                      <a:r>
                        <a:rPr lang="es-MX" b="1" dirty="0" smtClean="0"/>
                        <a:t>Registro</a:t>
                      </a:r>
                      <a:r>
                        <a:rPr lang="es-MX" b="1" baseline="0" dirty="0" smtClean="0"/>
                        <a:t> Presupuestal</a:t>
                      </a:r>
                      <a:endParaRPr lang="es-MX" b="1" dirty="0"/>
                    </a:p>
                  </a:txBody>
                  <a:tcPr/>
                </a:tc>
                <a:tc>
                  <a:txBody>
                    <a:bodyPr/>
                    <a:lstStyle/>
                    <a:p>
                      <a:pPr algn="ctr"/>
                      <a:r>
                        <a:rPr lang="es-MX" b="1" dirty="0" smtClean="0"/>
                        <a:t>Registro Contable</a:t>
                      </a:r>
                      <a:endParaRPr lang="es-MX" b="1" dirty="0"/>
                    </a:p>
                  </a:txBody>
                  <a:tcPr/>
                </a:tc>
              </a:tr>
              <a:tr h="372179">
                <a:tc>
                  <a:txBody>
                    <a:bodyPr/>
                    <a:lstStyle/>
                    <a:p>
                      <a:endParaRPr lang="es-MX" dirty="0"/>
                    </a:p>
                  </a:txBody>
                  <a:tcPr>
                    <a:solidFill>
                      <a:schemeClr val="tx1"/>
                    </a:solidFill>
                  </a:tcPr>
                </a:tc>
                <a:tc>
                  <a:txBody>
                    <a:bodyPr/>
                    <a:lstStyle/>
                    <a:p>
                      <a:endParaRPr lang="es-MX" dirty="0"/>
                    </a:p>
                  </a:txBody>
                  <a:tcPr>
                    <a:solidFill>
                      <a:schemeClr val="tx1"/>
                    </a:solidFill>
                  </a:tcPr>
                </a:tc>
              </a:tr>
              <a:tr h="372179">
                <a:tc>
                  <a:txBody>
                    <a:bodyPr/>
                    <a:lstStyle/>
                    <a:p>
                      <a:r>
                        <a:rPr lang="es-MX" sz="1600" b="1" dirty="0" smtClean="0"/>
                        <a:t>Estimado</a:t>
                      </a:r>
                      <a:endParaRPr lang="es-MX" sz="1600" b="1" dirty="0"/>
                    </a:p>
                  </a:txBody>
                  <a:tcPr/>
                </a:tc>
                <a:tc>
                  <a:txBody>
                    <a:bodyPr/>
                    <a:lstStyle/>
                    <a:p>
                      <a:endParaRPr lang="es-MX" sz="1600" dirty="0"/>
                    </a:p>
                  </a:txBody>
                  <a:tcPr/>
                </a:tc>
              </a:tr>
              <a:tr h="372179">
                <a:tc>
                  <a:txBody>
                    <a:bodyPr/>
                    <a:lstStyle/>
                    <a:p>
                      <a:r>
                        <a:rPr lang="es-MX" sz="1600" b="1" dirty="0" smtClean="0"/>
                        <a:t>Modificado</a:t>
                      </a:r>
                      <a:endParaRPr lang="es-MX" sz="1600" b="1" dirty="0"/>
                    </a:p>
                  </a:txBody>
                  <a:tcPr/>
                </a:tc>
                <a:tc>
                  <a:txBody>
                    <a:bodyPr/>
                    <a:lstStyle/>
                    <a:p>
                      <a:endParaRPr lang="es-MX" sz="1600" dirty="0"/>
                    </a:p>
                  </a:txBody>
                  <a:tcPr/>
                </a:tc>
              </a:tr>
              <a:tr h="372179">
                <a:tc>
                  <a:txBody>
                    <a:bodyPr/>
                    <a:lstStyle/>
                    <a:p>
                      <a:r>
                        <a:rPr lang="es-MX" sz="1600" b="1" dirty="0" smtClean="0">
                          <a:solidFill>
                            <a:schemeClr val="accent1">
                              <a:lumMod val="75000"/>
                            </a:schemeClr>
                          </a:solidFill>
                        </a:rPr>
                        <a:t>Devengado</a:t>
                      </a:r>
                      <a:endParaRPr lang="es-MX" sz="1600" b="1" dirty="0">
                        <a:solidFill>
                          <a:schemeClr val="accent1">
                            <a:lumMod val="75000"/>
                          </a:schemeClr>
                        </a:solidFill>
                      </a:endParaRPr>
                    </a:p>
                  </a:txBody>
                  <a:tcPr/>
                </a:tc>
                <a:tc>
                  <a:txBody>
                    <a:bodyPr/>
                    <a:lstStyle/>
                    <a:p>
                      <a:r>
                        <a:rPr lang="es-MX" sz="1600" b="1" dirty="0" smtClean="0">
                          <a:solidFill>
                            <a:schemeClr val="accent1">
                              <a:lumMod val="75000"/>
                            </a:schemeClr>
                          </a:solidFill>
                        </a:rPr>
                        <a:t>Devengado</a:t>
                      </a:r>
                      <a:endParaRPr lang="es-MX" sz="1600" b="1" dirty="0">
                        <a:solidFill>
                          <a:schemeClr val="accent1">
                            <a:lumMod val="75000"/>
                          </a:schemeClr>
                        </a:solidFill>
                      </a:endParaRPr>
                    </a:p>
                  </a:txBody>
                  <a:tcPr/>
                </a:tc>
              </a:tr>
              <a:tr h="372179">
                <a:tc>
                  <a:txBody>
                    <a:bodyPr/>
                    <a:lstStyle/>
                    <a:p>
                      <a:r>
                        <a:rPr lang="es-MX" sz="1600" b="1" dirty="0" smtClean="0">
                          <a:solidFill>
                            <a:schemeClr val="accent1">
                              <a:lumMod val="75000"/>
                            </a:schemeClr>
                          </a:solidFill>
                        </a:rPr>
                        <a:t>Recaudado</a:t>
                      </a:r>
                      <a:endParaRPr lang="es-MX" sz="1600" b="1" dirty="0">
                        <a:solidFill>
                          <a:schemeClr val="accent1">
                            <a:lumMod val="75000"/>
                          </a:schemeClr>
                        </a:solidFill>
                      </a:endParaRPr>
                    </a:p>
                  </a:txBody>
                  <a:tcPr/>
                </a:tc>
                <a:tc>
                  <a:txBody>
                    <a:bodyPr/>
                    <a:lstStyle/>
                    <a:p>
                      <a:r>
                        <a:rPr lang="es-MX" sz="1600" b="1" dirty="0" smtClean="0">
                          <a:solidFill>
                            <a:schemeClr val="accent1">
                              <a:lumMod val="75000"/>
                            </a:schemeClr>
                          </a:solidFill>
                        </a:rPr>
                        <a:t>Recaudado</a:t>
                      </a:r>
                      <a:endParaRPr lang="es-MX" sz="1600" b="1" dirty="0">
                        <a:solidFill>
                          <a:schemeClr val="accent1">
                            <a:lumMod val="75000"/>
                          </a:schemeClr>
                        </a:solidFill>
                      </a:endParaRPr>
                    </a:p>
                  </a:txBody>
                  <a:tcPr/>
                </a:tc>
              </a:tr>
              <a:tr h="372179">
                <a:tc>
                  <a:txBody>
                    <a:bodyPr/>
                    <a:lstStyle/>
                    <a:p>
                      <a:endParaRPr lang="es-MX" sz="1600" dirty="0"/>
                    </a:p>
                  </a:txBody>
                  <a:tcPr>
                    <a:solidFill>
                      <a:schemeClr val="tx1"/>
                    </a:solidFill>
                  </a:tcPr>
                </a:tc>
                <a:tc>
                  <a:txBody>
                    <a:bodyPr/>
                    <a:lstStyle/>
                    <a:p>
                      <a:endParaRPr lang="es-MX" sz="1600" dirty="0"/>
                    </a:p>
                  </a:txBody>
                  <a:tcPr>
                    <a:solidFill>
                      <a:schemeClr val="tx1"/>
                    </a:solidFill>
                  </a:tcPr>
                </a:tc>
              </a:tr>
              <a:tr h="372179">
                <a:tc>
                  <a:txBody>
                    <a:bodyPr/>
                    <a:lstStyle/>
                    <a:p>
                      <a:r>
                        <a:rPr lang="es-MX" sz="1600" b="1" dirty="0" smtClean="0"/>
                        <a:t>Aprobado</a:t>
                      </a:r>
                      <a:endParaRPr lang="es-MX" sz="1600" b="1" dirty="0"/>
                    </a:p>
                  </a:txBody>
                  <a:tcPr/>
                </a:tc>
                <a:tc>
                  <a:txBody>
                    <a:bodyPr/>
                    <a:lstStyle/>
                    <a:p>
                      <a:endParaRPr lang="es-MX" sz="1600" dirty="0"/>
                    </a:p>
                  </a:txBody>
                  <a:tcPr/>
                </a:tc>
              </a:tr>
              <a:tr h="372179">
                <a:tc>
                  <a:txBody>
                    <a:bodyPr/>
                    <a:lstStyle/>
                    <a:p>
                      <a:r>
                        <a:rPr lang="es-MX" sz="1600" b="1" dirty="0" smtClean="0"/>
                        <a:t>Modificado</a:t>
                      </a:r>
                      <a:endParaRPr lang="es-MX" sz="1600" b="1" dirty="0"/>
                    </a:p>
                  </a:txBody>
                  <a:tcPr/>
                </a:tc>
                <a:tc>
                  <a:txBody>
                    <a:bodyPr/>
                    <a:lstStyle/>
                    <a:p>
                      <a:endParaRPr lang="es-MX" sz="1600" dirty="0"/>
                    </a:p>
                  </a:txBody>
                  <a:tcPr/>
                </a:tc>
              </a:tr>
              <a:tr h="372179">
                <a:tc>
                  <a:txBody>
                    <a:bodyPr/>
                    <a:lstStyle/>
                    <a:p>
                      <a:r>
                        <a:rPr lang="es-MX" sz="1600" b="1" dirty="0" smtClean="0"/>
                        <a:t>Comprometido</a:t>
                      </a:r>
                      <a:endParaRPr lang="es-MX" sz="1600" b="1" dirty="0"/>
                    </a:p>
                  </a:txBody>
                  <a:tcPr/>
                </a:tc>
                <a:tc>
                  <a:txBody>
                    <a:bodyPr/>
                    <a:lstStyle/>
                    <a:p>
                      <a:endParaRPr lang="es-MX" sz="1600" dirty="0"/>
                    </a:p>
                  </a:txBody>
                  <a:tcPr/>
                </a:tc>
              </a:tr>
              <a:tr h="372179">
                <a:tc>
                  <a:txBody>
                    <a:bodyPr/>
                    <a:lstStyle/>
                    <a:p>
                      <a:r>
                        <a:rPr lang="es-MX" sz="1600" b="1" dirty="0" smtClean="0">
                          <a:solidFill>
                            <a:schemeClr val="accent1">
                              <a:lumMod val="75000"/>
                            </a:schemeClr>
                          </a:solidFill>
                        </a:rPr>
                        <a:t>Devengado</a:t>
                      </a:r>
                      <a:endParaRPr lang="es-MX" sz="1600" b="1" dirty="0">
                        <a:solidFill>
                          <a:schemeClr val="accent1">
                            <a:lumMod val="75000"/>
                          </a:schemeClr>
                        </a:solidFill>
                      </a:endParaRPr>
                    </a:p>
                  </a:txBody>
                  <a:tcPr/>
                </a:tc>
                <a:tc>
                  <a:txBody>
                    <a:bodyPr/>
                    <a:lstStyle/>
                    <a:p>
                      <a:r>
                        <a:rPr lang="es-MX" sz="1600" b="1" dirty="0" smtClean="0">
                          <a:solidFill>
                            <a:schemeClr val="accent1">
                              <a:lumMod val="75000"/>
                            </a:schemeClr>
                          </a:solidFill>
                        </a:rPr>
                        <a:t>Devengado</a:t>
                      </a:r>
                      <a:endParaRPr lang="es-MX" sz="1600" b="1" dirty="0">
                        <a:solidFill>
                          <a:schemeClr val="accent1">
                            <a:lumMod val="75000"/>
                          </a:schemeClr>
                        </a:solidFill>
                      </a:endParaRPr>
                    </a:p>
                  </a:txBody>
                  <a:tcPr/>
                </a:tc>
              </a:tr>
              <a:tr h="372179">
                <a:tc>
                  <a:txBody>
                    <a:bodyPr/>
                    <a:lstStyle/>
                    <a:p>
                      <a:r>
                        <a:rPr lang="es-MX" sz="1600" b="1" dirty="0" smtClean="0"/>
                        <a:t>Ejercido</a:t>
                      </a:r>
                      <a:endParaRPr lang="es-MX" sz="1600" b="1" dirty="0"/>
                    </a:p>
                  </a:txBody>
                  <a:tcPr/>
                </a:tc>
                <a:tc>
                  <a:txBody>
                    <a:bodyPr/>
                    <a:lstStyle/>
                    <a:p>
                      <a:endParaRPr lang="es-MX" sz="1600" dirty="0"/>
                    </a:p>
                  </a:txBody>
                  <a:tcPr/>
                </a:tc>
              </a:tr>
              <a:tr h="372179">
                <a:tc>
                  <a:txBody>
                    <a:bodyPr/>
                    <a:lstStyle/>
                    <a:p>
                      <a:r>
                        <a:rPr lang="es-MX" sz="1600" b="1" dirty="0" smtClean="0">
                          <a:solidFill>
                            <a:schemeClr val="accent1">
                              <a:lumMod val="75000"/>
                            </a:schemeClr>
                          </a:solidFill>
                        </a:rPr>
                        <a:t>Pagado</a:t>
                      </a:r>
                      <a:endParaRPr lang="es-MX" sz="1600" b="1" dirty="0">
                        <a:solidFill>
                          <a:schemeClr val="accent1">
                            <a:lumMod val="75000"/>
                          </a:schemeClr>
                        </a:solidFill>
                      </a:endParaRPr>
                    </a:p>
                  </a:txBody>
                  <a:tcPr/>
                </a:tc>
                <a:tc>
                  <a:txBody>
                    <a:bodyPr/>
                    <a:lstStyle/>
                    <a:p>
                      <a:r>
                        <a:rPr lang="es-MX" sz="1600" b="1" dirty="0" smtClean="0">
                          <a:solidFill>
                            <a:schemeClr val="accent1">
                              <a:lumMod val="75000"/>
                            </a:schemeClr>
                          </a:solidFill>
                        </a:rPr>
                        <a:t>Pagado</a:t>
                      </a:r>
                      <a:endParaRPr lang="es-MX" sz="1600" b="1" dirty="0">
                        <a:solidFill>
                          <a:schemeClr val="accent1">
                            <a:lumMod val="75000"/>
                          </a:schemeClr>
                        </a:solidFill>
                      </a:endParaRPr>
                    </a:p>
                  </a:txBody>
                  <a:tcPr/>
                </a:tc>
              </a:tr>
            </a:tbl>
          </a:graphicData>
        </a:graphic>
      </p:graphicFrame>
      <p:sp>
        <p:nvSpPr>
          <p:cNvPr id="7" name="11 Rectángulo"/>
          <p:cNvSpPr/>
          <p:nvPr/>
        </p:nvSpPr>
        <p:spPr>
          <a:xfrm>
            <a:off x="356316" y="4552020"/>
            <a:ext cx="96904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s-ES" dirty="0" smtClean="0"/>
          </a:p>
          <a:p>
            <a:pPr algn="ctr"/>
            <a:r>
              <a:rPr lang="es-ES" sz="1600" dirty="0" smtClean="0"/>
              <a:t>EGRESO</a:t>
            </a:r>
          </a:p>
          <a:p>
            <a:pPr algn="ctr"/>
            <a:endParaRPr lang="es-MX" dirty="0"/>
          </a:p>
        </p:txBody>
      </p:sp>
      <p:sp>
        <p:nvSpPr>
          <p:cNvPr id="9" name="12 Rectángulo"/>
          <p:cNvSpPr/>
          <p:nvPr/>
        </p:nvSpPr>
        <p:spPr>
          <a:xfrm>
            <a:off x="356317" y="2031740"/>
            <a:ext cx="969047" cy="2160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sz="1600" dirty="0" smtClean="0"/>
              <a:t>INGRESO</a:t>
            </a:r>
            <a:endParaRPr lang="es-MX" sz="1600" dirty="0"/>
          </a:p>
        </p:txBody>
      </p:sp>
      <p:sp>
        <p:nvSpPr>
          <p:cNvPr id="10" name="19 Rectángulo redondeado"/>
          <p:cNvSpPr/>
          <p:nvPr/>
        </p:nvSpPr>
        <p:spPr>
          <a:xfrm>
            <a:off x="2612240" y="1208223"/>
            <a:ext cx="456058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MOMENTOS CONTABLES</a:t>
            </a:r>
            <a:endParaRPr lang="es-MX"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149</a:t>
            </a:fld>
            <a:endParaRPr lang="es-MX" dirty="0"/>
          </a:p>
        </p:txBody>
      </p:sp>
    </p:spTree>
    <p:extLst>
      <p:ext uri="{BB962C8B-B14F-4D97-AF65-F5344CB8AC3E}">
        <p14:creationId xmlns:p14="http://schemas.microsoft.com/office/powerpoint/2010/main" val="243392464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2"/>
          <p:cNvGrpSpPr/>
          <p:nvPr/>
        </p:nvGrpSpPr>
        <p:grpSpPr>
          <a:xfrm>
            <a:off x="899592" y="1556791"/>
            <a:ext cx="6912768" cy="4853559"/>
            <a:chOff x="1817287" y="709754"/>
            <a:chExt cx="7416824" cy="4075271"/>
          </a:xfrm>
        </p:grpSpPr>
        <p:sp>
          <p:nvSpPr>
            <p:cNvPr id="10" name="12 Elipse"/>
            <p:cNvSpPr/>
            <p:nvPr/>
          </p:nvSpPr>
          <p:spPr>
            <a:xfrm>
              <a:off x="4212303" y="709754"/>
              <a:ext cx="2895172" cy="7920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bg1"/>
                  </a:solidFill>
                </a:rPr>
                <a:t>NUEVO PARADIGMA</a:t>
              </a:r>
              <a:endParaRPr lang="es-MX" sz="2400" b="1" dirty="0">
                <a:solidFill>
                  <a:schemeClr val="bg1"/>
                </a:solidFill>
              </a:endParaRPr>
            </a:p>
          </p:txBody>
        </p:sp>
        <p:sp>
          <p:nvSpPr>
            <p:cNvPr id="11" name="1 Elipse"/>
            <p:cNvSpPr/>
            <p:nvPr/>
          </p:nvSpPr>
          <p:spPr>
            <a:xfrm>
              <a:off x="1817287" y="1616673"/>
              <a:ext cx="7416824" cy="3168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La contabilidad (presupuestal y patrimonial) se registra  desde los centros de registro por donde se ejecutan los momentos contables del ingreso y del egreso. </a:t>
              </a:r>
            </a:p>
            <a:p>
              <a:pPr algn="ctr"/>
              <a:r>
                <a:rPr lang="es-ES" sz="2400" dirty="0" smtClean="0">
                  <a:solidFill>
                    <a:schemeClr val="bg1"/>
                  </a:solidFill>
                </a:rPr>
                <a:t>Registros NO presupuestarios, continúan.</a:t>
              </a:r>
              <a:endParaRPr lang="es-MX" sz="2400" dirty="0">
                <a:solidFill>
                  <a:schemeClr val="bg1"/>
                </a:solidFill>
              </a:endParaRPr>
            </a:p>
          </p:txBody>
        </p:sp>
      </p:grpSp>
      <p:sp>
        <p:nvSpPr>
          <p:cNvPr id="18" name="17 Rectángulo"/>
          <p:cNvSpPr/>
          <p:nvPr/>
        </p:nvSpPr>
        <p:spPr>
          <a:xfrm>
            <a:off x="1029708" y="1052736"/>
            <a:ext cx="6609182" cy="461665"/>
          </a:xfrm>
          <a:prstGeom prst="rect">
            <a:avLst/>
          </a:prstGeom>
        </p:spPr>
        <p:txBody>
          <a:bodyPr wrap="none">
            <a:spAutoFit/>
          </a:bodyPr>
          <a:lstStyle/>
          <a:p>
            <a:pPr algn="ctr">
              <a:defRPr/>
            </a:pPr>
            <a:r>
              <a:rPr lang="es-ES" sz="2400" b="1" dirty="0">
                <a:ln>
                  <a:prstDash val="solid"/>
                </a:ln>
              </a:rPr>
              <a:t>La contabilidad </a:t>
            </a:r>
            <a:r>
              <a:rPr lang="es-ES" sz="2400" b="1" dirty="0" smtClean="0">
                <a:ln>
                  <a:prstDash val="solid"/>
                </a:ln>
              </a:rPr>
              <a:t>gubernamental (Actual) </a:t>
            </a:r>
            <a:r>
              <a:rPr lang="es-ES" sz="2400" b="1" dirty="0">
                <a:ln>
                  <a:prstDash val="solid"/>
                </a:ln>
              </a:rPr>
              <a:t>en México</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a:t>
            </a:fld>
            <a:endParaRPr lang="es-MX" dirty="0"/>
          </a:p>
        </p:txBody>
      </p:sp>
    </p:spTree>
    <p:extLst>
      <p:ext uri="{BB962C8B-B14F-4D97-AF65-F5344CB8AC3E}">
        <p14:creationId xmlns:p14="http://schemas.microsoft.com/office/powerpoint/2010/main" val="27452686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5"/>
          <p:cNvSpPr txBox="1"/>
          <p:nvPr/>
        </p:nvSpPr>
        <p:spPr>
          <a:xfrm>
            <a:off x="264914" y="1628800"/>
            <a:ext cx="8579224" cy="4801314"/>
          </a:xfrm>
          <a:prstGeom prst="rect">
            <a:avLst/>
          </a:prstGeom>
          <a:noFill/>
        </p:spPr>
        <p:txBody>
          <a:bodyPr wrap="square" rtlCol="0">
            <a:spAutoFit/>
          </a:bodyPr>
          <a:lstStyle/>
          <a:p>
            <a:pPr algn="ctr"/>
            <a:r>
              <a:rPr lang="es-MX" b="1" dirty="0" smtClean="0"/>
              <a:t>Momentos contables del ingreso</a:t>
            </a:r>
          </a:p>
          <a:p>
            <a:pPr algn="ctr"/>
            <a:endParaRPr lang="es-MX" b="1" dirty="0" smtClean="0"/>
          </a:p>
          <a:p>
            <a:pPr algn="just"/>
            <a:r>
              <a:rPr lang="es-MX" b="1" dirty="0" smtClean="0"/>
              <a:t>Ingreso estimado</a:t>
            </a:r>
          </a:p>
          <a:p>
            <a:pPr algn="just"/>
            <a:r>
              <a:rPr lang="es-MX" dirty="0" smtClean="0"/>
              <a:t>Es el que se aprueba anualmente en la Ley de Ingresos, e incluyen los impuestos, cuotas y aportaciones de seguridad social, contribuciones de mejoras, derechos, productos, aprovechamientos; así como de la venta de bienes y servicios, además de participaciones, aportaciones, recursos convenidos, y otros ingresos.</a:t>
            </a:r>
          </a:p>
          <a:p>
            <a:pPr algn="just"/>
            <a:endParaRPr lang="es-MX" dirty="0" smtClean="0"/>
          </a:p>
          <a:p>
            <a:pPr algn="just"/>
            <a:r>
              <a:rPr lang="es-MX" b="1" dirty="0" smtClean="0"/>
              <a:t>Ingreso </a:t>
            </a:r>
            <a:r>
              <a:rPr lang="es-MX" b="1" dirty="0"/>
              <a:t>modificado</a:t>
            </a:r>
          </a:p>
          <a:p>
            <a:pPr algn="just"/>
            <a:r>
              <a:rPr lang="es-MX" dirty="0" smtClean="0"/>
              <a:t>Es </a:t>
            </a:r>
            <a:r>
              <a:rPr lang="es-MX" dirty="0"/>
              <a:t>el momento contable que refleja las adecuaciones presupuestarias que resultan de los incrementos y decrementos a la Ley de Ingresos estimada</a:t>
            </a:r>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150</a:t>
            </a:fld>
            <a:endParaRPr lang="es-MX" dirty="0"/>
          </a:p>
        </p:txBody>
      </p:sp>
    </p:spTree>
    <p:extLst>
      <p:ext uri="{BB962C8B-B14F-4D97-AF65-F5344CB8AC3E}">
        <p14:creationId xmlns:p14="http://schemas.microsoft.com/office/powerpoint/2010/main" val="1286763785"/>
      </p:ext>
    </p:extLst>
  </p:cSld>
  <p:clrMapOvr>
    <a:masterClrMapping/>
  </p:clrMapOvr>
  <p:transition spd="slow">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5"/>
          <p:cNvSpPr txBox="1"/>
          <p:nvPr/>
        </p:nvSpPr>
        <p:spPr>
          <a:xfrm>
            <a:off x="264914" y="1628800"/>
            <a:ext cx="8579224" cy="5632311"/>
          </a:xfrm>
          <a:prstGeom prst="rect">
            <a:avLst/>
          </a:prstGeom>
          <a:noFill/>
        </p:spPr>
        <p:txBody>
          <a:bodyPr wrap="square" rtlCol="0">
            <a:spAutoFit/>
          </a:bodyPr>
          <a:lstStyle/>
          <a:p>
            <a:pPr algn="ctr"/>
            <a:r>
              <a:rPr lang="es-MX" b="1" dirty="0"/>
              <a:t>Momentos contables del ingreso</a:t>
            </a:r>
          </a:p>
          <a:p>
            <a:pPr algn="just"/>
            <a:endParaRPr lang="es-MX" b="1" dirty="0" smtClean="0"/>
          </a:p>
          <a:p>
            <a:pPr algn="just"/>
            <a:r>
              <a:rPr lang="es-MX" b="1" dirty="0"/>
              <a:t>Ingreso devengado</a:t>
            </a:r>
          </a:p>
          <a:p>
            <a:pPr algn="just"/>
            <a:r>
              <a:rPr lang="es-MX" dirty="0"/>
              <a:t>Se realiza cuando existe jurídicamente el derecho de cobro de los impuestos, cuotas y aportaciones de seguridad social, contribuciones de mejoras, derechos, productos, aprovechamientos; así como de la venta de bienes y servicios, además de participaciones, aportaciones, recursos convenidos, y otros ingresos por parte de los entes públicos. </a:t>
            </a:r>
          </a:p>
          <a:p>
            <a:pPr algn="just"/>
            <a:endParaRPr lang="es-MX" dirty="0"/>
          </a:p>
          <a:p>
            <a:pPr algn="just"/>
            <a:endParaRPr lang="es-MX" b="1" dirty="0" smtClean="0"/>
          </a:p>
          <a:p>
            <a:pPr algn="just"/>
            <a:r>
              <a:rPr lang="es-MX" b="1" dirty="0" smtClean="0"/>
              <a:t>Ingreso recaudado</a:t>
            </a:r>
          </a:p>
          <a:p>
            <a:pPr algn="just"/>
            <a:r>
              <a:rPr lang="es-MX" dirty="0"/>
              <a:t>Refleja el cobro en efectivo o cualquier otro medio de pago de los impuestos, cuotas </a:t>
            </a:r>
            <a:r>
              <a:rPr lang="es-MX" dirty="0" smtClean="0"/>
              <a:t>y aportaciones </a:t>
            </a:r>
            <a:r>
              <a:rPr lang="es-MX" dirty="0"/>
              <a:t>de seguridad social, contribuciones de mejoras, derechos, productos</a:t>
            </a:r>
            <a:r>
              <a:rPr lang="es-MX" dirty="0" smtClean="0"/>
              <a:t>, aprovechamientos</a:t>
            </a:r>
            <a:r>
              <a:rPr lang="es-MX" dirty="0"/>
              <a:t>; así como de la venta de bienes y servicios, además </a:t>
            </a:r>
            <a:r>
              <a:rPr lang="es-MX" dirty="0" smtClean="0"/>
              <a:t>de participaciones</a:t>
            </a:r>
            <a:r>
              <a:rPr lang="es-MX" dirty="0"/>
              <a:t>, aportaciones, recursos convenidos, y otros ingresos por parte de </a:t>
            </a:r>
            <a:r>
              <a:rPr lang="es-MX" dirty="0" smtClean="0"/>
              <a:t>los entes </a:t>
            </a:r>
            <a:r>
              <a:rPr lang="es-MX" dirty="0"/>
              <a:t>públicos.</a:t>
            </a:r>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151</a:t>
            </a:fld>
            <a:endParaRPr lang="es-MX" dirty="0"/>
          </a:p>
        </p:txBody>
      </p:sp>
    </p:spTree>
    <p:extLst>
      <p:ext uri="{BB962C8B-B14F-4D97-AF65-F5344CB8AC3E}">
        <p14:creationId xmlns:p14="http://schemas.microsoft.com/office/powerpoint/2010/main" val="3279735960"/>
      </p:ext>
    </p:extLst>
  </p:cSld>
  <p:clrMapOvr>
    <a:masterClrMapping/>
  </p:clrMapOvr>
  <p:transition spd="slow">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556792"/>
            <a:ext cx="7776864" cy="488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10"/>
          <p:cNvSpPr txBox="1"/>
          <p:nvPr/>
        </p:nvSpPr>
        <p:spPr>
          <a:xfrm>
            <a:off x="316712" y="1054488"/>
            <a:ext cx="8136904" cy="677108"/>
          </a:xfrm>
          <a:prstGeom prst="rect">
            <a:avLst/>
          </a:prstGeom>
          <a:noFill/>
        </p:spPr>
        <p:txBody>
          <a:bodyPr wrap="square" rtlCol="0">
            <a:spAutoFit/>
          </a:bodyPr>
          <a:lstStyle/>
          <a:p>
            <a:pPr lvl="1" algn="ctr"/>
            <a:r>
              <a:rPr lang="es-MX" sz="2000" b="1" dirty="0" smtClean="0"/>
              <a:t>Momentos simultáneos del ingreso</a:t>
            </a:r>
          </a:p>
          <a:p>
            <a:pPr lvl="1"/>
            <a:endParaRPr lang="es-MX" b="1"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152</a:t>
            </a:fld>
            <a:endParaRPr lang="es-MX" dirty="0"/>
          </a:p>
        </p:txBody>
      </p:sp>
    </p:spTree>
    <p:extLst>
      <p:ext uri="{BB962C8B-B14F-4D97-AF65-F5344CB8AC3E}">
        <p14:creationId xmlns:p14="http://schemas.microsoft.com/office/powerpoint/2010/main" val="2415805910"/>
      </p:ext>
    </p:extLst>
  </p:cSld>
  <p:clrMapOvr>
    <a:masterClrMapping/>
  </p:clrMapOvr>
  <p:transition spd="slow">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12" y="1700808"/>
            <a:ext cx="789842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058" y="1268760"/>
            <a:ext cx="7914374"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153</a:t>
            </a:fld>
            <a:endParaRPr lang="es-MX" dirty="0"/>
          </a:p>
        </p:txBody>
      </p:sp>
    </p:spTree>
    <p:extLst>
      <p:ext uri="{BB962C8B-B14F-4D97-AF65-F5344CB8AC3E}">
        <p14:creationId xmlns:p14="http://schemas.microsoft.com/office/powerpoint/2010/main" val="3695393809"/>
      </p:ext>
    </p:extLst>
  </p:cSld>
  <p:clrMapOvr>
    <a:masterClrMapping/>
  </p:clrMapOvr>
  <p:transition spd="slow">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5"/>
          <p:cNvSpPr txBox="1"/>
          <p:nvPr/>
        </p:nvSpPr>
        <p:spPr>
          <a:xfrm>
            <a:off x="264914" y="1628800"/>
            <a:ext cx="8579224" cy="5632311"/>
          </a:xfrm>
          <a:prstGeom prst="rect">
            <a:avLst/>
          </a:prstGeom>
          <a:noFill/>
        </p:spPr>
        <p:txBody>
          <a:bodyPr wrap="square" rtlCol="0">
            <a:spAutoFit/>
          </a:bodyPr>
          <a:lstStyle/>
          <a:p>
            <a:pPr algn="ctr"/>
            <a:r>
              <a:rPr lang="es-MX" b="1" dirty="0"/>
              <a:t>Momentos contables </a:t>
            </a:r>
            <a:r>
              <a:rPr lang="es-MX" b="1" dirty="0" smtClean="0"/>
              <a:t>del gasto</a:t>
            </a:r>
            <a:endParaRPr lang="es-MX" b="1" dirty="0"/>
          </a:p>
          <a:p>
            <a:pPr algn="just"/>
            <a:endParaRPr lang="es-MX" b="1" dirty="0" smtClean="0"/>
          </a:p>
          <a:p>
            <a:pPr algn="just"/>
            <a:r>
              <a:rPr lang="es-MX" b="1" i="1" dirty="0"/>
              <a:t>Gasto aprobado </a:t>
            </a:r>
            <a:endParaRPr lang="es-MX" dirty="0"/>
          </a:p>
          <a:p>
            <a:pPr algn="just"/>
            <a:r>
              <a:rPr lang="es-MX" dirty="0"/>
              <a:t>Es el que refleja las asignaciones presupuestarias anuales comprometidas en el </a:t>
            </a:r>
            <a:r>
              <a:rPr lang="es-MX" dirty="0" smtClean="0"/>
              <a:t>presupuesto </a:t>
            </a:r>
            <a:r>
              <a:rPr lang="es-MX" dirty="0"/>
              <a:t>de Egresos. </a:t>
            </a:r>
            <a:endParaRPr lang="es-MX" dirty="0" smtClean="0"/>
          </a:p>
          <a:p>
            <a:pPr algn="just"/>
            <a:endParaRPr lang="es-MX" dirty="0"/>
          </a:p>
          <a:p>
            <a:pPr algn="just"/>
            <a:r>
              <a:rPr lang="es-MX" b="1" i="1" dirty="0" smtClean="0"/>
              <a:t>Gasto modificado </a:t>
            </a:r>
            <a:endParaRPr lang="es-MX" dirty="0"/>
          </a:p>
          <a:p>
            <a:pPr algn="just"/>
            <a:r>
              <a:rPr lang="es-MX" dirty="0"/>
              <a:t>Es el momento contable que refleja la asignación presupuestaria que resulta de incorporar, en su caso, las adecuaciones presupuestarias al presupuesto aprobado. </a:t>
            </a:r>
          </a:p>
          <a:p>
            <a:pPr algn="just"/>
            <a:endParaRPr lang="es-MX" b="1" i="1" dirty="0"/>
          </a:p>
          <a:p>
            <a:pPr algn="just"/>
            <a:r>
              <a:rPr lang="es-MX" b="1" i="1" dirty="0" smtClean="0"/>
              <a:t>Gasto </a:t>
            </a:r>
            <a:r>
              <a:rPr lang="es-MX" b="1" i="1" dirty="0"/>
              <a:t>comprometido </a:t>
            </a:r>
            <a:endParaRPr lang="es-MX" dirty="0"/>
          </a:p>
          <a:p>
            <a:pPr algn="just"/>
            <a:r>
              <a:rPr lang="es-MX" dirty="0"/>
              <a:t>Es el momento contable que refleja la aprobación por autoridad competente de un acto administrativo, u otro instrumento jurídico que formaliza una relación jurídica con terceros para la adquisición de bienes y servicios o ejecución de obras. En el caso de las obras a ejecutarse o de bienes y servicios a recibirse durante varios ejercicios, el </a:t>
            </a:r>
            <a:r>
              <a:rPr lang="es-MX" dirty="0" smtClean="0"/>
              <a:t>compromiso será </a:t>
            </a:r>
            <a:r>
              <a:rPr lang="es-MX" dirty="0"/>
              <a:t>registrado por la parte que se ejecutará o recibirá, durante cada ejercicio.</a:t>
            </a:r>
            <a:endParaRPr lang="es-MX" dirty="0" smtClean="0"/>
          </a:p>
          <a:p>
            <a:pPr algn="just"/>
            <a:endParaRPr lang="es-MX" dirty="0"/>
          </a:p>
          <a:p>
            <a:pPr algn="just"/>
            <a:endParaRPr lang="es-MX" dirty="0" smtClean="0"/>
          </a:p>
          <a:p>
            <a:pPr algn="just"/>
            <a:endParaRPr lang="es-MX"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154</a:t>
            </a:fld>
            <a:endParaRPr lang="es-MX" dirty="0"/>
          </a:p>
        </p:txBody>
      </p:sp>
    </p:spTree>
    <p:extLst>
      <p:ext uri="{BB962C8B-B14F-4D97-AF65-F5344CB8AC3E}">
        <p14:creationId xmlns:p14="http://schemas.microsoft.com/office/powerpoint/2010/main" val="4227457266"/>
      </p:ext>
    </p:extLst>
  </p:cSld>
  <p:clrMapOvr>
    <a:masterClrMapping/>
  </p:clrMapOvr>
  <p:transition spd="slow">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5"/>
          <p:cNvSpPr txBox="1"/>
          <p:nvPr/>
        </p:nvSpPr>
        <p:spPr>
          <a:xfrm>
            <a:off x="264914" y="1628800"/>
            <a:ext cx="8579224" cy="5078313"/>
          </a:xfrm>
          <a:prstGeom prst="rect">
            <a:avLst/>
          </a:prstGeom>
          <a:noFill/>
        </p:spPr>
        <p:txBody>
          <a:bodyPr wrap="square" rtlCol="0">
            <a:spAutoFit/>
          </a:bodyPr>
          <a:lstStyle/>
          <a:p>
            <a:pPr algn="ctr"/>
            <a:r>
              <a:rPr lang="es-MX" b="1" dirty="0"/>
              <a:t>Momentos contables </a:t>
            </a:r>
            <a:r>
              <a:rPr lang="es-MX" b="1" dirty="0" smtClean="0"/>
              <a:t>del gasto</a:t>
            </a:r>
            <a:endParaRPr lang="es-MX" b="1" dirty="0"/>
          </a:p>
          <a:p>
            <a:pPr algn="just"/>
            <a:endParaRPr lang="es-MX" b="1" dirty="0" smtClean="0"/>
          </a:p>
          <a:p>
            <a:pPr algn="just"/>
            <a:r>
              <a:rPr lang="es-MX" b="1" i="1" dirty="0"/>
              <a:t>Gasto devengado </a:t>
            </a:r>
            <a:endParaRPr lang="es-MX" dirty="0"/>
          </a:p>
          <a:p>
            <a:pPr algn="just"/>
            <a:r>
              <a:rPr lang="es-MX" dirty="0"/>
              <a:t>Es el momento contable que refleja el reconocimiento de una obligación de pago a favor de terceros por la recepción de conformidad de bienes, servicios y obras oportunamente contratados; así como de las obligaciones que derivan de tratados, leyes, decretos, resoluciones y sentencias definitivas. </a:t>
            </a:r>
          </a:p>
          <a:p>
            <a:pPr algn="just"/>
            <a:endParaRPr lang="es-MX" b="1" i="1" dirty="0"/>
          </a:p>
          <a:p>
            <a:pPr algn="just"/>
            <a:r>
              <a:rPr lang="es-MX" b="1" i="1" dirty="0" smtClean="0"/>
              <a:t>Gasto </a:t>
            </a:r>
            <a:r>
              <a:rPr lang="es-MX" b="1" i="1" dirty="0"/>
              <a:t>ejercido </a:t>
            </a:r>
            <a:endParaRPr lang="es-MX" dirty="0"/>
          </a:p>
          <a:p>
            <a:pPr algn="just"/>
            <a:r>
              <a:rPr lang="es-MX" dirty="0"/>
              <a:t>Es el momento contable que refleja la emisión de una cuenta por liquidar certificada o documento equivalente debidamente aprobado por la autoridad competente. </a:t>
            </a:r>
            <a:endParaRPr lang="es-MX" dirty="0" smtClean="0"/>
          </a:p>
          <a:p>
            <a:pPr algn="just"/>
            <a:endParaRPr lang="es-MX" b="1" i="1" dirty="0"/>
          </a:p>
          <a:p>
            <a:pPr algn="just"/>
            <a:r>
              <a:rPr lang="es-MX" b="1" i="1" dirty="0" smtClean="0"/>
              <a:t>Gasto </a:t>
            </a:r>
            <a:r>
              <a:rPr lang="es-MX" b="1" i="1" dirty="0"/>
              <a:t>pagado </a:t>
            </a:r>
            <a:endParaRPr lang="es-MX" dirty="0"/>
          </a:p>
          <a:p>
            <a:pPr algn="just"/>
            <a:r>
              <a:rPr lang="es-MX" dirty="0"/>
              <a:t>Es el momento contable que refleja la cancelación total o parcial de las obligaciones de pago, que se concreta mediante el desembolso de efectivo o cualquier otro medio de pago. </a:t>
            </a:r>
          </a:p>
          <a:p>
            <a:pPr algn="just"/>
            <a:endParaRPr lang="es-MX" dirty="0" smtClean="0"/>
          </a:p>
          <a:p>
            <a:pPr algn="just"/>
            <a:endParaRPr lang="es-MX"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155</a:t>
            </a:fld>
            <a:endParaRPr lang="es-MX" dirty="0"/>
          </a:p>
        </p:txBody>
      </p:sp>
    </p:spTree>
    <p:extLst>
      <p:ext uri="{BB962C8B-B14F-4D97-AF65-F5344CB8AC3E}">
        <p14:creationId xmlns:p14="http://schemas.microsoft.com/office/powerpoint/2010/main" val="3967538467"/>
      </p:ext>
    </p:extLst>
  </p:cSld>
  <p:clrMapOvr>
    <a:masterClrMapping/>
  </p:clrMapOvr>
  <p:transition spd="slow">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4064760877"/>
              </p:ext>
            </p:extLst>
          </p:nvPr>
        </p:nvGraphicFramePr>
        <p:xfrm>
          <a:off x="107504" y="1916832"/>
          <a:ext cx="8774130" cy="5281676"/>
        </p:xfrm>
        <a:graphic>
          <a:graphicData uri="http://schemas.openxmlformats.org/drawingml/2006/table">
            <a:tbl>
              <a:tblPr/>
              <a:tblGrid>
                <a:gridCol w="1598983"/>
                <a:gridCol w="4523874"/>
                <a:gridCol w="2651273"/>
              </a:tblGrid>
              <a:tr h="215756">
                <a:tc>
                  <a:txBody>
                    <a:bodyPr/>
                    <a:lstStyle/>
                    <a:p>
                      <a:pPr indent="182880" algn="ctr">
                        <a:lnSpc>
                          <a:spcPct val="100000"/>
                        </a:lnSpc>
                        <a:spcBef>
                          <a:spcPts val="200"/>
                        </a:spcBef>
                        <a:spcAft>
                          <a:spcPts val="200"/>
                        </a:spcAft>
                      </a:pPr>
                      <a:r>
                        <a:rPr lang="es-ES" sz="1500" b="1" dirty="0">
                          <a:latin typeface="Arial"/>
                          <a:ea typeface="Times New Roman"/>
                          <a:cs typeface="Times New Roman"/>
                        </a:rPr>
                        <a:t>TIPO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500" b="1" dirty="0">
                          <a:latin typeface="Arial"/>
                          <a:ea typeface="Times New Roman"/>
                          <a:cs typeface="Times New Roman"/>
                        </a:rPr>
                        <a:t>COMPROMETIDO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500" b="1" dirty="0">
                          <a:latin typeface="Arial"/>
                          <a:ea typeface="Times New Roman"/>
                          <a:cs typeface="Times New Roman"/>
                        </a:rPr>
                        <a:t>DEVENGADO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101">
                <a:tc>
                  <a:txBody>
                    <a:bodyPr/>
                    <a:lstStyle/>
                    <a:p>
                      <a:pPr marL="0" indent="0" algn="just">
                        <a:lnSpc>
                          <a:spcPct val="100000"/>
                        </a:lnSpc>
                        <a:spcBef>
                          <a:spcPts val="200"/>
                        </a:spcBef>
                        <a:spcAft>
                          <a:spcPts val="200"/>
                        </a:spcAft>
                      </a:pPr>
                      <a:r>
                        <a:rPr lang="es-AR" sz="1500" dirty="0">
                          <a:latin typeface="Arial"/>
                          <a:ea typeface="Times New Roman"/>
                          <a:cs typeface="Times New Roman"/>
                        </a:rPr>
                        <a:t>Remuneraciones</a:t>
                      </a:r>
                      <a:r>
                        <a:rPr lang="es-ES" sz="1500" dirty="0">
                          <a:latin typeface="Arial"/>
                          <a:ea typeface="Times New Roman"/>
                          <a:cs typeface="Times New Roman"/>
                        </a:rPr>
                        <a:t> al personal de carácter permanente</a:t>
                      </a:r>
                      <a:r>
                        <a:rPr lang="es-ES" sz="1500" dirty="0" smtClean="0">
                          <a:latin typeface="Arial"/>
                          <a:ea typeface="Times New Roman"/>
                          <a:cs typeface="Times New Roman"/>
                        </a:rPr>
                        <a:t>.</a:t>
                      </a:r>
                      <a:endParaRPr lang="es-MX" sz="1500" dirty="0">
                        <a:latin typeface="Arial"/>
                        <a:ea typeface="Times New Roman"/>
                        <a:cs typeface="Times New Roman"/>
                      </a:endParaRPr>
                    </a:p>
                  </a:txBody>
                  <a:tcPr marL="15169" marR="15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iniciarse el ejercicio por el monto que surge del cálculo del gasto presupuestal anual de las plazas ocupadas al inicio del ejercicio.</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Corresponde incluir todas las remuneraciones de tipo permanentes tales como sueldos, primas, asignaciones, compensaciones, gratificación de fin de año, otras prestaciones y cuotas patronales.</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Durante el ejercicio se incrementa por cada designación y variación de retribuciones. Se reduce por licencias sin goce de sueldos, renuncias, suspensiones, inasistencias, etc.</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Por las remuneraciones brutas al validarse la nómina periódica por la que se reconoce la prestación de los servicios en un período determinado.</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Respecto a las obligaciones laborales por la parte proporcional del servicio prestado.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992">
                <a:tc>
                  <a:txBody>
                    <a:bodyPr/>
                    <a:lstStyle/>
                    <a:p>
                      <a:pPr indent="182880" algn="just">
                        <a:lnSpc>
                          <a:spcPct val="100000"/>
                        </a:lnSpc>
                        <a:spcBef>
                          <a:spcPts val="200"/>
                        </a:spcBef>
                        <a:spcAft>
                          <a:spcPts val="200"/>
                        </a:spcAft>
                      </a:pPr>
                      <a:r>
                        <a:rPr lang="es-ES" sz="1500" dirty="0">
                          <a:latin typeface="Arial"/>
                          <a:ea typeface="Times New Roman"/>
                          <a:cs typeface="Times New Roman"/>
                        </a:rPr>
                        <a:t>Bienes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formalizarse el contrato o pedido por autoridad competente.</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En la fecha en que se reciben de conformidad los bienes.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1941">
                <a:tc>
                  <a:txBody>
                    <a:bodyPr/>
                    <a:lstStyle/>
                    <a:p>
                      <a:pPr indent="182880" algn="just">
                        <a:lnSpc>
                          <a:spcPct val="100000"/>
                        </a:lnSpc>
                        <a:spcBef>
                          <a:spcPts val="200"/>
                        </a:spcBef>
                        <a:spcAft>
                          <a:spcPts val="200"/>
                        </a:spcAft>
                      </a:pPr>
                      <a:r>
                        <a:rPr lang="es-ES" sz="1500" dirty="0">
                          <a:latin typeface="Arial"/>
                          <a:ea typeface="Times New Roman"/>
                          <a:cs typeface="Times New Roman"/>
                        </a:rPr>
                        <a:t>Servicios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formalizarse el contrato, pedido o estimación por autoridad competente.</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En la fecha de la recepción de conformidad, para el periodo o avance pactado de conformidad con las condiciones del contrato.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uadroTexto 10"/>
          <p:cNvSpPr txBox="1"/>
          <p:nvPr/>
        </p:nvSpPr>
        <p:spPr>
          <a:xfrm>
            <a:off x="316712" y="1054488"/>
            <a:ext cx="8136904" cy="677108"/>
          </a:xfrm>
          <a:prstGeom prst="rect">
            <a:avLst/>
          </a:prstGeom>
          <a:noFill/>
        </p:spPr>
        <p:txBody>
          <a:bodyPr wrap="square" rtlCol="0">
            <a:spAutoFit/>
          </a:bodyPr>
          <a:lstStyle/>
          <a:p>
            <a:pPr lvl="1" algn="ctr"/>
            <a:r>
              <a:rPr lang="es-MX" sz="2000" b="1" dirty="0" smtClean="0"/>
              <a:t>Metodología de los egresos</a:t>
            </a:r>
          </a:p>
          <a:p>
            <a:pPr lvl="1"/>
            <a:endParaRPr lang="es-MX" b="1"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156</a:t>
            </a:fld>
            <a:endParaRPr lang="es-MX" dirty="0"/>
          </a:p>
        </p:txBody>
      </p:sp>
    </p:spTree>
    <p:extLst>
      <p:ext uri="{BB962C8B-B14F-4D97-AF65-F5344CB8AC3E}">
        <p14:creationId xmlns:p14="http://schemas.microsoft.com/office/powerpoint/2010/main" val="991467511"/>
      </p:ext>
    </p:extLst>
  </p:cSld>
  <p:clrMapOvr>
    <a:masterClrMapping/>
  </p:clrMapOvr>
  <p:transition spd="slow">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nvPr>
        </p:nvGraphicFramePr>
        <p:xfrm>
          <a:off x="133564" y="1441191"/>
          <a:ext cx="8774130" cy="5298423"/>
        </p:xfrm>
        <a:graphic>
          <a:graphicData uri="http://schemas.openxmlformats.org/drawingml/2006/table">
            <a:tbl>
              <a:tblPr/>
              <a:tblGrid>
                <a:gridCol w="1598983"/>
                <a:gridCol w="4523874"/>
                <a:gridCol w="2651273"/>
              </a:tblGrid>
              <a:tr h="245347">
                <a:tc>
                  <a:txBody>
                    <a:bodyPr/>
                    <a:lstStyle/>
                    <a:p>
                      <a:pPr indent="182880" algn="ctr">
                        <a:lnSpc>
                          <a:spcPct val="100000"/>
                        </a:lnSpc>
                        <a:spcBef>
                          <a:spcPts val="200"/>
                        </a:spcBef>
                        <a:spcAft>
                          <a:spcPts val="200"/>
                        </a:spcAft>
                      </a:pPr>
                      <a:r>
                        <a:rPr lang="es-ES" sz="1500" b="1" dirty="0">
                          <a:latin typeface="Arial"/>
                          <a:ea typeface="Times New Roman"/>
                          <a:cs typeface="Times New Roman"/>
                        </a:rPr>
                        <a:t>TIPO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500" b="1" dirty="0">
                          <a:latin typeface="Arial"/>
                          <a:ea typeface="Times New Roman"/>
                          <a:cs typeface="Times New Roman"/>
                        </a:rPr>
                        <a:t>COMPROMETIDO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Bef>
                          <a:spcPts val="200"/>
                        </a:spcBef>
                        <a:spcAft>
                          <a:spcPts val="200"/>
                        </a:spcAft>
                      </a:pPr>
                      <a:r>
                        <a:rPr lang="es-ES" sz="1500" b="1" dirty="0">
                          <a:latin typeface="Arial"/>
                          <a:ea typeface="Times New Roman"/>
                          <a:cs typeface="Times New Roman"/>
                        </a:rPr>
                        <a:t>DEVENGADO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652">
                <a:tc>
                  <a:txBody>
                    <a:bodyPr/>
                    <a:lstStyle/>
                    <a:p>
                      <a:pPr marL="0" indent="0" algn="just">
                        <a:lnSpc>
                          <a:spcPct val="100000"/>
                        </a:lnSpc>
                        <a:spcBef>
                          <a:spcPts val="200"/>
                        </a:spcBef>
                        <a:spcAft>
                          <a:spcPts val="200"/>
                        </a:spcAft>
                      </a:pPr>
                      <a:r>
                        <a:rPr lang="es-AR" sz="1500" dirty="0">
                          <a:latin typeface="Arial"/>
                          <a:ea typeface="Times New Roman"/>
                          <a:cs typeface="Times New Roman"/>
                        </a:rPr>
                        <a:t>Remuneraciones</a:t>
                      </a:r>
                      <a:r>
                        <a:rPr lang="es-ES" sz="1500" dirty="0">
                          <a:latin typeface="Arial"/>
                          <a:ea typeface="Times New Roman"/>
                          <a:cs typeface="Times New Roman"/>
                        </a:rPr>
                        <a:t> al personal de carácter permanente</a:t>
                      </a:r>
                      <a:r>
                        <a:rPr lang="es-ES" sz="1500" dirty="0" smtClean="0">
                          <a:latin typeface="Arial"/>
                          <a:ea typeface="Times New Roman"/>
                          <a:cs typeface="Times New Roman"/>
                        </a:rPr>
                        <a:t>.</a:t>
                      </a:r>
                      <a:endParaRPr lang="es-MX" sz="1500" dirty="0">
                        <a:latin typeface="Arial"/>
                        <a:ea typeface="Times New Roman"/>
                        <a:cs typeface="Times New Roman"/>
                      </a:endParaRPr>
                    </a:p>
                  </a:txBody>
                  <a:tcPr marL="15169" marR="15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iniciarse el ejercicio por el monto que surge del cálculo del gasto presupuestal anual de las plazas ocupadas al inicio del ejercicio.</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Corresponde incluir todas las remuneraciones de tipo permanentes tales como sueldos, primas, asignaciones, compensaciones, gratificación de fin de año, otras prestaciones y cuotas patronales.</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Durante el ejercicio se incrementa por cada designación y variación de retribuciones. Se reduce por licencias sin goce de sueldos, renuncias, suspensiones, inasistencias, etc.</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Por las remuneraciones brutas al validarse la nómina periódica por la que se reconoce la prestación de los servicios en un período determinado.</a:t>
                      </a:r>
                      <a:endParaRPr lang="es-MX" sz="1500" dirty="0">
                        <a:latin typeface="Arial"/>
                        <a:ea typeface="Times New Roman"/>
                        <a:cs typeface="Times New Roman"/>
                      </a:endParaRPr>
                    </a:p>
                    <a:p>
                      <a:pPr indent="182880" algn="just">
                        <a:lnSpc>
                          <a:spcPct val="114000"/>
                        </a:lnSpc>
                        <a:spcBef>
                          <a:spcPts val="200"/>
                        </a:spcBef>
                        <a:spcAft>
                          <a:spcPts val="200"/>
                        </a:spcAft>
                      </a:pPr>
                      <a:r>
                        <a:rPr lang="es-ES" sz="1500" dirty="0">
                          <a:latin typeface="Arial"/>
                          <a:ea typeface="Times New Roman"/>
                          <a:cs typeface="Times New Roman"/>
                        </a:rPr>
                        <a:t>Respecto a las obligaciones laborales por la parte proporcional del servicio prestado.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42">
                <a:tc>
                  <a:txBody>
                    <a:bodyPr/>
                    <a:lstStyle/>
                    <a:p>
                      <a:pPr indent="182880" algn="just">
                        <a:lnSpc>
                          <a:spcPct val="100000"/>
                        </a:lnSpc>
                        <a:spcBef>
                          <a:spcPts val="200"/>
                        </a:spcBef>
                        <a:spcAft>
                          <a:spcPts val="200"/>
                        </a:spcAft>
                      </a:pPr>
                      <a:r>
                        <a:rPr lang="es-ES" sz="1500" dirty="0">
                          <a:latin typeface="Arial"/>
                          <a:ea typeface="Times New Roman"/>
                          <a:cs typeface="Times New Roman"/>
                        </a:rPr>
                        <a:t>Bienes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formalizarse el contrato o pedido por autoridad competente.</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En la fecha en que se reciben de conformidad los bienes.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736">
                <a:tc>
                  <a:txBody>
                    <a:bodyPr/>
                    <a:lstStyle/>
                    <a:p>
                      <a:pPr indent="182880" algn="just">
                        <a:lnSpc>
                          <a:spcPct val="100000"/>
                        </a:lnSpc>
                        <a:spcBef>
                          <a:spcPts val="200"/>
                        </a:spcBef>
                        <a:spcAft>
                          <a:spcPts val="200"/>
                        </a:spcAft>
                      </a:pPr>
                      <a:r>
                        <a:rPr lang="es-ES" sz="1500" dirty="0">
                          <a:latin typeface="Arial"/>
                          <a:ea typeface="Times New Roman"/>
                          <a:cs typeface="Times New Roman"/>
                        </a:rPr>
                        <a:t>Servicios</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Al formalizarse el contrato, pedido o estimación por autoridad competente.</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14000"/>
                        </a:lnSpc>
                        <a:spcBef>
                          <a:spcPts val="200"/>
                        </a:spcBef>
                        <a:spcAft>
                          <a:spcPts val="200"/>
                        </a:spcAft>
                      </a:pPr>
                      <a:r>
                        <a:rPr lang="es-ES" sz="1500" dirty="0">
                          <a:latin typeface="Arial"/>
                          <a:ea typeface="Times New Roman"/>
                          <a:cs typeface="Times New Roman"/>
                        </a:rPr>
                        <a:t>En la fecha de la recepción de conformidad, para el periodo o avance pactado de conformidad con las condiciones del contrato.</a:t>
                      </a:r>
                      <a:endParaRPr lang="es-MX" sz="1500" dirty="0">
                        <a:latin typeface="Arial"/>
                        <a:ea typeface="Times New Roman"/>
                        <a:cs typeface="Times New Roman"/>
                      </a:endParaRPr>
                    </a:p>
                  </a:txBody>
                  <a:tcPr marL="15169" marR="15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157</a:t>
            </a:fld>
            <a:endParaRPr lang="es-MX" dirty="0"/>
          </a:p>
        </p:txBody>
      </p:sp>
    </p:spTree>
    <p:extLst>
      <p:ext uri="{BB962C8B-B14F-4D97-AF65-F5344CB8AC3E}">
        <p14:creationId xmlns:p14="http://schemas.microsoft.com/office/powerpoint/2010/main" val="3580727803"/>
      </p:ext>
    </p:extLst>
  </p:cSld>
  <p:clrMapOvr>
    <a:masterClrMapping/>
  </p:clrMapOvr>
  <p:transition spd="slow">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36800" y="1625499"/>
            <a:ext cx="2097694" cy="459735"/>
          </a:xfrm>
          <a:prstGeom prst="rect">
            <a:avLst/>
          </a:prstGeom>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sz="1400" dirty="0" smtClean="0">
                <a:latin typeface="Arial" pitchFamily="34" charset="0"/>
                <a:cs typeface="Arial" pitchFamily="34" charset="0"/>
              </a:rPr>
              <a:t>PROCESO ADMINISTRATIVO</a:t>
            </a:r>
            <a:endParaRPr lang="es-MX" sz="1400" dirty="0">
              <a:latin typeface="Arial" pitchFamily="34" charset="0"/>
              <a:cs typeface="Arial" pitchFamily="34" charset="0"/>
            </a:endParaRPr>
          </a:p>
        </p:txBody>
      </p:sp>
      <p:sp>
        <p:nvSpPr>
          <p:cNvPr id="7" name="CuadroTexto 4"/>
          <p:cNvSpPr txBox="1"/>
          <p:nvPr/>
        </p:nvSpPr>
        <p:spPr>
          <a:xfrm>
            <a:off x="3948528" y="1624237"/>
            <a:ext cx="1553394" cy="459735"/>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1400" dirty="0" smtClean="0">
                <a:latin typeface="Arial" pitchFamily="34" charset="0"/>
                <a:cs typeface="Arial" pitchFamily="34" charset="0"/>
              </a:rPr>
              <a:t>MOMENTO CONTABLE</a:t>
            </a:r>
            <a:endParaRPr lang="es-MX" sz="1400" dirty="0">
              <a:latin typeface="Arial" pitchFamily="34" charset="0"/>
              <a:cs typeface="Arial" pitchFamily="34" charset="0"/>
            </a:endParaRPr>
          </a:p>
        </p:txBody>
      </p:sp>
      <p:sp>
        <p:nvSpPr>
          <p:cNvPr id="8" name="CuadroTexto 5"/>
          <p:cNvSpPr txBox="1"/>
          <p:nvPr/>
        </p:nvSpPr>
        <p:spPr>
          <a:xfrm>
            <a:off x="6522491" y="1665333"/>
            <a:ext cx="1746862" cy="459735"/>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MX" sz="1400" dirty="0" smtClean="0">
                <a:latin typeface="Arial" pitchFamily="34" charset="0"/>
                <a:cs typeface="Arial" pitchFamily="34" charset="0"/>
              </a:rPr>
              <a:t>PÓLIZA</a:t>
            </a:r>
          </a:p>
          <a:p>
            <a:pPr algn="ctr"/>
            <a:r>
              <a:rPr lang="es-MX" sz="1400" dirty="0" smtClean="0">
                <a:latin typeface="Arial" pitchFamily="34" charset="0"/>
                <a:cs typeface="Arial" pitchFamily="34" charset="0"/>
              </a:rPr>
              <a:t>GENERADA</a:t>
            </a:r>
            <a:endParaRPr lang="es-MX" sz="1400" dirty="0">
              <a:latin typeface="Arial" pitchFamily="34" charset="0"/>
              <a:cs typeface="Arial" pitchFamily="34" charset="0"/>
            </a:endParaRPr>
          </a:p>
        </p:txBody>
      </p:sp>
      <p:sp>
        <p:nvSpPr>
          <p:cNvPr id="9" name="Rectángulo 9"/>
          <p:cNvSpPr/>
          <p:nvPr/>
        </p:nvSpPr>
        <p:spPr>
          <a:xfrm>
            <a:off x="591375" y="2337573"/>
            <a:ext cx="2496620" cy="51148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Carga del Presupuesto</a:t>
            </a:r>
            <a:endParaRPr lang="es-MX" sz="1400" b="1" dirty="0">
              <a:solidFill>
                <a:schemeClr val="tx1"/>
              </a:solidFill>
              <a:latin typeface="Arial" pitchFamily="34" charset="0"/>
              <a:cs typeface="Arial" pitchFamily="34" charset="0"/>
            </a:endParaRPr>
          </a:p>
        </p:txBody>
      </p:sp>
      <p:sp>
        <p:nvSpPr>
          <p:cNvPr id="10" name="Rectángulo 10"/>
          <p:cNvSpPr/>
          <p:nvPr/>
        </p:nvSpPr>
        <p:spPr>
          <a:xfrm>
            <a:off x="591375" y="3050099"/>
            <a:ext cx="2496620" cy="8423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Solicitud de Compra</a:t>
            </a:r>
          </a:p>
          <a:p>
            <a:pPr algn="ctr"/>
            <a:r>
              <a:rPr lang="es-MX" sz="1400" dirty="0" smtClean="0">
                <a:solidFill>
                  <a:schemeClr val="tx1"/>
                </a:solidFill>
                <a:latin typeface="Arial" pitchFamily="34" charset="0"/>
                <a:cs typeface="Arial" pitchFamily="34" charset="0"/>
              </a:rPr>
              <a:t>(Fechas, tipo, descripción, proveedor, entrega, observaciones y detalles) </a:t>
            </a:r>
            <a:endParaRPr lang="es-MX" sz="1400" dirty="0">
              <a:solidFill>
                <a:schemeClr val="tx1"/>
              </a:solidFill>
              <a:latin typeface="Arial" pitchFamily="34" charset="0"/>
              <a:cs typeface="Arial" pitchFamily="34" charset="0"/>
            </a:endParaRPr>
          </a:p>
        </p:txBody>
      </p:sp>
      <p:sp>
        <p:nvSpPr>
          <p:cNvPr id="11" name="Rectángulo 12"/>
          <p:cNvSpPr/>
          <p:nvPr/>
        </p:nvSpPr>
        <p:spPr>
          <a:xfrm>
            <a:off x="3988625" y="2363677"/>
            <a:ext cx="1596048" cy="50129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Aprobado</a:t>
            </a:r>
            <a:endParaRPr lang="es-MX" sz="1400" b="1" dirty="0">
              <a:solidFill>
                <a:schemeClr val="tx1"/>
              </a:solidFill>
              <a:latin typeface="Arial" pitchFamily="34" charset="0"/>
              <a:cs typeface="Arial" pitchFamily="34" charset="0"/>
            </a:endParaRPr>
          </a:p>
        </p:txBody>
      </p:sp>
      <p:sp>
        <p:nvSpPr>
          <p:cNvPr id="12" name="Rectángulo 13"/>
          <p:cNvSpPr/>
          <p:nvPr/>
        </p:nvSpPr>
        <p:spPr>
          <a:xfrm>
            <a:off x="6507198" y="2302195"/>
            <a:ext cx="1740008" cy="65491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3" action="ppaction://hlinkfile"/>
              </a:rPr>
              <a:t>8.2.2 Por ejercer</a:t>
            </a:r>
          </a:p>
          <a:p>
            <a:r>
              <a:rPr lang="es-MX" sz="1400" dirty="0" smtClean="0">
                <a:solidFill>
                  <a:schemeClr val="tx1"/>
                </a:solidFill>
                <a:latin typeface="Arial" pitchFamily="34" charset="0"/>
                <a:cs typeface="Arial" pitchFamily="34" charset="0"/>
                <a:hlinkClick r:id="rId3" action="ppaction://hlinkfile"/>
              </a:rPr>
              <a:t>8.2.1 Aprobado</a:t>
            </a:r>
            <a:endParaRPr lang="es-MX" sz="1400" dirty="0">
              <a:solidFill>
                <a:schemeClr val="tx1"/>
              </a:solidFill>
              <a:latin typeface="Arial" pitchFamily="34" charset="0"/>
              <a:cs typeface="Arial" pitchFamily="34" charset="0"/>
            </a:endParaRPr>
          </a:p>
        </p:txBody>
      </p:sp>
      <p:sp>
        <p:nvSpPr>
          <p:cNvPr id="13" name="Rectángulo 14"/>
          <p:cNvSpPr/>
          <p:nvPr/>
        </p:nvSpPr>
        <p:spPr>
          <a:xfrm>
            <a:off x="3988624" y="3300503"/>
            <a:ext cx="1596048" cy="50129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Comprometido</a:t>
            </a:r>
            <a:endParaRPr lang="es-MX" sz="1400" b="1" dirty="0">
              <a:solidFill>
                <a:schemeClr val="tx1"/>
              </a:solidFill>
              <a:latin typeface="Arial" pitchFamily="34" charset="0"/>
              <a:cs typeface="Arial" pitchFamily="34" charset="0"/>
            </a:endParaRPr>
          </a:p>
        </p:txBody>
      </p:sp>
      <p:sp>
        <p:nvSpPr>
          <p:cNvPr id="14" name="Rectángulo 15"/>
          <p:cNvSpPr/>
          <p:nvPr/>
        </p:nvSpPr>
        <p:spPr>
          <a:xfrm>
            <a:off x="6507196" y="3146185"/>
            <a:ext cx="1933477" cy="65491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4" action="ppaction://hlinkfile"/>
              </a:rPr>
              <a:t>8.2.4 Comprometido</a:t>
            </a:r>
          </a:p>
          <a:p>
            <a:r>
              <a:rPr lang="es-MX" sz="1400" dirty="0" smtClean="0">
                <a:solidFill>
                  <a:schemeClr val="tx1"/>
                </a:solidFill>
                <a:latin typeface="Arial" pitchFamily="34" charset="0"/>
                <a:cs typeface="Arial" pitchFamily="34" charset="0"/>
                <a:hlinkClick r:id="rId4" action="ppaction://hlinkfile"/>
              </a:rPr>
              <a:t>8.2.2 </a:t>
            </a:r>
            <a:r>
              <a:rPr lang="es-MX" sz="1400" dirty="0">
                <a:solidFill>
                  <a:schemeClr val="tx1"/>
                </a:solidFill>
                <a:latin typeface="Arial" pitchFamily="34" charset="0"/>
                <a:cs typeface="Arial" pitchFamily="34" charset="0"/>
                <a:hlinkClick r:id="rId4" action="ppaction://hlinkfile"/>
              </a:rPr>
              <a:t>Por ejercer</a:t>
            </a:r>
            <a:endParaRPr lang="es-MX" sz="1400" dirty="0">
              <a:solidFill>
                <a:schemeClr val="tx1"/>
              </a:solidFill>
              <a:latin typeface="Arial" pitchFamily="34" charset="0"/>
              <a:cs typeface="Arial" pitchFamily="34" charset="0"/>
            </a:endParaRPr>
          </a:p>
        </p:txBody>
      </p:sp>
      <p:sp>
        <p:nvSpPr>
          <p:cNvPr id="15" name="Rectángulo 17"/>
          <p:cNvSpPr/>
          <p:nvPr/>
        </p:nvSpPr>
        <p:spPr>
          <a:xfrm>
            <a:off x="591375" y="4073877"/>
            <a:ext cx="2496620" cy="90462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Solicitud de Compra</a:t>
            </a:r>
          </a:p>
          <a:p>
            <a:pPr algn="ctr"/>
            <a:r>
              <a:rPr lang="es-MX" sz="1400" b="1" dirty="0" smtClean="0">
                <a:solidFill>
                  <a:schemeClr val="accent6">
                    <a:lumMod val="75000"/>
                  </a:schemeClr>
                </a:solidFill>
                <a:latin typeface="Arial" pitchFamily="34" charset="0"/>
                <a:cs typeface="Arial" pitchFamily="34" charset="0"/>
              </a:rPr>
              <a:t>Recepciones</a:t>
            </a:r>
          </a:p>
          <a:p>
            <a:pPr algn="ctr"/>
            <a:r>
              <a:rPr lang="es-MX" sz="1400" dirty="0" smtClean="0">
                <a:solidFill>
                  <a:schemeClr val="tx1"/>
                </a:solidFill>
                <a:latin typeface="Arial" pitchFamily="34" charset="0"/>
                <a:cs typeface="Arial" pitchFamily="34" charset="0"/>
              </a:rPr>
              <a:t>(Fecha, quien recibe, observaciones y recepción) </a:t>
            </a:r>
            <a:endParaRPr lang="es-MX" sz="1400" dirty="0">
              <a:solidFill>
                <a:schemeClr val="tx1"/>
              </a:solidFill>
              <a:latin typeface="Arial" pitchFamily="34" charset="0"/>
              <a:cs typeface="Arial" pitchFamily="34" charset="0"/>
            </a:endParaRPr>
          </a:p>
        </p:txBody>
      </p:sp>
      <p:sp>
        <p:nvSpPr>
          <p:cNvPr id="16" name="Rectángulo 18"/>
          <p:cNvSpPr/>
          <p:nvPr/>
        </p:nvSpPr>
        <p:spPr>
          <a:xfrm>
            <a:off x="3973634" y="4311604"/>
            <a:ext cx="1596048" cy="50129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Devengado</a:t>
            </a:r>
            <a:endParaRPr lang="es-MX" sz="1400" b="1" dirty="0">
              <a:solidFill>
                <a:schemeClr val="tx1"/>
              </a:solidFill>
              <a:latin typeface="Arial" pitchFamily="34" charset="0"/>
              <a:cs typeface="Arial" pitchFamily="34" charset="0"/>
            </a:endParaRPr>
          </a:p>
        </p:txBody>
      </p:sp>
      <p:sp>
        <p:nvSpPr>
          <p:cNvPr id="17" name="Rectángulo 19"/>
          <p:cNvSpPr/>
          <p:nvPr/>
        </p:nvSpPr>
        <p:spPr>
          <a:xfrm>
            <a:off x="6507196" y="4009978"/>
            <a:ext cx="1933477" cy="8719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5" action="ppaction://hlinkfile"/>
              </a:rPr>
              <a:t>5.1.1 Gasto</a:t>
            </a:r>
          </a:p>
          <a:p>
            <a:r>
              <a:rPr lang="es-MX" sz="1400" dirty="0" smtClean="0">
                <a:solidFill>
                  <a:schemeClr val="tx1"/>
                </a:solidFill>
                <a:latin typeface="Arial" pitchFamily="34" charset="0"/>
                <a:cs typeface="Arial" pitchFamily="34" charset="0"/>
                <a:hlinkClick r:id="rId5" action="ppaction://hlinkfile"/>
              </a:rPr>
              <a:t>2.1.1 Pasivo</a:t>
            </a:r>
          </a:p>
          <a:p>
            <a:r>
              <a:rPr lang="es-MX" sz="1400" dirty="0" smtClean="0">
                <a:solidFill>
                  <a:schemeClr val="tx1"/>
                </a:solidFill>
                <a:latin typeface="Arial" pitchFamily="34" charset="0"/>
                <a:cs typeface="Arial" pitchFamily="34" charset="0"/>
                <a:hlinkClick r:id="rId5" action="ppaction://hlinkfile"/>
              </a:rPr>
              <a:t>8.2.5 Devengado</a:t>
            </a:r>
          </a:p>
          <a:p>
            <a:r>
              <a:rPr lang="es-MX" sz="1400" dirty="0">
                <a:solidFill>
                  <a:schemeClr val="tx1"/>
                </a:solidFill>
                <a:latin typeface="Arial" pitchFamily="34" charset="0"/>
                <a:cs typeface="Arial" pitchFamily="34" charset="0"/>
                <a:hlinkClick r:id="rId5" action="ppaction://hlinkfile"/>
              </a:rPr>
              <a:t>8.2.4 Comprometido</a:t>
            </a:r>
            <a:endParaRPr lang="es-MX" sz="1400" dirty="0">
              <a:solidFill>
                <a:schemeClr val="tx1"/>
              </a:solidFill>
              <a:latin typeface="Arial" pitchFamily="34" charset="0"/>
              <a:cs typeface="Arial" pitchFamily="34" charset="0"/>
            </a:endParaRPr>
          </a:p>
        </p:txBody>
      </p:sp>
      <p:sp>
        <p:nvSpPr>
          <p:cNvPr id="18" name="Rectángulo 22"/>
          <p:cNvSpPr/>
          <p:nvPr/>
        </p:nvSpPr>
        <p:spPr>
          <a:xfrm>
            <a:off x="578517" y="5112043"/>
            <a:ext cx="2496620" cy="68445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Orden de Pago</a:t>
            </a:r>
          </a:p>
          <a:p>
            <a:pPr algn="ctr"/>
            <a:r>
              <a:rPr lang="es-MX" sz="1400" dirty="0">
                <a:solidFill>
                  <a:schemeClr val="tx1"/>
                </a:solidFill>
                <a:latin typeface="Arial" pitchFamily="34" charset="0"/>
                <a:cs typeface="Arial" pitchFamily="34" charset="0"/>
              </a:rPr>
              <a:t>(</a:t>
            </a:r>
            <a:r>
              <a:rPr lang="es-MX" sz="1400" dirty="0" smtClean="0">
                <a:solidFill>
                  <a:schemeClr val="tx1"/>
                </a:solidFill>
                <a:latin typeface="Arial" pitchFamily="34" charset="0"/>
                <a:cs typeface="Arial" pitchFamily="34" charset="0"/>
              </a:rPr>
              <a:t>Fecha y verificar datos) </a:t>
            </a:r>
            <a:endParaRPr lang="es-MX" sz="1400" dirty="0">
              <a:solidFill>
                <a:schemeClr val="tx1"/>
              </a:solidFill>
              <a:latin typeface="Arial" pitchFamily="34" charset="0"/>
              <a:cs typeface="Arial" pitchFamily="34" charset="0"/>
            </a:endParaRPr>
          </a:p>
        </p:txBody>
      </p:sp>
      <p:sp>
        <p:nvSpPr>
          <p:cNvPr id="19" name="Rectángulo 23"/>
          <p:cNvSpPr/>
          <p:nvPr/>
        </p:nvSpPr>
        <p:spPr>
          <a:xfrm>
            <a:off x="3965738" y="5242930"/>
            <a:ext cx="1596048" cy="50129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Ejercido</a:t>
            </a:r>
            <a:endParaRPr lang="es-MX" sz="1400" b="1" dirty="0">
              <a:solidFill>
                <a:schemeClr val="tx1"/>
              </a:solidFill>
              <a:latin typeface="Arial" pitchFamily="34" charset="0"/>
              <a:cs typeface="Arial" pitchFamily="34" charset="0"/>
            </a:endParaRPr>
          </a:p>
        </p:txBody>
      </p:sp>
      <p:sp>
        <p:nvSpPr>
          <p:cNvPr id="20" name="Rectángulo 24"/>
          <p:cNvSpPr/>
          <p:nvPr/>
        </p:nvSpPr>
        <p:spPr>
          <a:xfrm>
            <a:off x="6507197" y="5133030"/>
            <a:ext cx="1740008" cy="65491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solidFill>
                  <a:schemeClr val="tx1"/>
                </a:solidFill>
                <a:latin typeface="Arial" pitchFamily="34" charset="0"/>
                <a:cs typeface="Arial" pitchFamily="34" charset="0"/>
                <a:hlinkClick r:id="rId6" action="ppaction://hlinkfile"/>
              </a:rPr>
              <a:t>8.2.5 Devengado</a:t>
            </a:r>
          </a:p>
          <a:p>
            <a:r>
              <a:rPr lang="es-MX" sz="1400" dirty="0" smtClean="0">
                <a:solidFill>
                  <a:schemeClr val="tx1"/>
                </a:solidFill>
                <a:latin typeface="Arial" pitchFamily="34" charset="0"/>
                <a:cs typeface="Arial" pitchFamily="34" charset="0"/>
                <a:hlinkClick r:id="rId6" action="ppaction://hlinkfile"/>
              </a:rPr>
              <a:t>8.2.6 Ejercido</a:t>
            </a:r>
            <a:endParaRPr lang="es-MX" sz="1400" dirty="0">
              <a:solidFill>
                <a:schemeClr val="tx1"/>
              </a:solidFill>
              <a:latin typeface="Arial" pitchFamily="34" charset="0"/>
              <a:cs typeface="Arial" pitchFamily="34" charset="0"/>
            </a:endParaRPr>
          </a:p>
        </p:txBody>
      </p:sp>
      <p:sp>
        <p:nvSpPr>
          <p:cNvPr id="21" name="Rectángulo 26"/>
          <p:cNvSpPr/>
          <p:nvPr/>
        </p:nvSpPr>
        <p:spPr>
          <a:xfrm>
            <a:off x="591375" y="5957864"/>
            <a:ext cx="2496620" cy="65491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Pago</a:t>
            </a:r>
          </a:p>
          <a:p>
            <a:pPr algn="ctr"/>
            <a:r>
              <a:rPr lang="es-MX" sz="1400" dirty="0" smtClean="0">
                <a:solidFill>
                  <a:schemeClr val="tx1"/>
                </a:solidFill>
                <a:latin typeface="Arial" pitchFamily="34" charset="0"/>
                <a:cs typeface="Arial" pitchFamily="34" charset="0"/>
              </a:rPr>
              <a:t>(fecha, cheque-transcuenta de pago)</a:t>
            </a:r>
            <a:endParaRPr lang="es-MX" sz="1400" dirty="0">
              <a:solidFill>
                <a:schemeClr val="tx1"/>
              </a:solidFill>
              <a:latin typeface="Arial" pitchFamily="34" charset="0"/>
              <a:cs typeface="Arial" pitchFamily="34" charset="0"/>
            </a:endParaRPr>
          </a:p>
        </p:txBody>
      </p:sp>
      <p:sp>
        <p:nvSpPr>
          <p:cNvPr id="22" name="Rectángulo 27"/>
          <p:cNvSpPr/>
          <p:nvPr/>
        </p:nvSpPr>
        <p:spPr>
          <a:xfrm>
            <a:off x="3965738" y="6057400"/>
            <a:ext cx="1596048" cy="50129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b="1" dirty="0" smtClean="0">
                <a:solidFill>
                  <a:schemeClr val="tx1"/>
                </a:solidFill>
                <a:latin typeface="Arial" pitchFamily="34" charset="0"/>
                <a:cs typeface="Arial" pitchFamily="34" charset="0"/>
              </a:rPr>
              <a:t>Pagado</a:t>
            </a:r>
            <a:endParaRPr lang="es-MX" sz="1400" b="1" dirty="0">
              <a:solidFill>
                <a:schemeClr val="tx1"/>
              </a:solidFill>
              <a:latin typeface="Arial" pitchFamily="34" charset="0"/>
              <a:cs typeface="Arial" pitchFamily="34" charset="0"/>
            </a:endParaRPr>
          </a:p>
        </p:txBody>
      </p:sp>
      <p:sp>
        <p:nvSpPr>
          <p:cNvPr id="23" name="Rectángulo 28"/>
          <p:cNvSpPr/>
          <p:nvPr/>
        </p:nvSpPr>
        <p:spPr>
          <a:xfrm>
            <a:off x="6507197" y="5948794"/>
            <a:ext cx="1740008" cy="76878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s-MX" sz="1400" dirty="0">
                <a:solidFill>
                  <a:schemeClr val="tx1"/>
                </a:solidFill>
                <a:latin typeface="Arial" pitchFamily="34" charset="0"/>
                <a:cs typeface="Arial" pitchFamily="34" charset="0"/>
                <a:hlinkClick r:id="rId7" action="ppaction://hlinkfile"/>
              </a:rPr>
              <a:t>2.1.1 Pasivo</a:t>
            </a:r>
          </a:p>
          <a:p>
            <a:r>
              <a:rPr lang="es-MX" sz="1400" dirty="0">
                <a:solidFill>
                  <a:schemeClr val="tx1"/>
                </a:solidFill>
                <a:latin typeface="Arial" pitchFamily="34" charset="0"/>
                <a:cs typeface="Arial" pitchFamily="34" charset="0"/>
                <a:hlinkClick r:id="rId7" action="ppaction://hlinkfile"/>
              </a:rPr>
              <a:t>1</a:t>
            </a:r>
            <a:r>
              <a:rPr lang="es-MX" sz="1400" dirty="0" smtClean="0">
                <a:solidFill>
                  <a:schemeClr val="tx1"/>
                </a:solidFill>
                <a:latin typeface="Arial" pitchFamily="34" charset="0"/>
                <a:cs typeface="Arial" pitchFamily="34" charset="0"/>
                <a:hlinkClick r:id="rId7" action="ppaction://hlinkfile"/>
              </a:rPr>
              <a:t>.1.1 Caja/Bancos</a:t>
            </a:r>
          </a:p>
          <a:p>
            <a:r>
              <a:rPr lang="es-MX" sz="1400" dirty="0" smtClean="0">
                <a:solidFill>
                  <a:schemeClr val="tx1"/>
                </a:solidFill>
                <a:latin typeface="Arial" pitchFamily="34" charset="0"/>
                <a:cs typeface="Arial" pitchFamily="34" charset="0"/>
                <a:hlinkClick r:id="rId7" action="ppaction://hlinkfile"/>
              </a:rPr>
              <a:t>8.2.6 Ejercido</a:t>
            </a:r>
          </a:p>
          <a:p>
            <a:r>
              <a:rPr lang="es-MX" sz="1400" dirty="0" smtClean="0">
                <a:solidFill>
                  <a:schemeClr val="tx1"/>
                </a:solidFill>
                <a:latin typeface="Arial" pitchFamily="34" charset="0"/>
                <a:cs typeface="Arial" pitchFamily="34" charset="0"/>
                <a:hlinkClick r:id="rId7" action="ppaction://hlinkfile"/>
              </a:rPr>
              <a:t>8.2.7 Pagado</a:t>
            </a:r>
            <a:endParaRPr lang="es-MX" sz="1400" dirty="0">
              <a:solidFill>
                <a:schemeClr val="tx1"/>
              </a:solidFill>
              <a:latin typeface="Arial" pitchFamily="34" charset="0"/>
              <a:cs typeface="Arial" pitchFamily="34" charset="0"/>
            </a:endParaRPr>
          </a:p>
        </p:txBody>
      </p:sp>
      <p:sp>
        <p:nvSpPr>
          <p:cNvPr id="24" name="CuadroTexto 1"/>
          <p:cNvSpPr txBox="1"/>
          <p:nvPr/>
        </p:nvSpPr>
        <p:spPr>
          <a:xfrm>
            <a:off x="395536" y="1104056"/>
            <a:ext cx="8136904" cy="400110"/>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Ejemplo: Registro presupuestal y contable de una Adquisición</a:t>
            </a:r>
            <a:endParaRPr lang="es-MX" sz="2000" b="1" cap="small" dirty="0">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158</a:t>
            </a:fld>
            <a:endParaRPr lang="es-MX" dirty="0"/>
          </a:p>
        </p:txBody>
      </p:sp>
    </p:spTree>
    <p:extLst>
      <p:ext uri="{BB962C8B-B14F-4D97-AF65-F5344CB8AC3E}">
        <p14:creationId xmlns:p14="http://schemas.microsoft.com/office/powerpoint/2010/main" val="1833743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1"/>
          <p:cNvSpPr txBox="1"/>
          <p:nvPr/>
        </p:nvSpPr>
        <p:spPr>
          <a:xfrm>
            <a:off x="607762" y="2996952"/>
            <a:ext cx="8136904" cy="400110"/>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endParaRPr lang="es-MX" sz="2000" b="1" cap="small" dirty="0">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159</a:t>
            </a:fld>
            <a:endParaRPr lang="es-MX" dirty="0"/>
          </a:p>
        </p:txBody>
      </p:sp>
    </p:spTree>
    <p:extLst>
      <p:ext uri="{BB962C8B-B14F-4D97-AF65-F5344CB8AC3E}">
        <p14:creationId xmlns:p14="http://schemas.microsoft.com/office/powerpoint/2010/main" val="18584730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1268760"/>
            <a:ext cx="8143932" cy="4154984"/>
          </a:xfrm>
          <a:prstGeom prst="rect">
            <a:avLst/>
          </a:prstGeom>
          <a:noFill/>
        </p:spPr>
        <p:txBody>
          <a:bodyPr>
            <a:spAutoFit/>
            <a:scene3d>
              <a:camera prst="orthographicFront"/>
              <a:lightRig rig="threePt" dir="t"/>
            </a:scene3d>
            <a:sp3d extrusionH="57150">
              <a:bevelT w="38100" h="38100"/>
            </a:sp3d>
          </a:bodyPr>
          <a:lstStyle/>
          <a:p>
            <a:pPr algn="ctr">
              <a:defRPr/>
            </a:pPr>
            <a:r>
              <a:rPr lang="es-ES" sz="2400" b="1" dirty="0" smtClean="0">
                <a:ln>
                  <a:prstDash val="solid"/>
                </a:ln>
              </a:rPr>
              <a:t>La contabilidad gubernamental (Actual) en México</a:t>
            </a:r>
            <a:endParaRPr lang="es-ES" sz="2400" b="1" dirty="0">
              <a:ln>
                <a:prstDash val="solid"/>
              </a:ln>
            </a:endParaRPr>
          </a:p>
          <a:p>
            <a:pPr algn="just"/>
            <a:endParaRPr lang="es-ES" sz="2400" b="1" u="sng" dirty="0" smtClean="0"/>
          </a:p>
          <a:p>
            <a:pPr algn="just"/>
            <a:r>
              <a:rPr lang="es-ES" sz="2400" b="1" u="sng" dirty="0" smtClean="0"/>
              <a:t>PROCESO DE ARMONIZACION CONTABLE</a:t>
            </a:r>
            <a:r>
              <a:rPr lang="x-none" sz="2400" b="1" u="sng" smtClean="0"/>
              <a:t>: </a:t>
            </a:r>
            <a:endParaRPr lang="es-ES" sz="2400" b="1" u="sng" dirty="0" smtClean="0"/>
          </a:p>
          <a:p>
            <a:pPr algn="just"/>
            <a:endParaRPr lang="es-ES" sz="2400" dirty="0" smtClean="0"/>
          </a:p>
          <a:p>
            <a:pPr algn="just"/>
            <a:r>
              <a:rPr lang="es-ES" sz="2400" dirty="0" smtClean="0"/>
              <a:t>L</a:t>
            </a:r>
            <a:r>
              <a:rPr lang="x-none" sz="2400" smtClean="0"/>
              <a:t>a revisión, reestructuración y compatibilización de los modelos contables vigentes a nivel nacional, a partir de la adecuación y fortalecimiento de las disposiciones jurídicas que las rigen, de los procedimientos para el registro de las operaciones, de la información que deben generar los sistemas de contabilidad gubernamental, y de las características y contenido de los principales informes de rendición de cuentas</a:t>
            </a:r>
            <a:r>
              <a:rPr lang="es-ES" sz="2400" dirty="0" smtClean="0"/>
              <a:t>. </a:t>
            </a:r>
            <a:endParaRPr lang="es-MX" sz="24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16</a:t>
            </a:fld>
            <a:endParaRPr lang="es-MX" dirty="0"/>
          </a:p>
        </p:txBody>
      </p:sp>
    </p:spTree>
    <p:extLst>
      <p:ext uri="{BB962C8B-B14F-4D97-AF65-F5344CB8AC3E}">
        <p14:creationId xmlns:p14="http://schemas.microsoft.com/office/powerpoint/2010/main" val="34594957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1"/>
          <p:cNvSpPr txBox="1"/>
          <p:nvPr/>
        </p:nvSpPr>
        <p:spPr>
          <a:xfrm>
            <a:off x="535754" y="1556792"/>
            <a:ext cx="8136904" cy="2554545"/>
          </a:xfrm>
          <a:prstGeom prst="rect">
            <a:avLst/>
          </a:prstGeom>
          <a:noFill/>
        </p:spPr>
        <p:txBody>
          <a:bodyPr wrap="square" rtlCol="0">
            <a:spAutoFit/>
          </a:bodyPr>
          <a:lstStyle/>
          <a:p>
            <a:r>
              <a:rPr lang="es-MX" sz="2000" b="1" dirty="0" smtClean="0"/>
              <a:t>ELEMENTOS BÁSICOS DEL MANUAL DE CONTABILIDAD GUBERNAMENTAL                </a:t>
            </a:r>
          </a:p>
          <a:p>
            <a:r>
              <a:rPr lang="es-MX" sz="2000" b="1" dirty="0" smtClean="0"/>
              <a:t>	</a:t>
            </a:r>
          </a:p>
          <a:p>
            <a:pPr marL="342900" indent="-342900">
              <a:buFont typeface="Arial" panose="020B0604020202020204" pitchFamily="34" charset="0"/>
              <a:buChar char="•"/>
            </a:pPr>
            <a:r>
              <a:rPr lang="es-MX" sz="2000" b="1" dirty="0" smtClean="0"/>
              <a:t>Plan </a:t>
            </a:r>
            <a:r>
              <a:rPr lang="es-MX" sz="2000" b="1" dirty="0"/>
              <a:t>de cuentas.</a:t>
            </a:r>
          </a:p>
          <a:p>
            <a:pPr marL="342900" indent="-342900">
              <a:buFont typeface="Arial" panose="020B0604020202020204" pitchFamily="34" charset="0"/>
              <a:buChar char="•"/>
            </a:pPr>
            <a:r>
              <a:rPr lang="es-MX" sz="2000" b="1" dirty="0" smtClean="0"/>
              <a:t>Instructivo </a:t>
            </a:r>
            <a:r>
              <a:rPr lang="es-MX" sz="2000" b="1" dirty="0"/>
              <a:t>de manejo de cuentas.</a:t>
            </a:r>
          </a:p>
          <a:p>
            <a:pPr marL="342900" indent="-342900">
              <a:buFont typeface="Arial" panose="020B0604020202020204" pitchFamily="34" charset="0"/>
              <a:buChar char="•"/>
            </a:pPr>
            <a:r>
              <a:rPr lang="es-MX" sz="2000" b="1" dirty="0" smtClean="0"/>
              <a:t>Modelo </a:t>
            </a:r>
            <a:r>
              <a:rPr lang="es-MX" sz="2000" b="1" dirty="0"/>
              <a:t>de asientos para el registro contable.</a:t>
            </a:r>
          </a:p>
          <a:p>
            <a:pPr marL="342900" indent="-342900">
              <a:buFont typeface="Arial" panose="020B0604020202020204" pitchFamily="34" charset="0"/>
              <a:buChar char="•"/>
            </a:pPr>
            <a:r>
              <a:rPr lang="es-MX" sz="2000" b="1" dirty="0" smtClean="0"/>
              <a:t>Guías </a:t>
            </a:r>
            <a:r>
              <a:rPr lang="es-MX" sz="2000" b="1" dirty="0"/>
              <a:t>contabilizadoras.</a:t>
            </a:r>
          </a:p>
          <a:p>
            <a:pPr marL="342900" indent="-342900">
              <a:buFont typeface="Arial" panose="020B0604020202020204" pitchFamily="34" charset="0"/>
              <a:buChar char="•"/>
            </a:pPr>
            <a:r>
              <a:rPr lang="es-MX" sz="2000" b="1" dirty="0" smtClean="0"/>
              <a:t>Matrices </a:t>
            </a:r>
            <a:r>
              <a:rPr lang="es-MX" sz="2000" b="1" dirty="0"/>
              <a:t>de conversión.</a:t>
            </a:r>
          </a:p>
          <a:p>
            <a:pPr marL="342900" indent="-342900">
              <a:buFont typeface="Arial" panose="020B0604020202020204" pitchFamily="34" charset="0"/>
              <a:buChar char="•"/>
            </a:pPr>
            <a:r>
              <a:rPr lang="es-MX" sz="2000" b="1" dirty="0" smtClean="0"/>
              <a:t>Estados </a:t>
            </a:r>
            <a:r>
              <a:rPr lang="es-MX" sz="2000" b="1" dirty="0"/>
              <a:t>financieros.</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160</a:t>
            </a:fld>
            <a:endParaRPr lang="es-MX" dirty="0"/>
          </a:p>
        </p:txBody>
      </p:sp>
    </p:spTree>
    <p:extLst>
      <p:ext uri="{BB962C8B-B14F-4D97-AF65-F5344CB8AC3E}">
        <p14:creationId xmlns:p14="http://schemas.microsoft.com/office/powerpoint/2010/main" val="2377168774"/>
      </p:ext>
    </p:extLst>
  </p:cSld>
  <p:clrMapOvr>
    <a:masterClrMapping/>
  </p:clrMapOvr>
  <p:transition spd="slow">
    <p:push dir="u"/>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340768"/>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latin typeface="Arial" panose="020B0604020202020204" pitchFamily="34" charset="0"/>
                <a:cs typeface="Arial" panose="020B0604020202020204" pitchFamily="34" charset="0"/>
              </a:rPr>
              <a:t>Instructivo de cuentas</a:t>
            </a:r>
            <a:endParaRPr lang="es-MX" sz="2000" b="1" cap="small" dirty="0">
              <a:latin typeface="Arial" panose="020B0604020202020204" pitchFamily="34" charset="0"/>
              <a:cs typeface="Arial" panose="020B0604020202020204" pitchFamily="34" charset="0"/>
            </a:endParaRPr>
          </a:p>
        </p:txBody>
      </p:sp>
      <p:sp>
        <p:nvSpPr>
          <p:cNvPr id="2" name="1 Rectángulo"/>
          <p:cNvSpPr/>
          <p:nvPr/>
        </p:nvSpPr>
        <p:spPr>
          <a:xfrm>
            <a:off x="1907704" y="2564904"/>
            <a:ext cx="4572000" cy="3416320"/>
          </a:xfrm>
          <a:prstGeom prst="rect">
            <a:avLst/>
          </a:prstGeom>
        </p:spPr>
        <p:txBody>
          <a:bodyPr>
            <a:spAutoFit/>
          </a:bodyPr>
          <a:lstStyle/>
          <a:p>
            <a:pPr algn="ctr"/>
            <a:r>
              <a:rPr lang="es-ES" b="1" i="1" dirty="0"/>
              <a:t>Capítulo IV </a:t>
            </a:r>
            <a:endParaRPr lang="es-ES" b="1" i="1" dirty="0" smtClean="0"/>
          </a:p>
          <a:p>
            <a:pPr algn="ctr"/>
            <a:r>
              <a:rPr lang="es-ES" b="1" i="1" dirty="0" smtClean="0"/>
              <a:t>Instructivo </a:t>
            </a:r>
            <a:r>
              <a:rPr lang="es-ES" b="1" i="1" dirty="0"/>
              <a:t>de Manejo de Cuentas</a:t>
            </a:r>
            <a:endParaRPr lang="es-MX" dirty="0"/>
          </a:p>
          <a:p>
            <a:pPr algn="ctr"/>
            <a:r>
              <a:rPr lang="es-ES" b="1" dirty="0"/>
              <a:t>Indice</a:t>
            </a:r>
            <a:endParaRPr lang="es-MX" dirty="0"/>
          </a:p>
          <a:p>
            <a:r>
              <a:rPr lang="es-ES" cap="small" dirty="0"/>
              <a:t>1	Cuentas de Activo</a:t>
            </a:r>
            <a:endParaRPr lang="es-MX" dirty="0"/>
          </a:p>
          <a:p>
            <a:r>
              <a:rPr lang="es-ES" cap="small" dirty="0"/>
              <a:t>2	Cuentas de Pasivo</a:t>
            </a:r>
            <a:endParaRPr lang="es-MX" dirty="0"/>
          </a:p>
          <a:p>
            <a:r>
              <a:rPr lang="es-ES" cap="small" dirty="0"/>
              <a:t>3	Cuentas de Patrimonio</a:t>
            </a:r>
            <a:endParaRPr lang="es-MX" dirty="0"/>
          </a:p>
          <a:p>
            <a:r>
              <a:rPr lang="es-ES" cap="small" dirty="0"/>
              <a:t>4	Cuentas de Ingreso</a:t>
            </a:r>
            <a:endParaRPr lang="es-MX" dirty="0"/>
          </a:p>
          <a:p>
            <a:r>
              <a:rPr lang="es-ES" cap="small" dirty="0"/>
              <a:t>5	Cuentas de Gasto</a:t>
            </a:r>
            <a:endParaRPr lang="es-MX" dirty="0"/>
          </a:p>
          <a:p>
            <a:r>
              <a:rPr lang="es-ES" cap="small" dirty="0"/>
              <a:t>6	Cuentas de Cierre Contable</a:t>
            </a:r>
            <a:endParaRPr lang="es-MX" dirty="0"/>
          </a:p>
          <a:p>
            <a:r>
              <a:rPr lang="es-ES" cap="small" dirty="0"/>
              <a:t>7	Cuentas de Orden Contables</a:t>
            </a:r>
            <a:endParaRPr lang="es-MX" dirty="0"/>
          </a:p>
          <a:p>
            <a:r>
              <a:rPr lang="es-ES" cap="small" dirty="0"/>
              <a:t>8	Cuentas de Orden Presupuestario</a:t>
            </a:r>
            <a:endParaRPr lang="es-MX" dirty="0"/>
          </a:p>
          <a:p>
            <a:r>
              <a:rPr lang="es-ES" cap="small" dirty="0"/>
              <a:t>9	Cuentas de Cierre Presupuestario</a:t>
            </a:r>
            <a:endParaRPr lang="es-MX"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161</a:t>
            </a:fld>
            <a:endParaRPr lang="es-MX" dirty="0"/>
          </a:p>
        </p:txBody>
      </p:sp>
    </p:spTree>
    <p:extLst>
      <p:ext uri="{BB962C8B-B14F-4D97-AF65-F5344CB8AC3E}">
        <p14:creationId xmlns:p14="http://schemas.microsoft.com/office/powerpoint/2010/main" val="1051063209"/>
      </p:ext>
    </p:extLst>
  </p:cSld>
  <p:clrMapOvr>
    <a:masterClrMapping/>
  </p:clrMapOvr>
  <p:transition spd="slow">
    <p:push dir="u"/>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latin typeface="Arial" panose="020B0604020202020204" pitchFamily="34" charset="0"/>
                <a:cs typeface="Arial" panose="020B0604020202020204" pitchFamily="34" charset="0"/>
              </a:rPr>
              <a:t>Instructivo de cuentas</a:t>
            </a:r>
            <a:endParaRPr lang="es-MX" sz="2000" b="1" cap="small" dirty="0">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765967"/>
            <a:ext cx="842113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924944"/>
            <a:ext cx="842113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162</a:t>
            </a:fld>
            <a:endParaRPr lang="es-MX" dirty="0"/>
          </a:p>
        </p:txBody>
      </p:sp>
    </p:spTree>
    <p:extLst>
      <p:ext uri="{BB962C8B-B14F-4D97-AF65-F5344CB8AC3E}">
        <p14:creationId xmlns:p14="http://schemas.microsoft.com/office/powerpoint/2010/main" val="1269485317"/>
      </p:ext>
    </p:extLst>
  </p:cSld>
  <p:clrMapOvr>
    <a:masterClrMapping/>
  </p:clrMapOvr>
  <p:transition spd="slow">
    <p:push dir="u"/>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268760"/>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latin typeface="Arial" panose="020B0604020202020204" pitchFamily="34" charset="0"/>
                <a:cs typeface="Arial" panose="020B0604020202020204" pitchFamily="34" charset="0"/>
              </a:rPr>
              <a:t>Instructivo de cuentas</a:t>
            </a:r>
            <a:endParaRPr lang="es-MX" sz="2000" b="1" cap="small"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790" y="2852936"/>
            <a:ext cx="8280920" cy="166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163</a:t>
            </a:fld>
            <a:endParaRPr lang="es-MX" dirty="0"/>
          </a:p>
        </p:txBody>
      </p:sp>
    </p:spTree>
    <p:extLst>
      <p:ext uri="{BB962C8B-B14F-4D97-AF65-F5344CB8AC3E}">
        <p14:creationId xmlns:p14="http://schemas.microsoft.com/office/powerpoint/2010/main" val="1057932249"/>
      </p:ext>
    </p:extLst>
  </p:cSld>
  <p:clrMapOvr>
    <a:masterClrMapping/>
  </p:clrMapOvr>
  <p:transition spd="slow">
    <p:push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607762" y="1700808"/>
            <a:ext cx="8136904" cy="3785652"/>
          </a:xfrm>
          <a:prstGeom prst="rect">
            <a:avLst/>
          </a:prstGeom>
          <a:noFill/>
        </p:spPr>
        <p:txBody>
          <a:bodyPr wrap="square" rtlCol="0">
            <a:spAutoFit/>
          </a:bodyPr>
          <a:lstStyle/>
          <a:p>
            <a:pPr algn="ctr"/>
            <a:r>
              <a:rPr lang="es-MX" sz="2000" b="1" cap="small" dirty="0" smtClean="0">
                <a:cs typeface="Arial" panose="020B0604020202020204" pitchFamily="34" charset="0"/>
              </a:rPr>
              <a:t>iv. Manual de contabilidad gubernamental</a:t>
            </a:r>
          </a:p>
          <a:p>
            <a:pPr algn="ctr"/>
            <a:r>
              <a:rPr lang="es-MX" sz="2000" b="1" cap="small" dirty="0" smtClean="0">
                <a:cs typeface="Arial" panose="020B0604020202020204" pitchFamily="34" charset="0"/>
              </a:rPr>
              <a:t>MODELOS DE ASIENTOS PARA REGISTRO CONTABLE</a:t>
            </a:r>
          </a:p>
          <a:p>
            <a:pPr algn="ctr"/>
            <a:endParaRPr lang="es-MX" sz="2000" b="1" cap="small" dirty="0">
              <a:cs typeface="Arial" panose="020B0604020202020204" pitchFamily="34" charset="0"/>
            </a:endParaRPr>
          </a:p>
          <a:p>
            <a:pPr algn="just"/>
            <a:r>
              <a:rPr lang="es-ES" sz="2000" dirty="0" smtClean="0"/>
              <a:t>Tiene </a:t>
            </a:r>
            <a:r>
              <a:rPr lang="es-ES" sz="2000" dirty="0"/>
              <a:t>como propósito disponer de una guía orientadora sobre como registrar los hechos económico-financieros que reflejan, en líneas generales, la actividad del ente público y contempla las transacciones que se dan en forma habitual y recurrente</a:t>
            </a:r>
            <a:r>
              <a:rPr lang="es-ES" sz="2000" dirty="0" smtClean="0"/>
              <a:t>.</a:t>
            </a:r>
          </a:p>
          <a:p>
            <a:pPr algn="just"/>
            <a:endParaRPr lang="es-MX" sz="2000" dirty="0"/>
          </a:p>
          <a:p>
            <a:pPr algn="just"/>
            <a:r>
              <a:rPr lang="es-ES" sz="2000" dirty="0"/>
              <a:t>En consecuencia, hay operaciones particulares que probablemente no se encuentren especificadas en el presente capítulo y podrán incluirse posteriormente, de la misma manera que se podrán agregar operaciones nuevas que surjan en el futuro.</a:t>
            </a:r>
            <a:endParaRPr lang="es-MX" sz="2000" cap="small" dirty="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164</a:t>
            </a:fld>
            <a:endParaRPr lang="es-MX" dirty="0"/>
          </a:p>
        </p:txBody>
      </p:sp>
    </p:spTree>
    <p:extLst>
      <p:ext uri="{BB962C8B-B14F-4D97-AF65-F5344CB8AC3E}">
        <p14:creationId xmlns:p14="http://schemas.microsoft.com/office/powerpoint/2010/main" val="523720631"/>
      </p:ext>
    </p:extLst>
  </p:cSld>
  <p:clrMapOvr>
    <a:masterClrMapping/>
  </p:clrMapOvr>
  <p:transition spd="slow">
    <p:push dir="u"/>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2060848"/>
            <a:ext cx="8136904" cy="3785652"/>
          </a:xfrm>
          <a:prstGeom prst="rect">
            <a:avLst/>
          </a:prstGeom>
          <a:noFill/>
        </p:spPr>
        <p:txBody>
          <a:bodyPr wrap="square" rtlCol="0">
            <a:spAutoFit/>
          </a:bodyPr>
          <a:lstStyle/>
          <a:p>
            <a:pPr algn="ctr"/>
            <a:r>
              <a:rPr lang="es-MX" sz="2000" b="1" cap="small" dirty="0" smtClean="0">
                <a:cs typeface="Arial" panose="020B0604020202020204" pitchFamily="34" charset="0"/>
              </a:rPr>
              <a:t>iv. Manual de contabilidad gubernamental</a:t>
            </a:r>
          </a:p>
          <a:p>
            <a:pPr algn="ctr"/>
            <a:r>
              <a:rPr lang="es-MX" sz="2000" b="1" cap="small" dirty="0" smtClean="0">
                <a:cs typeface="Arial" panose="020B0604020202020204" pitchFamily="34" charset="0"/>
              </a:rPr>
              <a:t>GUÍAS CONTABILIZADORAS</a:t>
            </a:r>
          </a:p>
          <a:p>
            <a:pPr algn="ctr"/>
            <a:endParaRPr lang="es-MX" sz="2000" b="1" cap="small" dirty="0">
              <a:cs typeface="Arial" panose="020B0604020202020204" pitchFamily="34" charset="0"/>
            </a:endParaRPr>
          </a:p>
          <a:p>
            <a:pPr algn="just"/>
            <a:r>
              <a:rPr lang="es-MX" sz="2000" dirty="0"/>
              <a:t>Las guías contabilizadoras son una herramienta que ayuda y facilita la contabilización de un ente y su información, estableciendo en ella todos los posibles asientos contables a registrar, por cada grupo de cuentas y por cada operación en específico</a:t>
            </a:r>
            <a:r>
              <a:rPr lang="es-MX" sz="2000" dirty="0" smtClean="0"/>
              <a:t>.</a:t>
            </a:r>
          </a:p>
          <a:p>
            <a:pPr algn="just"/>
            <a:endParaRPr lang="es-MX" sz="2000" dirty="0"/>
          </a:p>
          <a:p>
            <a:pPr algn="just"/>
            <a:r>
              <a:rPr lang="es-MX" sz="2000" dirty="0"/>
              <a:t>El objeto de la Guía Contabilizadora es el de tener un listado conteniendo de forma ordenada, clara y coherente la clasificación de las cuentas que se utilizaran en una empresa, esta debe contener el numero o</a:t>
            </a:r>
          </a:p>
          <a:p>
            <a:pPr algn="just"/>
            <a:r>
              <a:rPr lang="es-MX" sz="2000" dirty="0"/>
              <a:t>clave y el nombre de la cuenta.</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165</a:t>
            </a:fld>
            <a:endParaRPr lang="es-MX" dirty="0"/>
          </a:p>
        </p:txBody>
      </p:sp>
    </p:spTree>
    <p:extLst>
      <p:ext uri="{BB962C8B-B14F-4D97-AF65-F5344CB8AC3E}">
        <p14:creationId xmlns:p14="http://schemas.microsoft.com/office/powerpoint/2010/main" val="3915278295"/>
      </p:ext>
    </p:extLst>
  </p:cSld>
  <p:clrMapOvr>
    <a:masterClrMapping/>
  </p:clrMapOvr>
  <p:transition spd="slow">
    <p:push dir="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cs typeface="Arial" panose="020B0604020202020204" pitchFamily="34" charset="0"/>
              </a:rPr>
              <a:t>MATRICES DE CONVERSIÓN</a:t>
            </a:r>
            <a:endParaRPr lang="es-MX" sz="2000" b="1" cap="small" dirty="0">
              <a:cs typeface="Arial" panose="020B0604020202020204" pitchFamily="34" charset="0"/>
            </a:endParaRPr>
          </a:p>
        </p:txBody>
      </p:sp>
      <p:sp>
        <p:nvSpPr>
          <p:cNvPr id="2" name="1 Rectángulo"/>
          <p:cNvSpPr/>
          <p:nvPr/>
        </p:nvSpPr>
        <p:spPr>
          <a:xfrm>
            <a:off x="535754" y="2551837"/>
            <a:ext cx="7852670" cy="3139321"/>
          </a:xfrm>
          <a:prstGeom prst="rect">
            <a:avLst/>
          </a:prstGeom>
        </p:spPr>
        <p:txBody>
          <a:bodyPr wrap="square">
            <a:spAutoFit/>
          </a:bodyPr>
          <a:lstStyle/>
          <a:p>
            <a:r>
              <a:rPr lang="es-ES" dirty="0"/>
              <a:t>La matriz de conversión es una tabla de relaciones entre Plan de Cuentas y los Clasificadores por Objeto del Gasto, por Tipo de Gasto o el Clasificador por Rubro de Ingresos, permite que toda transacción registrada en los distintos momentos del ejercicio presupuestario, se transforme en un asiento de partida doble en la contabilidad general.</a:t>
            </a:r>
            <a:endParaRPr lang="es-MX" dirty="0"/>
          </a:p>
          <a:p>
            <a:pPr marL="342900" indent="-342900">
              <a:buFont typeface="+mj-lt"/>
              <a:buAutoNum type="arabicPeriod"/>
            </a:pPr>
            <a:endParaRPr lang="es-MX" dirty="0" smtClean="0"/>
          </a:p>
          <a:p>
            <a:pPr marL="342900" indent="-342900">
              <a:buFont typeface="+mj-lt"/>
              <a:buAutoNum type="arabicPeriod"/>
            </a:pPr>
            <a:r>
              <a:rPr lang="es-MX" dirty="0" smtClean="0"/>
              <a:t>MATRIZ </a:t>
            </a:r>
            <a:r>
              <a:rPr lang="es-MX" dirty="0"/>
              <a:t>DEVENGADO DE GASTOS</a:t>
            </a:r>
          </a:p>
          <a:p>
            <a:pPr marL="342900" indent="-342900">
              <a:buFont typeface="+mj-lt"/>
              <a:buAutoNum type="arabicPeriod"/>
            </a:pPr>
            <a:r>
              <a:rPr lang="es-MX" dirty="0" smtClean="0"/>
              <a:t>MATRIZ </a:t>
            </a:r>
            <a:r>
              <a:rPr lang="es-MX" dirty="0"/>
              <a:t>PAGADO DE GASTOS</a:t>
            </a:r>
          </a:p>
          <a:p>
            <a:pPr marL="342900" indent="-342900">
              <a:buFont typeface="+mj-lt"/>
              <a:buAutoNum type="arabicPeriod"/>
            </a:pPr>
            <a:r>
              <a:rPr lang="es-MX" dirty="0" smtClean="0"/>
              <a:t>MATRIZ </a:t>
            </a:r>
            <a:r>
              <a:rPr lang="es-MX" dirty="0"/>
              <a:t>INGRESOS DEVENGADOS</a:t>
            </a:r>
          </a:p>
          <a:p>
            <a:pPr marL="342900" indent="-342900">
              <a:buFont typeface="+mj-lt"/>
              <a:buAutoNum type="arabicPeriod"/>
            </a:pPr>
            <a:r>
              <a:rPr lang="es-MX" dirty="0" smtClean="0"/>
              <a:t>MATRIZ </a:t>
            </a:r>
            <a:r>
              <a:rPr lang="es-MX" dirty="0"/>
              <a:t>INGRESOS RECAUDADOS</a:t>
            </a:r>
          </a:p>
          <a:p>
            <a:pPr marL="342900" indent="-342900">
              <a:buFont typeface="+mj-lt"/>
              <a:buAutoNum type="arabicPeriod"/>
            </a:pPr>
            <a:r>
              <a:rPr lang="es-MX" dirty="0" smtClean="0"/>
              <a:t>MATRIZ </a:t>
            </a:r>
            <a:r>
              <a:rPr lang="es-MX" dirty="0"/>
              <a:t>DE INGRESOS DEVENGADOS Y RECAUDADOS SIMULTÁNEOS</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166</a:t>
            </a:fld>
            <a:endParaRPr lang="es-MX" dirty="0"/>
          </a:p>
        </p:txBody>
      </p:sp>
    </p:spTree>
    <p:extLst>
      <p:ext uri="{BB962C8B-B14F-4D97-AF65-F5344CB8AC3E}">
        <p14:creationId xmlns:p14="http://schemas.microsoft.com/office/powerpoint/2010/main" val="1047460817"/>
      </p:ext>
    </p:extLst>
  </p:cSld>
  <p:clrMapOvr>
    <a:masterClrMapping/>
  </p:clrMapOvr>
  <p:transition spd="slow">
    <p:push di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cs typeface="Arial" panose="020B0604020202020204" pitchFamily="34" charset="0"/>
              </a:rPr>
              <a:t>MATRICES DE CONVERSIÓN</a:t>
            </a:r>
            <a:endParaRPr lang="es-MX" sz="2000" b="1" cap="small" dirty="0">
              <a:cs typeface="Arial" panose="020B0604020202020204" pitchFamily="34" charset="0"/>
            </a:endParaRPr>
          </a:p>
        </p:txBody>
      </p:sp>
      <p:sp>
        <p:nvSpPr>
          <p:cNvPr id="2" name="1 Rectángulo"/>
          <p:cNvSpPr/>
          <p:nvPr/>
        </p:nvSpPr>
        <p:spPr>
          <a:xfrm>
            <a:off x="535754" y="2551837"/>
            <a:ext cx="7852670" cy="3139321"/>
          </a:xfrm>
          <a:prstGeom prst="rect">
            <a:avLst/>
          </a:prstGeom>
        </p:spPr>
        <p:txBody>
          <a:bodyPr wrap="square">
            <a:spAutoFit/>
          </a:bodyPr>
          <a:lstStyle/>
          <a:p>
            <a:r>
              <a:rPr lang="es-ES" dirty="0"/>
              <a:t>La matriz de conversión es una tabla de relaciones entre Plan de Cuentas y los Clasificadores por Objeto del Gasto, por Tipo de Gasto o el Clasificador por Rubro de Ingresos, permite que toda transacción registrada en los distintos momentos del ejercicio presupuestario, se transforme en un asiento de partida doble en la contabilidad general.</a:t>
            </a:r>
            <a:endParaRPr lang="es-MX" dirty="0"/>
          </a:p>
          <a:p>
            <a:pPr marL="342900" indent="-342900">
              <a:buFont typeface="+mj-lt"/>
              <a:buAutoNum type="arabicPeriod"/>
            </a:pPr>
            <a:endParaRPr lang="es-MX" dirty="0" smtClean="0"/>
          </a:p>
          <a:p>
            <a:pPr marL="342900" indent="-342900">
              <a:buFont typeface="+mj-lt"/>
              <a:buAutoNum type="arabicPeriod"/>
            </a:pPr>
            <a:r>
              <a:rPr lang="es-MX" dirty="0" smtClean="0"/>
              <a:t>MATRIZ </a:t>
            </a:r>
            <a:r>
              <a:rPr lang="es-MX" dirty="0"/>
              <a:t>DEVENGADO DE GASTOS</a:t>
            </a:r>
          </a:p>
          <a:p>
            <a:pPr marL="342900" indent="-342900">
              <a:buFont typeface="+mj-lt"/>
              <a:buAutoNum type="arabicPeriod"/>
            </a:pPr>
            <a:r>
              <a:rPr lang="es-MX" dirty="0" smtClean="0"/>
              <a:t>MATRIZ </a:t>
            </a:r>
            <a:r>
              <a:rPr lang="es-MX" dirty="0"/>
              <a:t>PAGADO DE GASTOS</a:t>
            </a:r>
          </a:p>
          <a:p>
            <a:pPr marL="342900" indent="-342900">
              <a:buFont typeface="+mj-lt"/>
              <a:buAutoNum type="arabicPeriod"/>
            </a:pPr>
            <a:r>
              <a:rPr lang="es-MX" dirty="0" smtClean="0"/>
              <a:t>MATRIZ </a:t>
            </a:r>
            <a:r>
              <a:rPr lang="es-MX" dirty="0"/>
              <a:t>INGRESOS DEVENGADOS</a:t>
            </a:r>
          </a:p>
          <a:p>
            <a:pPr marL="342900" indent="-342900">
              <a:buFont typeface="+mj-lt"/>
              <a:buAutoNum type="arabicPeriod"/>
            </a:pPr>
            <a:r>
              <a:rPr lang="es-MX" dirty="0" smtClean="0"/>
              <a:t>MATRIZ </a:t>
            </a:r>
            <a:r>
              <a:rPr lang="es-MX" dirty="0"/>
              <a:t>INGRESOS RECAUDADOS</a:t>
            </a:r>
          </a:p>
          <a:p>
            <a:pPr marL="342900" indent="-342900">
              <a:buFont typeface="+mj-lt"/>
              <a:buAutoNum type="arabicPeriod"/>
            </a:pPr>
            <a:r>
              <a:rPr lang="es-MX" dirty="0" smtClean="0"/>
              <a:t>MATRIZ </a:t>
            </a:r>
            <a:r>
              <a:rPr lang="es-MX" dirty="0"/>
              <a:t>DE INGRESOS DEVENGADOS Y RECAUDADOS SIMULTÁNEOS</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167</a:t>
            </a:fld>
            <a:endParaRPr lang="es-MX" dirty="0"/>
          </a:p>
        </p:txBody>
      </p:sp>
    </p:spTree>
    <p:extLst>
      <p:ext uri="{BB962C8B-B14F-4D97-AF65-F5344CB8AC3E}">
        <p14:creationId xmlns:p14="http://schemas.microsoft.com/office/powerpoint/2010/main" val="2108427930"/>
      </p:ext>
    </p:extLst>
  </p:cSld>
  <p:clrMapOvr>
    <a:masterClrMapping/>
  </p:clrMapOvr>
  <p:transition spd="slow">
    <p:push di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323439"/>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smtClean="0">
                <a:cs typeface="Arial" panose="020B0604020202020204" pitchFamily="34" charset="0"/>
              </a:rPr>
              <a:t>REGISTROS CONTABLES (ASIENTOS) QUE NO SURGEN DE LAS MATRICES DE CONVERSIÓN</a:t>
            </a:r>
            <a:endParaRPr lang="es-MX" sz="2000" b="1" cap="small" dirty="0">
              <a:cs typeface="Arial" panose="020B0604020202020204" pitchFamily="34" charset="0"/>
            </a:endParaRPr>
          </a:p>
        </p:txBody>
      </p:sp>
      <p:sp>
        <p:nvSpPr>
          <p:cNvPr id="2" name="1 Rectángulo"/>
          <p:cNvSpPr/>
          <p:nvPr/>
        </p:nvSpPr>
        <p:spPr>
          <a:xfrm>
            <a:off x="535754" y="2551837"/>
            <a:ext cx="7852670" cy="3416320"/>
          </a:xfrm>
          <a:prstGeom prst="rect">
            <a:avLst/>
          </a:prstGeom>
        </p:spPr>
        <p:txBody>
          <a:bodyPr wrap="square">
            <a:spAutoFit/>
          </a:bodyPr>
          <a:lstStyle/>
          <a:p>
            <a:pPr marL="342900" lvl="0" indent="-342900">
              <a:buFont typeface="+mj-lt"/>
              <a:buAutoNum type="arabicPeriod"/>
            </a:pPr>
            <a:r>
              <a:rPr lang="es-MX" dirty="0"/>
              <a:t>Movimiento de almacenes</a:t>
            </a:r>
          </a:p>
          <a:p>
            <a:pPr marL="342900" lvl="0" indent="-342900">
              <a:buFont typeface="+mj-lt"/>
              <a:buAutoNum type="arabicPeriod"/>
            </a:pPr>
            <a:r>
              <a:rPr lang="es-MX" dirty="0"/>
              <a:t>Baja de bienes</a:t>
            </a:r>
          </a:p>
          <a:p>
            <a:pPr marL="342900" lvl="0" indent="-342900">
              <a:buFont typeface="+mj-lt"/>
              <a:buAutoNum type="arabicPeriod"/>
            </a:pPr>
            <a:r>
              <a:rPr lang="es-MX" dirty="0"/>
              <a:t>Bienes en comodato</a:t>
            </a:r>
          </a:p>
          <a:p>
            <a:pPr marL="342900" lvl="0" indent="-342900">
              <a:buFont typeface="+mj-lt"/>
              <a:buAutoNum type="arabicPeriod"/>
            </a:pPr>
            <a:r>
              <a:rPr lang="es-MX" dirty="0"/>
              <a:t>Bienes concesionados</a:t>
            </a:r>
          </a:p>
          <a:p>
            <a:pPr marL="342900" lvl="0" indent="-342900">
              <a:buFont typeface="+mj-lt"/>
              <a:buAutoNum type="arabicPeriod"/>
            </a:pPr>
            <a:r>
              <a:rPr lang="es-MX" dirty="0"/>
              <a:t>Anticipos a Proveedores y Contratistas</a:t>
            </a:r>
          </a:p>
          <a:p>
            <a:pPr marL="342900" lvl="0" indent="-342900">
              <a:buFont typeface="+mj-lt"/>
              <a:buAutoNum type="arabicPeriod"/>
            </a:pPr>
            <a:r>
              <a:rPr lang="es-MX" dirty="0"/>
              <a:t>Anticipos a otros niveles de Gobierno</a:t>
            </a:r>
          </a:p>
          <a:p>
            <a:pPr marL="342900" lvl="0" indent="-342900">
              <a:buFont typeface="+mj-lt"/>
              <a:buAutoNum type="arabicPeriod"/>
            </a:pPr>
            <a:r>
              <a:rPr lang="es-MX" dirty="0"/>
              <a:t>Retenciones</a:t>
            </a:r>
          </a:p>
          <a:p>
            <a:pPr marL="342900" lvl="0" indent="-342900">
              <a:buFont typeface="+mj-lt"/>
              <a:buAutoNum type="arabicPeriod"/>
            </a:pPr>
            <a:r>
              <a:rPr lang="es-MX" dirty="0"/>
              <a:t>Reintegros de fondos</a:t>
            </a:r>
          </a:p>
          <a:p>
            <a:pPr marL="342900" lvl="0" indent="-342900">
              <a:buFont typeface="+mj-lt"/>
              <a:buAutoNum type="arabicPeriod"/>
            </a:pPr>
            <a:r>
              <a:rPr lang="es-MX" dirty="0"/>
              <a:t>Depreciación y amortización</a:t>
            </a:r>
          </a:p>
          <a:p>
            <a:pPr marL="342900" lvl="0" indent="-342900">
              <a:buFont typeface="+mj-lt"/>
              <a:buAutoNum type="arabicPeriod"/>
            </a:pPr>
            <a:r>
              <a:rPr lang="es-MX" dirty="0"/>
              <a:t>Constitución de provisiones y reservas</a:t>
            </a:r>
          </a:p>
          <a:p>
            <a:pPr marL="342900" lvl="0" indent="-342900">
              <a:buFont typeface="+mj-lt"/>
              <a:buAutoNum type="arabicPeriod"/>
            </a:pPr>
            <a:r>
              <a:rPr lang="es-MX" dirty="0"/>
              <a:t>Constitución y reposición de fondos rotatorios o reintegrables</a:t>
            </a:r>
          </a:p>
          <a:p>
            <a:pPr marL="342900" lvl="0" indent="-342900">
              <a:buFont typeface="+mj-lt"/>
              <a:buAutoNum type="arabicPeriod"/>
            </a:pPr>
            <a:r>
              <a:rPr lang="es-MX" dirty="0"/>
              <a:t>Ajustes por variación del tipo de cambio</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168</a:t>
            </a:fld>
            <a:endParaRPr lang="es-MX" dirty="0"/>
          </a:p>
        </p:txBody>
      </p:sp>
    </p:spTree>
    <p:extLst>
      <p:ext uri="{BB962C8B-B14F-4D97-AF65-F5344CB8AC3E}">
        <p14:creationId xmlns:p14="http://schemas.microsoft.com/office/powerpoint/2010/main" val="273721753"/>
      </p:ext>
    </p:extLst>
  </p:cSld>
  <p:clrMapOvr>
    <a:masterClrMapping/>
  </p:clrMapOvr>
  <p:transition spd="slow">
    <p:push dir="u"/>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63121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a:cs typeface="Arial" panose="020B0604020202020204" pitchFamily="34" charset="0"/>
              </a:rPr>
              <a:t>Esquema metodológico general de registro de las operaciones de egresos de origen presupuestario y la producción automática de estados e información financiera</a:t>
            </a:r>
          </a:p>
        </p:txBody>
      </p:sp>
      <p:pic>
        <p:nvPicPr>
          <p:cNvPr id="27651" name="Objeto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52936"/>
            <a:ext cx="6768752" cy="62674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Objeto 5"/>
          <p:cNvPicPr>
            <a:picLocks noChangeArrowheads="1"/>
          </p:cNvPicPr>
          <p:nvPr/>
        </p:nvPicPr>
        <p:blipFill>
          <a:blip r:embed="rId4">
            <a:extLst>
              <a:ext uri="{28A0092B-C50C-407E-A947-70E740481C1C}">
                <a14:useLocalDpi xmlns:a14="http://schemas.microsoft.com/office/drawing/2010/main" val="0"/>
              </a:ext>
            </a:extLst>
          </a:blip>
          <a:srcRect l="-426" t="-4027" r="-73" b="-4305"/>
          <a:stretch>
            <a:fillRect/>
          </a:stretch>
        </p:blipFill>
        <p:spPr bwMode="auto">
          <a:xfrm>
            <a:off x="1295636" y="3717032"/>
            <a:ext cx="6552728" cy="648072"/>
          </a:xfrm>
          <a:prstGeom prst="rect">
            <a:avLst/>
          </a:prstGeom>
          <a:noFill/>
          <a:extLst>
            <a:ext uri="{909E8E84-426E-40DD-AFC4-6F175D3DCCD1}">
              <a14:hiddenFill xmlns:a14="http://schemas.microsoft.com/office/drawing/2010/main">
                <a:solidFill>
                  <a:srgbClr val="FFFFFF"/>
                </a:solidFill>
              </a14:hiddenFill>
            </a:ext>
          </a:extLst>
        </p:spPr>
      </p:pic>
      <p:pic>
        <p:nvPicPr>
          <p:cNvPr id="27649" name="Objeto 6"/>
          <p:cNvPicPr>
            <a:picLocks noChangeArrowheads="1"/>
          </p:cNvPicPr>
          <p:nvPr/>
        </p:nvPicPr>
        <p:blipFill>
          <a:blip r:embed="rId5">
            <a:extLst>
              <a:ext uri="{28A0092B-C50C-407E-A947-70E740481C1C}">
                <a14:useLocalDpi xmlns:a14="http://schemas.microsoft.com/office/drawing/2010/main" val="0"/>
              </a:ext>
            </a:extLst>
          </a:blip>
          <a:srcRect l="-278" t="-6169" r="-73" b="-8722"/>
          <a:stretch>
            <a:fillRect/>
          </a:stretch>
        </p:blipFill>
        <p:spPr bwMode="auto">
          <a:xfrm>
            <a:off x="1691680" y="4624722"/>
            <a:ext cx="6480720" cy="580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169</a:t>
            </a:fld>
            <a:endParaRPr lang="es-MX" dirty="0"/>
          </a:p>
        </p:txBody>
      </p:sp>
    </p:spTree>
    <p:extLst>
      <p:ext uri="{BB962C8B-B14F-4D97-AF65-F5344CB8AC3E}">
        <p14:creationId xmlns:p14="http://schemas.microsoft.com/office/powerpoint/2010/main" val="129267843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67544" y="2348880"/>
            <a:ext cx="828092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600" b="1" dirty="0" smtClean="0"/>
              <a:t>II. Bases de la armonización contable. Ley General de Contabilidad Gubernamental.</a:t>
            </a:r>
          </a:p>
        </p:txBody>
      </p:sp>
      <p:sp>
        <p:nvSpPr>
          <p:cNvPr id="5" name="4 Marcador de número de diapositiva"/>
          <p:cNvSpPr>
            <a:spLocks noGrp="1"/>
          </p:cNvSpPr>
          <p:nvPr>
            <p:ph type="sldNum" sz="quarter" idx="12"/>
          </p:nvPr>
        </p:nvSpPr>
        <p:spPr/>
        <p:txBody>
          <a:bodyPr/>
          <a:lstStyle/>
          <a:p>
            <a:fld id="{768E951C-FC20-4DE0-81B4-25DFF148F19B}" type="slidenum">
              <a:rPr lang="es-MX" smtClean="0"/>
              <a:t>17</a:t>
            </a:fld>
            <a:endParaRPr lang="es-MX" dirty="0"/>
          </a:p>
        </p:txBody>
      </p:sp>
    </p:spTree>
    <p:extLst>
      <p:ext uri="{BB962C8B-B14F-4D97-AF65-F5344CB8AC3E}">
        <p14:creationId xmlns:p14="http://schemas.microsoft.com/office/powerpoint/2010/main" val="45884373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63121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a:cs typeface="Arial" panose="020B0604020202020204" pitchFamily="34" charset="0"/>
              </a:rPr>
              <a:t>Esquema metodológico general de registro de las operaciones de egresos de origen presupuestario y la producción automática de estados e información financiera</a:t>
            </a: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6" name="Objeto 1"/>
          <p:cNvPicPr>
            <a:picLocks noChangeArrowheads="1"/>
          </p:cNvPicPr>
          <p:nvPr/>
        </p:nvPicPr>
        <p:blipFill>
          <a:blip r:embed="rId3">
            <a:extLst>
              <a:ext uri="{28A0092B-C50C-407E-A947-70E740481C1C}">
                <a14:useLocalDpi xmlns:a14="http://schemas.microsoft.com/office/drawing/2010/main" val="0"/>
              </a:ext>
            </a:extLst>
          </a:blip>
          <a:srcRect l="-537" t="-719" r="-574" b="-1173"/>
          <a:stretch>
            <a:fillRect/>
          </a:stretch>
        </p:blipFill>
        <p:spPr bwMode="auto">
          <a:xfrm>
            <a:off x="1835696" y="2780928"/>
            <a:ext cx="453650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170</a:t>
            </a:fld>
            <a:endParaRPr lang="es-MX" dirty="0"/>
          </a:p>
        </p:txBody>
      </p:sp>
    </p:spTree>
    <p:extLst>
      <p:ext uri="{BB962C8B-B14F-4D97-AF65-F5344CB8AC3E}">
        <p14:creationId xmlns:p14="http://schemas.microsoft.com/office/powerpoint/2010/main" val="1667661386"/>
      </p:ext>
    </p:extLst>
  </p:cSld>
  <p:clrMapOvr>
    <a:masterClrMapping/>
  </p:clrMapOvr>
  <p:transition spd="slow">
    <p:push dir="u"/>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63121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a:cs typeface="Arial" panose="020B0604020202020204" pitchFamily="34" charset="0"/>
              </a:rPr>
              <a:t>Esquema metodológico general de registro de las operaciones de egresos de origen presupuestario y la producción automática de estados e información financiera</a:t>
            </a: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Objet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80928"/>
            <a:ext cx="7128792"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171</a:t>
            </a:fld>
            <a:endParaRPr lang="es-MX" dirty="0"/>
          </a:p>
        </p:txBody>
      </p:sp>
    </p:spTree>
    <p:extLst>
      <p:ext uri="{BB962C8B-B14F-4D97-AF65-F5344CB8AC3E}">
        <p14:creationId xmlns:p14="http://schemas.microsoft.com/office/powerpoint/2010/main" val="2985569019"/>
      </p:ext>
    </p:extLst>
  </p:cSld>
  <p:clrMapOvr>
    <a:masterClrMapping/>
  </p:clrMapOvr>
  <p:transition spd="slow">
    <p:push dir="u"/>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63121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a:cs typeface="Arial" panose="020B0604020202020204" pitchFamily="34" charset="0"/>
              </a:rPr>
              <a:t>Esquema metodológico general de registro de las operaciones de egresos de origen presupuestario y la producción automática de estados e información financiera</a:t>
            </a: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4" name="Objet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76" y="2674046"/>
            <a:ext cx="7954364" cy="3635273"/>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172</a:t>
            </a:fld>
            <a:endParaRPr lang="es-MX" dirty="0"/>
          </a:p>
        </p:txBody>
      </p:sp>
    </p:spTree>
    <p:extLst>
      <p:ext uri="{BB962C8B-B14F-4D97-AF65-F5344CB8AC3E}">
        <p14:creationId xmlns:p14="http://schemas.microsoft.com/office/powerpoint/2010/main" val="1790891638"/>
      </p:ext>
    </p:extLst>
  </p:cSld>
  <p:clrMapOvr>
    <a:masterClrMapping/>
  </p:clrMapOvr>
  <p:transition spd="slow">
    <p:push dir="u"/>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63121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a:cs typeface="Arial" panose="020B0604020202020204" pitchFamily="34" charset="0"/>
              </a:rPr>
              <a:t>Esquema metodológico general de registro de las operaciones de egresos de origen presupuestario y la producción automática de estados e información financiera</a:t>
            </a: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8" name="Imagen 9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88" y="3132192"/>
            <a:ext cx="7872824" cy="160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173</a:t>
            </a:fld>
            <a:endParaRPr lang="es-MX" dirty="0"/>
          </a:p>
        </p:txBody>
      </p:sp>
    </p:spTree>
    <p:extLst>
      <p:ext uri="{BB962C8B-B14F-4D97-AF65-F5344CB8AC3E}">
        <p14:creationId xmlns:p14="http://schemas.microsoft.com/office/powerpoint/2010/main" val="1301724300"/>
      </p:ext>
    </p:extLst>
  </p:cSld>
  <p:clrMapOvr>
    <a:masterClrMapping/>
  </p:clrMapOvr>
  <p:transition spd="slow">
    <p:push dir="u"/>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63121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a:cs typeface="Arial" panose="020B0604020202020204" pitchFamily="34" charset="0"/>
              </a:rPr>
              <a:t>Esquema metodológico general de registro de las operaciones de egresos de origen presupuestario y la producción automática de estados e información financiera</a:t>
            </a: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2" name="Imagen 5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24944"/>
            <a:ext cx="72008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174</a:t>
            </a:fld>
            <a:endParaRPr lang="es-MX" dirty="0"/>
          </a:p>
        </p:txBody>
      </p:sp>
    </p:spTree>
    <p:extLst>
      <p:ext uri="{BB962C8B-B14F-4D97-AF65-F5344CB8AC3E}">
        <p14:creationId xmlns:p14="http://schemas.microsoft.com/office/powerpoint/2010/main" val="3898000938"/>
      </p:ext>
    </p:extLst>
  </p:cSld>
  <p:clrMapOvr>
    <a:masterClrMapping/>
  </p:clrMapOvr>
  <p:transition spd="slow">
    <p:push dir="u"/>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163121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endParaRPr lang="es-MX" sz="2000" b="1" cap="small" dirty="0" smtClean="0">
              <a:latin typeface="Arial" panose="020B0604020202020204" pitchFamily="34" charset="0"/>
              <a:cs typeface="Arial" panose="020B0604020202020204" pitchFamily="34" charset="0"/>
            </a:endParaRPr>
          </a:p>
          <a:p>
            <a:pPr algn="ctr"/>
            <a:r>
              <a:rPr lang="es-MX" sz="2000" b="1" cap="small" dirty="0">
                <a:cs typeface="Arial" panose="020B0604020202020204" pitchFamily="34" charset="0"/>
              </a:rPr>
              <a:t>Esquema metodológico general de registro de las operaciones de egresos de origen presupuestario y la producción automática de estados e información financiera</a:t>
            </a: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6" name="Objeto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718" y="2690041"/>
            <a:ext cx="7042992" cy="1329338"/>
          </a:xfrm>
          <a:prstGeom prst="rect">
            <a:avLst/>
          </a:prstGeom>
          <a:noFill/>
          <a:extLst>
            <a:ext uri="{909E8E84-426E-40DD-AFC4-6F175D3DCCD1}">
              <a14:hiddenFill xmlns:a14="http://schemas.microsoft.com/office/drawing/2010/main">
                <a:solidFill>
                  <a:srgbClr val="FFFFFF"/>
                </a:solidFill>
              </a14:hiddenFill>
            </a:ext>
          </a:extLst>
        </p:spPr>
      </p:pic>
      <p:pic>
        <p:nvPicPr>
          <p:cNvPr id="36865" name="Objeto 4"/>
          <p:cNvPicPr>
            <a:picLocks noChangeArrowheads="1"/>
          </p:cNvPicPr>
          <p:nvPr/>
        </p:nvPicPr>
        <p:blipFill>
          <a:blip r:embed="rId4">
            <a:extLst>
              <a:ext uri="{28A0092B-C50C-407E-A947-70E740481C1C}">
                <a14:useLocalDpi xmlns:a14="http://schemas.microsoft.com/office/drawing/2010/main" val="0"/>
              </a:ext>
            </a:extLst>
          </a:blip>
          <a:srcRect l="-328" t="-2847" r="-34" b="-3339"/>
          <a:stretch>
            <a:fillRect/>
          </a:stretch>
        </p:blipFill>
        <p:spPr bwMode="auto">
          <a:xfrm>
            <a:off x="1177588" y="4221088"/>
            <a:ext cx="7201950" cy="15952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
        <p:nvSpPr>
          <p:cNvPr id="8" name="Rectangle 4"/>
          <p:cNvSpPr>
            <a:spLocks noChangeArrowheads="1"/>
          </p:cNvSpPr>
          <p:nvPr/>
        </p:nvSpPr>
        <p:spPr bwMode="auto">
          <a:xfrm>
            <a:off x="0" y="1028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2171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Marcador de número de diapositiva"/>
          <p:cNvSpPr>
            <a:spLocks noGrp="1"/>
          </p:cNvSpPr>
          <p:nvPr>
            <p:ph type="sldNum" sz="quarter" idx="12"/>
          </p:nvPr>
        </p:nvSpPr>
        <p:spPr/>
        <p:txBody>
          <a:bodyPr/>
          <a:lstStyle/>
          <a:p>
            <a:fld id="{768E951C-FC20-4DE0-81B4-25DFF148F19B}" type="slidenum">
              <a:rPr lang="es-MX" smtClean="0"/>
              <a:t>175</a:t>
            </a:fld>
            <a:endParaRPr lang="es-MX" dirty="0"/>
          </a:p>
        </p:txBody>
      </p:sp>
    </p:spTree>
    <p:extLst>
      <p:ext uri="{BB962C8B-B14F-4D97-AF65-F5344CB8AC3E}">
        <p14:creationId xmlns:p14="http://schemas.microsoft.com/office/powerpoint/2010/main" val="3706033179"/>
      </p:ext>
    </p:extLst>
  </p:cSld>
  <p:clrMapOvr>
    <a:masterClrMapping/>
  </p:clrMapOvr>
  <p:transition spd="slow">
    <p:push di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cs typeface="Arial" panose="020B0604020202020204" pitchFamily="34" charset="0"/>
              </a:rPr>
              <a:t>MATRICES DE CONVERSIÓN</a:t>
            </a:r>
            <a:endParaRPr lang="es-MX" sz="2000" b="1" cap="small" dirty="0">
              <a:cs typeface="Arial" panose="020B0604020202020204" pitchFamily="34" charset="0"/>
            </a:endParaRPr>
          </a:p>
        </p:txBody>
      </p:sp>
      <p:sp>
        <p:nvSpPr>
          <p:cNvPr id="3" name="Rectangle 2"/>
          <p:cNvSpPr>
            <a:spLocks noChangeArrowheads="1"/>
          </p:cNvSpPr>
          <p:nvPr/>
        </p:nvSpPr>
        <p:spPr bwMode="auto">
          <a:xfrm>
            <a:off x="251520" y="1733910"/>
            <a:ext cx="84634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mn-lt"/>
                <a:ea typeface="Times New Roman" pitchFamily="18" charset="0"/>
                <a:cs typeface="Arial" pitchFamily="34" charset="0"/>
              </a:rPr>
              <a:t>Esquema de Integración de los Asientos Contables en la Contabilidad Gubernamental</a:t>
            </a:r>
            <a:endParaRPr kumimoji="0" lang="es-MX" altLang="es-MX" b="0" i="0" u="none" strike="noStrike" cap="none" normalizeH="0" baseline="0" dirty="0" smtClean="0">
              <a:ln>
                <a:noFill/>
              </a:ln>
              <a:solidFill>
                <a:schemeClr val="tx1"/>
              </a:solidFill>
              <a:effectLst/>
              <a:latin typeface="+mn-lt"/>
              <a:cs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5" name="Objeto 7"/>
          <p:cNvPicPr>
            <a:picLocks noChangeArrowheads="1"/>
          </p:cNvPicPr>
          <p:nvPr/>
        </p:nvPicPr>
        <p:blipFill>
          <a:blip r:embed="rId3">
            <a:extLst>
              <a:ext uri="{28A0092B-C50C-407E-A947-70E740481C1C}">
                <a14:useLocalDpi xmlns:a14="http://schemas.microsoft.com/office/drawing/2010/main" val="0"/>
              </a:ext>
            </a:extLst>
          </a:blip>
          <a:srcRect l="-215" t="-639" r="-67" b="-606"/>
          <a:stretch>
            <a:fillRect/>
          </a:stretch>
        </p:blipFill>
        <p:spPr bwMode="auto">
          <a:xfrm>
            <a:off x="899592" y="2420888"/>
            <a:ext cx="6984776" cy="4255368"/>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176</a:t>
            </a:fld>
            <a:endParaRPr lang="es-MX" dirty="0"/>
          </a:p>
        </p:txBody>
      </p:sp>
    </p:spTree>
    <p:extLst>
      <p:ext uri="{BB962C8B-B14F-4D97-AF65-F5344CB8AC3E}">
        <p14:creationId xmlns:p14="http://schemas.microsoft.com/office/powerpoint/2010/main" val="1137968708"/>
      </p:ext>
    </p:extLst>
  </p:cSld>
  <p:clrMapOvr>
    <a:masterClrMapping/>
  </p:clrMapOvr>
  <p:transition spd="slow">
    <p:push dir="u"/>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cs typeface="Arial" panose="020B0604020202020204" pitchFamily="34" charset="0"/>
              </a:rPr>
              <a:t>MATRICES DE CONVERSIÓN</a:t>
            </a:r>
            <a:endParaRPr lang="es-MX" sz="2000" b="1" cap="small" dirty="0">
              <a:cs typeface="Arial" panose="020B0604020202020204" pitchFamily="34" charset="0"/>
            </a:endParaRPr>
          </a:p>
        </p:txBody>
      </p:sp>
      <p:sp>
        <p:nvSpPr>
          <p:cNvPr id="3" name="Rectangle 2"/>
          <p:cNvSpPr>
            <a:spLocks noChangeArrowheads="1"/>
          </p:cNvSpPr>
          <p:nvPr/>
        </p:nvSpPr>
        <p:spPr bwMode="auto">
          <a:xfrm>
            <a:off x="251520" y="1733910"/>
            <a:ext cx="84634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mn-lt"/>
                <a:ea typeface="Times New Roman" pitchFamily="18" charset="0"/>
                <a:cs typeface="Arial" pitchFamily="34" charset="0"/>
              </a:rPr>
              <a:t>Esquema de Integración de los Asientos Contables en la Contabilidad Gubernamental</a:t>
            </a:r>
            <a:endParaRPr kumimoji="0" lang="es-MX" altLang="es-MX" b="0" i="0" u="none" strike="noStrike" cap="none" normalizeH="0" baseline="0" dirty="0" smtClean="0">
              <a:ln>
                <a:noFill/>
              </a:ln>
              <a:solidFill>
                <a:schemeClr val="tx1"/>
              </a:solidFill>
              <a:effectLst/>
              <a:latin typeface="+mn-lt"/>
              <a:cs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Objeto 11"/>
          <p:cNvPicPr>
            <a:picLocks noChangeArrowheads="1"/>
          </p:cNvPicPr>
          <p:nvPr/>
        </p:nvPicPr>
        <p:blipFill>
          <a:blip r:embed="rId3">
            <a:extLst>
              <a:ext uri="{28A0092B-C50C-407E-A947-70E740481C1C}">
                <a14:useLocalDpi xmlns:a14="http://schemas.microsoft.com/office/drawing/2010/main" val="0"/>
              </a:ext>
            </a:extLst>
          </a:blip>
          <a:srcRect l="-328" t="-2205" r="-34" b="-2737"/>
          <a:stretch>
            <a:fillRect/>
          </a:stretch>
        </p:blipFill>
        <p:spPr bwMode="auto">
          <a:xfrm>
            <a:off x="251520" y="2708920"/>
            <a:ext cx="846346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177</a:t>
            </a:fld>
            <a:endParaRPr lang="es-MX" dirty="0"/>
          </a:p>
        </p:txBody>
      </p:sp>
    </p:spTree>
    <p:extLst>
      <p:ext uri="{BB962C8B-B14F-4D97-AF65-F5344CB8AC3E}">
        <p14:creationId xmlns:p14="http://schemas.microsoft.com/office/powerpoint/2010/main" val="2883875243"/>
      </p:ext>
    </p:extLst>
  </p:cSld>
  <p:clrMapOvr>
    <a:masterClrMapping/>
  </p:clrMapOvr>
  <p:transition spd="slow">
    <p:push dir="u"/>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578076" y="1058825"/>
            <a:ext cx="8136904" cy="707886"/>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2000" b="1" cap="small" dirty="0" smtClean="0">
                <a:cs typeface="Arial" panose="020B0604020202020204" pitchFamily="34" charset="0"/>
              </a:rPr>
              <a:t>MATRICES DE CONVERSIÓN</a:t>
            </a:r>
            <a:endParaRPr lang="es-MX" sz="2000" b="1" cap="small" dirty="0">
              <a:cs typeface="Arial" panose="020B0604020202020204" pitchFamily="34" charset="0"/>
            </a:endParaRPr>
          </a:p>
        </p:txBody>
      </p:sp>
      <p:sp>
        <p:nvSpPr>
          <p:cNvPr id="3" name="Rectangle 2"/>
          <p:cNvSpPr>
            <a:spLocks noChangeArrowheads="1"/>
          </p:cNvSpPr>
          <p:nvPr/>
        </p:nvSpPr>
        <p:spPr bwMode="auto">
          <a:xfrm>
            <a:off x="251520" y="1733910"/>
            <a:ext cx="84634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25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mn-lt"/>
                <a:ea typeface="Times New Roman" pitchFamily="18" charset="0"/>
                <a:cs typeface="Arial" pitchFamily="34" charset="0"/>
              </a:rPr>
              <a:t>Esquema de Integración de los Asientos Contables en la Contabilidad Gubernamental</a:t>
            </a:r>
            <a:endParaRPr kumimoji="0" lang="es-MX" altLang="es-MX" b="0" i="0" u="none" strike="noStrike" cap="none" normalizeH="0" baseline="0" dirty="0" smtClean="0">
              <a:ln>
                <a:noFill/>
              </a:ln>
              <a:solidFill>
                <a:schemeClr val="tx1"/>
              </a:solidFill>
              <a:effectLst/>
              <a:latin typeface="+mn-lt"/>
              <a:cs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Objeto 11"/>
          <p:cNvPicPr>
            <a:picLocks noChangeArrowheads="1"/>
          </p:cNvPicPr>
          <p:nvPr/>
        </p:nvPicPr>
        <p:blipFill>
          <a:blip r:embed="rId3">
            <a:extLst>
              <a:ext uri="{28A0092B-C50C-407E-A947-70E740481C1C}">
                <a14:useLocalDpi xmlns:a14="http://schemas.microsoft.com/office/drawing/2010/main" val="0"/>
              </a:ext>
            </a:extLst>
          </a:blip>
          <a:srcRect l="-328" t="-2205" r="-34" b="-2737"/>
          <a:stretch>
            <a:fillRect/>
          </a:stretch>
        </p:blipFill>
        <p:spPr bwMode="auto">
          <a:xfrm>
            <a:off x="251520" y="2708920"/>
            <a:ext cx="846346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178</a:t>
            </a:fld>
            <a:endParaRPr lang="es-MX" dirty="0"/>
          </a:p>
        </p:txBody>
      </p:sp>
    </p:spTree>
    <p:extLst>
      <p:ext uri="{BB962C8B-B14F-4D97-AF65-F5344CB8AC3E}">
        <p14:creationId xmlns:p14="http://schemas.microsoft.com/office/powerpoint/2010/main" val="3713342673"/>
      </p:ext>
    </p:extLst>
  </p:cSld>
  <p:clrMapOvr>
    <a:masterClrMapping/>
  </p:clrMapOvr>
  <p:transition spd="slow">
    <p:push dir="u"/>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474410" y="1196752"/>
            <a:ext cx="8136904" cy="1754326"/>
          </a:xfrm>
          <a:prstGeom prst="rect">
            <a:avLst/>
          </a:prstGeom>
          <a:noFill/>
        </p:spPr>
        <p:txBody>
          <a:bodyPr wrap="square" rtlCol="0">
            <a:spAutoFit/>
          </a:bodyPr>
          <a:lstStyle/>
          <a:p>
            <a:pPr algn="ctr"/>
            <a:r>
              <a:rPr lang="es-MX" sz="3600" cap="small" dirty="0">
                <a:latin typeface="Arial" pitchFamily="34" charset="0"/>
                <a:cs typeface="Arial" pitchFamily="34" charset="0"/>
              </a:rPr>
              <a:t>Documentos relevantes en materia de armonización contable</a:t>
            </a:r>
          </a:p>
          <a:p>
            <a:pPr algn="ctr"/>
            <a:endParaRPr lang="es-MX" sz="3600" b="1" cap="small" dirty="0">
              <a:cs typeface="Arial" panose="020B0604020202020204" pitchFamily="34" charset="0"/>
            </a:endParaRPr>
          </a:p>
        </p:txBody>
      </p:sp>
      <p:graphicFrame>
        <p:nvGraphicFramePr>
          <p:cNvPr id="5" name="6 Diagrama"/>
          <p:cNvGraphicFramePr/>
          <p:nvPr>
            <p:extLst>
              <p:ext uri="{D42A27DB-BD31-4B8C-83A1-F6EECF244321}">
                <p14:modId xmlns:p14="http://schemas.microsoft.com/office/powerpoint/2010/main" val="1406906508"/>
              </p:ext>
            </p:extLst>
          </p:nvPr>
        </p:nvGraphicFramePr>
        <p:xfrm>
          <a:off x="1331640" y="2636912"/>
          <a:ext cx="5946296" cy="366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179</a:t>
            </a:fld>
            <a:endParaRPr lang="es-MX" dirty="0"/>
          </a:p>
        </p:txBody>
      </p:sp>
    </p:spTree>
    <p:extLst>
      <p:ext uri="{BB962C8B-B14F-4D97-AF65-F5344CB8AC3E}">
        <p14:creationId xmlns:p14="http://schemas.microsoft.com/office/powerpoint/2010/main" val="13544729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68E951C-FC20-4DE0-81B4-25DFF148F19B}" type="slidenum">
              <a:rPr lang="es-MX" smtClean="0"/>
              <a:t>18</a:t>
            </a:fld>
            <a:endParaRPr lang="es-MX" dirty="0"/>
          </a:p>
        </p:txBody>
      </p:sp>
      <p:sp>
        <p:nvSpPr>
          <p:cNvPr id="7" name="Rectangle 21"/>
          <p:cNvSpPr>
            <a:spLocks/>
          </p:cNvSpPr>
          <p:nvPr/>
        </p:nvSpPr>
        <p:spPr bwMode="auto">
          <a:xfrm>
            <a:off x="579437" y="1413346"/>
            <a:ext cx="7775575" cy="4608513"/>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s-ES" dirty="0">
              <a:solidFill>
                <a:prstClr val="black"/>
              </a:solidFill>
              <a:latin typeface="Arial" pitchFamily="34" charset="0"/>
              <a:cs typeface="Arial" pitchFamily="34" charset="0"/>
            </a:endParaRPr>
          </a:p>
        </p:txBody>
      </p:sp>
      <p:sp>
        <p:nvSpPr>
          <p:cNvPr id="8" name="AutoShape 6"/>
          <p:cNvSpPr>
            <a:spLocks/>
          </p:cNvSpPr>
          <p:nvPr/>
        </p:nvSpPr>
        <p:spPr bwMode="auto">
          <a:xfrm>
            <a:off x="2593975" y="2349971"/>
            <a:ext cx="3313112" cy="2808288"/>
          </a:xfrm>
          <a:prstGeom prst="plus">
            <a:avLst>
              <a:gd name="adj" fmla="val 25000"/>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ARMONIZACIÓN CONTABLE</a:t>
            </a:r>
          </a:p>
          <a:p>
            <a:pPr algn="ctr">
              <a:defRPr/>
            </a:pPr>
            <a:r>
              <a:rPr lang="es-ES" sz="1400" b="1" dirty="0">
                <a:solidFill>
                  <a:prstClr val="black"/>
                </a:solidFill>
                <a:latin typeface="Arial" pitchFamily="34" charset="0"/>
                <a:cs typeface="Arial" pitchFamily="34" charset="0"/>
              </a:rPr>
              <a:t>Consejo Nacional de</a:t>
            </a:r>
          </a:p>
          <a:p>
            <a:pPr algn="ctr">
              <a:defRPr/>
            </a:pPr>
            <a:r>
              <a:rPr lang="es-ES" sz="1400" b="1" dirty="0">
                <a:solidFill>
                  <a:prstClr val="black"/>
                </a:solidFill>
                <a:latin typeface="Arial" pitchFamily="34" charset="0"/>
                <a:cs typeface="Arial" pitchFamily="34" charset="0"/>
              </a:rPr>
              <a:t> Armonización Contable</a:t>
            </a:r>
          </a:p>
        </p:txBody>
      </p:sp>
      <p:sp>
        <p:nvSpPr>
          <p:cNvPr id="9" name="Rectangle 8"/>
          <p:cNvSpPr>
            <a:spLocks/>
          </p:cNvSpPr>
          <p:nvPr/>
        </p:nvSpPr>
        <p:spPr bwMode="auto">
          <a:xfrm>
            <a:off x="3314700" y="1486371"/>
            <a:ext cx="1873250" cy="863600"/>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Homogenizar</a:t>
            </a:r>
            <a:endParaRPr lang="es-ES" b="1" dirty="0">
              <a:solidFill>
                <a:prstClr val="black"/>
              </a:solidFill>
              <a:latin typeface="Arial" pitchFamily="34" charset="0"/>
              <a:cs typeface="Arial" pitchFamily="34" charset="0"/>
            </a:endParaRPr>
          </a:p>
        </p:txBody>
      </p:sp>
      <p:sp>
        <p:nvSpPr>
          <p:cNvPr id="10" name="Rectangle 9"/>
          <p:cNvSpPr>
            <a:spLocks/>
          </p:cNvSpPr>
          <p:nvPr/>
        </p:nvSpPr>
        <p:spPr bwMode="auto">
          <a:xfrm>
            <a:off x="5187950" y="1486371"/>
            <a:ext cx="3095625" cy="15843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Modelos Contables</a:t>
            </a:r>
          </a:p>
          <a:p>
            <a:pPr algn="ctr">
              <a:defRPr/>
            </a:pPr>
            <a:r>
              <a:rPr lang="es-MX" b="1" dirty="0">
                <a:solidFill>
                  <a:prstClr val="black"/>
                </a:solidFill>
                <a:latin typeface="Arial" pitchFamily="34" charset="0"/>
                <a:cs typeface="Arial" pitchFamily="34" charset="0"/>
              </a:rPr>
              <a:t>Nacionales</a:t>
            </a:r>
            <a:endParaRPr lang="es-ES" b="1" dirty="0">
              <a:solidFill>
                <a:prstClr val="black"/>
              </a:solidFill>
              <a:latin typeface="Arial" pitchFamily="34" charset="0"/>
              <a:cs typeface="Arial" pitchFamily="34" charset="0"/>
            </a:endParaRPr>
          </a:p>
        </p:txBody>
      </p:sp>
      <p:sp>
        <p:nvSpPr>
          <p:cNvPr id="11" name="Rectangle 11"/>
          <p:cNvSpPr>
            <a:spLocks/>
          </p:cNvSpPr>
          <p:nvPr/>
        </p:nvSpPr>
        <p:spPr bwMode="auto">
          <a:xfrm>
            <a:off x="5907087" y="3070696"/>
            <a:ext cx="2376488" cy="13684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Adecuación de </a:t>
            </a:r>
          </a:p>
          <a:p>
            <a:pPr algn="ctr">
              <a:defRPr/>
            </a:pPr>
            <a:r>
              <a:rPr lang="es-MX" b="1" dirty="0">
                <a:solidFill>
                  <a:prstClr val="black"/>
                </a:solidFill>
                <a:latin typeface="Arial" pitchFamily="34" charset="0"/>
                <a:cs typeface="Arial" pitchFamily="34" charset="0"/>
              </a:rPr>
              <a:t>disposiciones</a:t>
            </a:r>
          </a:p>
          <a:p>
            <a:pPr algn="ctr">
              <a:defRPr/>
            </a:pPr>
            <a:r>
              <a:rPr lang="es-MX" b="1" dirty="0">
                <a:solidFill>
                  <a:prstClr val="black"/>
                </a:solidFill>
                <a:latin typeface="Arial" pitchFamily="34" charset="0"/>
                <a:cs typeface="Arial" pitchFamily="34" charset="0"/>
              </a:rPr>
              <a:t> Jurídicas</a:t>
            </a:r>
            <a:endParaRPr lang="es-ES" b="1" dirty="0">
              <a:solidFill>
                <a:prstClr val="black"/>
              </a:solidFill>
              <a:latin typeface="Arial" pitchFamily="34" charset="0"/>
              <a:cs typeface="Arial" pitchFamily="34" charset="0"/>
            </a:endParaRPr>
          </a:p>
        </p:txBody>
      </p:sp>
      <p:sp>
        <p:nvSpPr>
          <p:cNvPr id="12" name="Rectangle 12"/>
          <p:cNvSpPr>
            <a:spLocks/>
          </p:cNvSpPr>
          <p:nvPr/>
        </p:nvSpPr>
        <p:spPr bwMode="auto">
          <a:xfrm>
            <a:off x="5187950" y="4439121"/>
            <a:ext cx="3095625" cy="1511300"/>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De los Registros de</a:t>
            </a:r>
          </a:p>
          <a:p>
            <a:pPr algn="ctr">
              <a:defRPr/>
            </a:pPr>
            <a:r>
              <a:rPr lang="es-MX" b="1" dirty="0">
                <a:solidFill>
                  <a:prstClr val="black"/>
                </a:solidFill>
                <a:latin typeface="Arial" pitchFamily="34" charset="0"/>
                <a:cs typeface="Arial" pitchFamily="34" charset="0"/>
              </a:rPr>
              <a:t> Operaciones</a:t>
            </a:r>
            <a:endParaRPr lang="es-ES" b="1" dirty="0">
              <a:solidFill>
                <a:prstClr val="black"/>
              </a:solidFill>
              <a:latin typeface="Arial" pitchFamily="34" charset="0"/>
              <a:cs typeface="Arial" pitchFamily="34" charset="0"/>
            </a:endParaRPr>
          </a:p>
        </p:txBody>
      </p:sp>
      <p:sp>
        <p:nvSpPr>
          <p:cNvPr id="13" name="Rectangle 13"/>
          <p:cNvSpPr>
            <a:spLocks/>
          </p:cNvSpPr>
          <p:nvPr/>
        </p:nvSpPr>
        <p:spPr bwMode="auto">
          <a:xfrm>
            <a:off x="650875" y="5131271"/>
            <a:ext cx="4537075" cy="819150"/>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ES" b="1" dirty="0">
                <a:solidFill>
                  <a:prstClr val="black"/>
                </a:solidFill>
                <a:latin typeface="Arial" pitchFamily="34" charset="0"/>
                <a:cs typeface="Arial" pitchFamily="34" charset="0"/>
              </a:rPr>
              <a:t>Información de los sistemas de </a:t>
            </a:r>
          </a:p>
          <a:p>
            <a:pPr algn="ctr">
              <a:defRPr/>
            </a:pPr>
            <a:r>
              <a:rPr lang="es-ES" b="1" dirty="0">
                <a:solidFill>
                  <a:prstClr val="black"/>
                </a:solidFill>
                <a:latin typeface="Arial" pitchFamily="34" charset="0"/>
                <a:cs typeface="Arial" pitchFamily="34" charset="0"/>
              </a:rPr>
              <a:t>contabilidad gubernamental</a:t>
            </a:r>
          </a:p>
        </p:txBody>
      </p:sp>
      <p:sp>
        <p:nvSpPr>
          <p:cNvPr id="14" name="Rectangle 15"/>
          <p:cNvSpPr>
            <a:spLocks/>
          </p:cNvSpPr>
          <p:nvPr/>
        </p:nvSpPr>
        <p:spPr bwMode="auto">
          <a:xfrm>
            <a:off x="650875" y="3070696"/>
            <a:ext cx="1944687" cy="13684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Revisar</a:t>
            </a:r>
            <a:endParaRPr lang="es-ES" b="1" dirty="0">
              <a:solidFill>
                <a:prstClr val="black"/>
              </a:solidFill>
              <a:latin typeface="Arial" pitchFamily="34" charset="0"/>
              <a:cs typeface="Arial" pitchFamily="34" charset="0"/>
            </a:endParaRPr>
          </a:p>
        </p:txBody>
      </p:sp>
      <p:sp>
        <p:nvSpPr>
          <p:cNvPr id="15" name="Rectangle 19"/>
          <p:cNvSpPr>
            <a:spLocks/>
          </p:cNvSpPr>
          <p:nvPr/>
        </p:nvSpPr>
        <p:spPr bwMode="auto">
          <a:xfrm>
            <a:off x="650875" y="4439121"/>
            <a:ext cx="2665412" cy="719138"/>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sz="1600" b="1" u="sng" dirty="0">
                <a:solidFill>
                  <a:prstClr val="black"/>
                </a:solidFill>
                <a:latin typeface="Arial" pitchFamily="34" charset="0"/>
                <a:cs typeface="Arial" pitchFamily="34" charset="0"/>
              </a:rPr>
              <a:t>Adoptar e </a:t>
            </a:r>
          </a:p>
          <a:p>
            <a:pPr algn="ctr">
              <a:defRPr/>
            </a:pPr>
            <a:r>
              <a:rPr lang="es-MX" sz="1600" b="1" u="sng" dirty="0">
                <a:solidFill>
                  <a:prstClr val="black"/>
                </a:solidFill>
                <a:latin typeface="Arial" pitchFamily="34" charset="0"/>
                <a:cs typeface="Arial" pitchFamily="34" charset="0"/>
              </a:rPr>
              <a:t>Implementar </a:t>
            </a:r>
          </a:p>
          <a:p>
            <a:pPr algn="ctr">
              <a:defRPr/>
            </a:pPr>
            <a:r>
              <a:rPr lang="es-MX" sz="1600" b="1" u="sng" dirty="0">
                <a:solidFill>
                  <a:prstClr val="black"/>
                </a:solidFill>
                <a:latin typeface="Arial" pitchFamily="34" charset="0"/>
                <a:cs typeface="Arial" pitchFamily="34" charset="0"/>
              </a:rPr>
              <a:t>obligatoriamente</a:t>
            </a:r>
            <a:endParaRPr lang="es-ES" sz="1600" b="1" u="sng" dirty="0">
              <a:solidFill>
                <a:prstClr val="black"/>
              </a:solidFill>
              <a:latin typeface="Arial" pitchFamily="34" charset="0"/>
              <a:cs typeface="Arial" pitchFamily="34" charset="0"/>
            </a:endParaRPr>
          </a:p>
        </p:txBody>
      </p:sp>
      <p:sp>
        <p:nvSpPr>
          <p:cNvPr id="16" name="Rectangle 14"/>
          <p:cNvSpPr>
            <a:spLocks/>
          </p:cNvSpPr>
          <p:nvPr/>
        </p:nvSpPr>
        <p:spPr bwMode="auto">
          <a:xfrm>
            <a:off x="650875" y="1484784"/>
            <a:ext cx="2665412" cy="1584325"/>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s-MX" b="1" dirty="0">
                <a:solidFill>
                  <a:prstClr val="black"/>
                </a:solidFill>
                <a:latin typeface="Arial" pitchFamily="34" charset="0"/>
                <a:cs typeface="Arial" pitchFamily="34" charset="0"/>
              </a:rPr>
              <a:t>Reestructurar</a:t>
            </a:r>
            <a:endParaRPr lang="es-E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0507061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7" name="2 Proceso alternativo"/>
          <p:cNvSpPr/>
          <p:nvPr/>
        </p:nvSpPr>
        <p:spPr>
          <a:xfrm>
            <a:off x="140218" y="1690056"/>
            <a:ext cx="8676456" cy="5167944"/>
          </a:xfrm>
          <a:prstGeom prst="flowChartAlternateProcess">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200" dirty="0"/>
              <a:t> </a:t>
            </a:r>
            <a:r>
              <a:rPr lang="x-none" dirty="0" smtClean="0"/>
              <a:t>Los </a:t>
            </a:r>
            <a:r>
              <a:rPr lang="x-none" dirty="0"/>
              <a:t>entes públicos deberán llevar a cabo el levantamiento físico del inventario de los bienes </a:t>
            </a:r>
            <a:r>
              <a:rPr lang="es-ES" dirty="0" smtClean="0"/>
              <a:t>Bienes muebles y </a:t>
            </a:r>
            <a:r>
              <a:rPr lang="es-ES" dirty="0"/>
              <a:t>bienes </a:t>
            </a:r>
            <a:r>
              <a:rPr lang="es-ES" dirty="0" smtClean="0"/>
              <a:t>inmuebles</a:t>
            </a:r>
            <a:r>
              <a:rPr lang="x-none" dirty="0" smtClean="0"/>
              <a:t>. </a:t>
            </a:r>
            <a:r>
              <a:rPr lang="es-ES" dirty="0" smtClean="0"/>
              <a:t> (por lo menos una vez al año, preferentemente al cierre del ejercicio).</a:t>
            </a:r>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r>
              <a:rPr lang="x-none" dirty="0" smtClean="0"/>
              <a:t>Dicho </a:t>
            </a:r>
            <a:r>
              <a:rPr lang="x-none" dirty="0"/>
              <a:t>inventario deberá estar debidamente conciliado con el registro contable. </a:t>
            </a:r>
            <a:endParaRPr lang="es-ES" dirty="0" smtClean="0"/>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r>
              <a:rPr lang="x-none" dirty="0" smtClean="0"/>
              <a:t>En </a:t>
            </a:r>
            <a:r>
              <a:rPr lang="x-none" dirty="0"/>
              <a:t>el caso de los bienes inmuebles, no podrá establecerse un valor inferior al catastral que le corresponda</a:t>
            </a:r>
            <a:r>
              <a:rPr lang="x-none" dirty="0" smtClean="0"/>
              <a:t>.</a:t>
            </a:r>
            <a:endParaRPr lang="es-ES" dirty="0" smtClean="0"/>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r>
              <a:rPr lang="x-none" dirty="0" smtClean="0"/>
              <a:t>Los </a:t>
            </a:r>
            <a:r>
              <a:rPr lang="x-none" dirty="0"/>
              <a:t>entes públicos contarán con un plazo de 30 días hábiles para incluir en el inventario físico los bienes que adquieran. </a:t>
            </a:r>
            <a:endParaRPr lang="es-ES" dirty="0" smtClean="0"/>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r>
              <a:rPr lang="x-none" dirty="0" smtClean="0"/>
              <a:t>Los </a:t>
            </a:r>
            <a:r>
              <a:rPr lang="x-none" dirty="0"/>
              <a:t>entes públicos publicarán el inventario de sus bienes a través de internet, el cual deberán actualizar, por lo menos, cada seis meses</a:t>
            </a:r>
            <a:r>
              <a:rPr lang="es-ES" sz="2200" dirty="0" smtClean="0"/>
              <a:t>. </a:t>
            </a:r>
          </a:p>
          <a:p>
            <a:pPr marL="285750" indent="-285750">
              <a:buFont typeface="Wingdings" panose="05000000000000000000" pitchFamily="2" charset="2"/>
              <a:buChar char="Ø"/>
            </a:pPr>
            <a:endParaRPr lang="es-MX" sz="2200" dirty="0"/>
          </a:p>
        </p:txBody>
      </p:sp>
      <p:sp>
        <p:nvSpPr>
          <p:cNvPr id="8" name="7 Rectángulo"/>
          <p:cNvSpPr/>
          <p:nvPr/>
        </p:nvSpPr>
        <p:spPr>
          <a:xfrm>
            <a:off x="1497465" y="1054488"/>
            <a:ext cx="5551826" cy="391511"/>
          </a:xfrm>
          <a:prstGeom prst="rect">
            <a:avLst/>
          </a:prstGeom>
          <a:gradFill>
            <a:gsLst>
              <a:gs pos="0">
                <a:schemeClr val="accent1">
                  <a:tint val="66000"/>
                  <a:satMod val="160000"/>
                </a:schemeClr>
              </a:gs>
              <a:gs pos="65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a:solidFill>
                    <a:schemeClr val="tx1"/>
                  </a:solidFill>
                </a:ln>
                <a:solidFill>
                  <a:schemeClr val="tx1"/>
                </a:solidFill>
              </a:rPr>
              <a:t>REGLAS DE PATRIMONIO</a:t>
            </a:r>
            <a:endParaRPr lang="es-MX" sz="2400" dirty="0">
              <a:ln>
                <a:solidFill>
                  <a:schemeClr val="tx1"/>
                </a:solidFill>
              </a:ln>
              <a:solidFill>
                <a:schemeClr val="tx1"/>
              </a:solidFill>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180</a:t>
            </a:fld>
            <a:endParaRPr lang="es-MX" dirty="0"/>
          </a:p>
        </p:txBody>
      </p:sp>
    </p:spTree>
    <p:extLst>
      <p:ext uri="{BB962C8B-B14F-4D97-AF65-F5344CB8AC3E}">
        <p14:creationId xmlns:p14="http://schemas.microsoft.com/office/powerpoint/2010/main" val="1752682232"/>
      </p:ext>
    </p:extLst>
  </p:cSld>
  <p:clrMapOvr>
    <a:masterClrMapping/>
  </p:clrMapOvr>
  <p:transition spd="slow">
    <p:push dir="u"/>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7" name="2 Proceso alternativo"/>
          <p:cNvSpPr/>
          <p:nvPr/>
        </p:nvSpPr>
        <p:spPr>
          <a:xfrm>
            <a:off x="140218" y="1690056"/>
            <a:ext cx="8676456" cy="5167944"/>
          </a:xfrm>
          <a:prstGeom prst="flowChartAlternateProcess">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sz="2200" dirty="0"/>
              <a:t> </a:t>
            </a:r>
            <a:r>
              <a:rPr lang="x-none" dirty="0" smtClean="0"/>
              <a:t>Los </a:t>
            </a:r>
            <a:r>
              <a:rPr lang="x-none" dirty="0"/>
              <a:t>entes públicos deberán llevar a cabo el levantamiento físico del inventario de los bienes </a:t>
            </a:r>
            <a:r>
              <a:rPr lang="es-ES" dirty="0" smtClean="0"/>
              <a:t>Bienes muebles y </a:t>
            </a:r>
            <a:r>
              <a:rPr lang="es-ES" dirty="0"/>
              <a:t>bienes </a:t>
            </a:r>
            <a:r>
              <a:rPr lang="es-ES" dirty="0" smtClean="0"/>
              <a:t>inmuebles</a:t>
            </a:r>
            <a:r>
              <a:rPr lang="x-none" dirty="0" smtClean="0"/>
              <a:t>. </a:t>
            </a:r>
            <a:r>
              <a:rPr lang="es-ES" dirty="0" smtClean="0"/>
              <a:t> (por lo menos una vez al año, preferentemente al cierre del ejercicio).</a:t>
            </a:r>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r>
              <a:rPr lang="x-none" dirty="0" smtClean="0"/>
              <a:t>Dicho </a:t>
            </a:r>
            <a:r>
              <a:rPr lang="x-none" dirty="0"/>
              <a:t>inventario deberá estar debidamente conciliado con el registro contable. </a:t>
            </a:r>
            <a:endParaRPr lang="es-ES" dirty="0" smtClean="0"/>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r>
              <a:rPr lang="x-none" dirty="0" smtClean="0"/>
              <a:t>En </a:t>
            </a:r>
            <a:r>
              <a:rPr lang="x-none" dirty="0"/>
              <a:t>el caso de los bienes inmuebles, no podrá establecerse un valor inferior al catastral que le corresponda</a:t>
            </a:r>
            <a:r>
              <a:rPr lang="x-none" dirty="0" smtClean="0"/>
              <a:t>.</a:t>
            </a:r>
            <a:endParaRPr lang="es-ES" dirty="0" smtClean="0"/>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r>
              <a:rPr lang="x-none" dirty="0" smtClean="0"/>
              <a:t>Los </a:t>
            </a:r>
            <a:r>
              <a:rPr lang="x-none" dirty="0"/>
              <a:t>entes públicos contarán con un plazo de 30 días hábiles para incluir en el inventario físico los bienes que adquieran. </a:t>
            </a:r>
            <a:endParaRPr lang="es-ES" dirty="0" smtClean="0"/>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r>
              <a:rPr lang="x-none" dirty="0" smtClean="0"/>
              <a:t>Los </a:t>
            </a:r>
            <a:r>
              <a:rPr lang="x-none" dirty="0"/>
              <a:t>entes públicos publicarán el inventario de sus bienes a través de internet, el cual deberán actualizar, por lo menos, cada seis meses</a:t>
            </a:r>
            <a:r>
              <a:rPr lang="es-ES" sz="2200" dirty="0" smtClean="0"/>
              <a:t>. </a:t>
            </a:r>
          </a:p>
          <a:p>
            <a:pPr marL="285750" indent="-285750">
              <a:buFont typeface="Wingdings" panose="05000000000000000000" pitchFamily="2" charset="2"/>
              <a:buChar char="Ø"/>
            </a:pPr>
            <a:endParaRPr lang="es-MX" sz="2200" dirty="0"/>
          </a:p>
        </p:txBody>
      </p:sp>
      <p:sp>
        <p:nvSpPr>
          <p:cNvPr id="8" name="7 Rectángulo"/>
          <p:cNvSpPr/>
          <p:nvPr/>
        </p:nvSpPr>
        <p:spPr>
          <a:xfrm>
            <a:off x="1497465" y="1054488"/>
            <a:ext cx="5551826" cy="391511"/>
          </a:xfrm>
          <a:prstGeom prst="rect">
            <a:avLst/>
          </a:prstGeom>
          <a:gradFill>
            <a:gsLst>
              <a:gs pos="0">
                <a:schemeClr val="accent1">
                  <a:tint val="66000"/>
                  <a:satMod val="160000"/>
                </a:schemeClr>
              </a:gs>
              <a:gs pos="65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a:solidFill>
                    <a:schemeClr val="tx1"/>
                  </a:solidFill>
                </a:ln>
                <a:solidFill>
                  <a:schemeClr val="tx1"/>
                </a:solidFill>
              </a:rPr>
              <a:t>REGLAS DE PATRIMONIO</a:t>
            </a:r>
            <a:endParaRPr lang="es-MX" sz="2400" dirty="0">
              <a:ln>
                <a:solidFill>
                  <a:schemeClr val="tx1"/>
                </a:solidFill>
              </a:ln>
              <a:solidFill>
                <a:schemeClr val="tx1"/>
              </a:solidFill>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181</a:t>
            </a:fld>
            <a:endParaRPr lang="es-MX" dirty="0"/>
          </a:p>
        </p:txBody>
      </p:sp>
    </p:spTree>
    <p:extLst>
      <p:ext uri="{BB962C8B-B14F-4D97-AF65-F5344CB8AC3E}">
        <p14:creationId xmlns:p14="http://schemas.microsoft.com/office/powerpoint/2010/main" val="3601770079"/>
      </p:ext>
    </p:extLst>
  </p:cSld>
  <p:clrMapOvr>
    <a:masterClrMapping/>
  </p:clrMapOvr>
  <p:transition spd="slow">
    <p:push dir="u"/>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97465" y="1054488"/>
            <a:ext cx="5551826" cy="391511"/>
          </a:xfrm>
          <a:prstGeom prst="rect">
            <a:avLst/>
          </a:prstGeom>
          <a:gradFill>
            <a:gsLst>
              <a:gs pos="0">
                <a:schemeClr val="accent1">
                  <a:tint val="66000"/>
                  <a:satMod val="160000"/>
                </a:schemeClr>
              </a:gs>
              <a:gs pos="65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a:solidFill>
                    <a:schemeClr val="tx1"/>
                  </a:solidFill>
                </a:ln>
                <a:solidFill>
                  <a:schemeClr val="tx1"/>
                </a:solidFill>
              </a:rPr>
              <a:t>REGLAS DE PATRIMONIO</a:t>
            </a:r>
            <a:endParaRPr lang="es-MX" sz="2400" dirty="0">
              <a:ln>
                <a:solidFill>
                  <a:schemeClr val="tx1"/>
                </a:solidFill>
              </a:ln>
              <a:solidFill>
                <a:schemeClr val="tx1"/>
              </a:solidFill>
            </a:endParaRPr>
          </a:p>
        </p:txBody>
      </p:sp>
      <p:sp>
        <p:nvSpPr>
          <p:cNvPr id="5" name="2 Proceso alternativo"/>
          <p:cNvSpPr/>
          <p:nvPr/>
        </p:nvSpPr>
        <p:spPr>
          <a:xfrm>
            <a:off x="1" y="1628799"/>
            <a:ext cx="9144000" cy="5107733"/>
          </a:xfrm>
          <a:prstGeom prst="flowChartAlternateProcess">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ES" dirty="0"/>
              <a:t> El Impuesto al Valor Agregado no recuperable para los entes públicos forma parte del costo de adquisición del </a:t>
            </a:r>
            <a:r>
              <a:rPr lang="es-ES" dirty="0" smtClean="0"/>
              <a:t>bien.</a:t>
            </a:r>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r>
              <a:rPr lang="es-ES" dirty="0"/>
              <a:t>Los bienes muebles e intangibles cuyo costo unitario de adquisición sea menor a 35 días de salario mínimo vigente en el Distrito Federal podrán registrarse contablemente como un </a:t>
            </a:r>
            <a:r>
              <a:rPr lang="es-ES" dirty="0" smtClean="0"/>
              <a:t>gasto.</a:t>
            </a:r>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r>
              <a:rPr lang="es-ES" dirty="0" smtClean="0"/>
              <a:t>Estimación para cuentas incobrables.  En base a estudios, Registro mensual en cuenta de naturaleza acreedora, afectando los resultados del ejercicio en que se genere.  Al cierre del ejercicio se  Registra la cancelación de las cuentas incobrables. </a:t>
            </a:r>
          </a:p>
          <a:p>
            <a:pPr marL="285750" indent="-285750">
              <a:buFont typeface="Wingdings" panose="05000000000000000000" pitchFamily="2" charset="2"/>
              <a:buChar char="Ø"/>
            </a:pPr>
            <a:endParaRPr lang="es-ES" dirty="0"/>
          </a:p>
          <a:p>
            <a:pPr marL="285750" indent="-285750">
              <a:buFont typeface="Wingdings" panose="05000000000000000000" pitchFamily="2" charset="2"/>
              <a:buChar char="Ø"/>
            </a:pPr>
            <a:r>
              <a:rPr lang="es-ES" dirty="0" smtClean="0"/>
              <a:t>Depreciación y amortización.  Costo de adquisición menos valor de desecho, entre  años de vida útil. </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182</a:t>
            </a:fld>
            <a:endParaRPr lang="es-MX" dirty="0"/>
          </a:p>
        </p:txBody>
      </p:sp>
    </p:spTree>
    <p:extLst>
      <p:ext uri="{BB962C8B-B14F-4D97-AF65-F5344CB8AC3E}">
        <p14:creationId xmlns:p14="http://schemas.microsoft.com/office/powerpoint/2010/main" val="1727130272"/>
      </p:ext>
    </p:extLst>
  </p:cSld>
  <p:clrMapOvr>
    <a:masterClrMapping/>
  </p:clrMapOvr>
  <p:transition spd="slow">
    <p:push dir="u"/>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97465" y="1054488"/>
            <a:ext cx="5551826" cy="391511"/>
          </a:xfrm>
          <a:prstGeom prst="rect">
            <a:avLst/>
          </a:prstGeom>
          <a:gradFill>
            <a:gsLst>
              <a:gs pos="0">
                <a:schemeClr val="accent1">
                  <a:tint val="66000"/>
                  <a:satMod val="160000"/>
                </a:schemeClr>
              </a:gs>
              <a:gs pos="65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n>
                  <a:solidFill>
                    <a:schemeClr val="tx1"/>
                  </a:solidFill>
                </a:ln>
                <a:solidFill>
                  <a:schemeClr val="tx1"/>
                </a:solidFill>
              </a:rPr>
              <a:t>REGLAS DE PATRIMONIO</a:t>
            </a:r>
            <a:endParaRPr lang="es-MX" sz="2400" dirty="0">
              <a:ln>
                <a:solidFill>
                  <a:schemeClr val="tx1"/>
                </a:solidFill>
              </a:ln>
              <a:solidFill>
                <a:schemeClr val="tx1"/>
              </a:solidFill>
            </a:endParaRPr>
          </a:p>
        </p:txBody>
      </p:sp>
      <p:sp>
        <p:nvSpPr>
          <p:cNvPr id="7" name="2 Proceso alternativo"/>
          <p:cNvSpPr/>
          <p:nvPr/>
        </p:nvSpPr>
        <p:spPr>
          <a:xfrm>
            <a:off x="1000529" y="1833314"/>
            <a:ext cx="7333677" cy="1791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2000" smtClean="0"/>
              <a:t>Las </a:t>
            </a:r>
            <a:r>
              <a:rPr lang="x-none" sz="2000"/>
              <a:t>obras en proceso deberán registrarse, invariablemente, en una cuenta contable específica del activo, la cual reflejará su grado de avance en forma objetiva y comprobable.</a:t>
            </a:r>
            <a:endParaRPr lang="es-MX" sz="2000" dirty="0"/>
          </a:p>
        </p:txBody>
      </p:sp>
      <p:sp>
        <p:nvSpPr>
          <p:cNvPr id="9" name="1 Proceso alternativo"/>
          <p:cNvSpPr/>
          <p:nvPr/>
        </p:nvSpPr>
        <p:spPr>
          <a:xfrm>
            <a:off x="658280" y="3694041"/>
            <a:ext cx="8018176" cy="211122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LcParenR"/>
            </a:pPr>
            <a:r>
              <a:rPr lang="es-ES" sz="2000" dirty="0" smtClean="0"/>
              <a:t>Obras </a:t>
            </a:r>
            <a:r>
              <a:rPr lang="es-ES" sz="2000" dirty="0"/>
              <a:t>públicas capitalizables,</a:t>
            </a:r>
            <a:endParaRPr lang="es-MX" sz="2000" dirty="0"/>
          </a:p>
          <a:p>
            <a:pPr marL="457200" indent="-457200">
              <a:buFont typeface="+mj-lt"/>
              <a:buAutoNum type="alphaLcParenR"/>
            </a:pPr>
            <a:r>
              <a:rPr lang="es-ES" sz="2000" dirty="0" smtClean="0"/>
              <a:t>Obras </a:t>
            </a:r>
            <a:r>
              <a:rPr lang="es-ES" sz="2000" dirty="0"/>
              <a:t>del dominio público,</a:t>
            </a:r>
            <a:endParaRPr lang="es-MX" sz="2000" dirty="0"/>
          </a:p>
          <a:p>
            <a:pPr marL="457200" indent="-457200">
              <a:buFont typeface="+mj-lt"/>
              <a:buAutoNum type="alphaLcParenR"/>
            </a:pPr>
            <a:r>
              <a:rPr lang="es-ES" sz="2000" dirty="0" smtClean="0"/>
              <a:t>Obras </a:t>
            </a:r>
            <a:r>
              <a:rPr lang="es-ES" sz="2000" dirty="0"/>
              <a:t>Transferibles, e</a:t>
            </a:r>
            <a:endParaRPr lang="es-MX" sz="2000" dirty="0"/>
          </a:p>
          <a:p>
            <a:pPr marL="457200" indent="-457200">
              <a:buFont typeface="+mj-lt"/>
              <a:buAutoNum type="alphaLcParenR"/>
            </a:pPr>
            <a:r>
              <a:rPr lang="es-ES" sz="2000" dirty="0" smtClean="0"/>
              <a:t>Inversiones </a:t>
            </a:r>
            <a:r>
              <a:rPr lang="es-ES" sz="2000" dirty="0"/>
              <a:t>consideradas como infraestructura realizadas por los entes públicos en los bienes previstos en el artículo 7 de la Ley General de Bienes Nacionales.</a:t>
            </a:r>
            <a:endParaRPr lang="es-MX" sz="20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183</a:t>
            </a:fld>
            <a:endParaRPr lang="es-MX" dirty="0"/>
          </a:p>
        </p:txBody>
      </p:sp>
    </p:spTree>
    <p:extLst>
      <p:ext uri="{BB962C8B-B14F-4D97-AF65-F5344CB8AC3E}">
        <p14:creationId xmlns:p14="http://schemas.microsoft.com/office/powerpoint/2010/main" val="1786772805"/>
      </p:ext>
    </p:extLst>
  </p:cSld>
  <p:clrMapOvr>
    <a:masterClrMapping/>
  </p:clrMapOvr>
  <p:transition spd="slow">
    <p:push dir="u"/>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467544" y="2564904"/>
            <a:ext cx="8136904" cy="954107"/>
          </a:xfrm>
          <a:prstGeom prst="rect">
            <a:avLst/>
          </a:prstGeom>
          <a:noFill/>
        </p:spPr>
        <p:txBody>
          <a:bodyPr wrap="square" rtlCol="0">
            <a:spAutoFit/>
          </a:bodyPr>
          <a:lstStyle/>
          <a:p>
            <a:pPr algn="ctr"/>
            <a:r>
              <a:rPr lang="es-MX" sz="2000" b="1" cap="small" dirty="0" smtClean="0">
                <a:latin typeface="Arial" panose="020B0604020202020204" pitchFamily="34" charset="0"/>
                <a:cs typeface="Arial" panose="020B0604020202020204" pitchFamily="34" charset="0"/>
              </a:rPr>
              <a:t>iv. Manual de contabilidad gubernamental</a:t>
            </a:r>
          </a:p>
          <a:p>
            <a:pPr algn="ctr"/>
            <a:r>
              <a:rPr lang="es-MX" sz="3600" b="1" cap="small" dirty="0" smtClean="0">
                <a:cs typeface="Arial" panose="020B0604020202020204" pitchFamily="34" charset="0"/>
              </a:rPr>
              <a:t>Estados financieros</a:t>
            </a:r>
            <a:endParaRPr lang="es-MX" sz="3600" b="1" cap="small" dirty="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184</a:t>
            </a:fld>
            <a:endParaRPr lang="es-MX" dirty="0"/>
          </a:p>
        </p:txBody>
      </p:sp>
    </p:spTree>
    <p:extLst>
      <p:ext uri="{BB962C8B-B14F-4D97-AF65-F5344CB8AC3E}">
        <p14:creationId xmlns:p14="http://schemas.microsoft.com/office/powerpoint/2010/main" val="1629099305"/>
      </p:ext>
    </p:extLst>
  </p:cSld>
  <p:clrMapOvr>
    <a:masterClrMapping/>
  </p:clrMapOvr>
  <p:transition spd="slow">
    <p:push dir="u"/>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453862" y="1081932"/>
            <a:ext cx="8136904" cy="612412"/>
          </a:xfrm>
          <a:prstGeom prst="rect">
            <a:avLst/>
          </a:prstGeom>
          <a:noFill/>
        </p:spPr>
        <p:txBody>
          <a:bodyPr wrap="square" rtlCol="0">
            <a:spAutoFit/>
          </a:bodyPr>
          <a:lstStyle/>
          <a:p>
            <a:pPr lvl="0" algn="ctr">
              <a:lnSpc>
                <a:spcPct val="200000"/>
              </a:lnSpc>
              <a:spcAft>
                <a:spcPts val="0"/>
              </a:spcAft>
            </a:pPr>
            <a:r>
              <a:rPr lang="es-MX" sz="2000" b="1" cap="small"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V. Principales </a:t>
            </a:r>
            <a:r>
              <a:rPr lang="es-MX" sz="2000" b="1" cap="small"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Obligaciones para los Poderes del Estado</a:t>
            </a:r>
          </a:p>
        </p:txBody>
      </p:sp>
      <p:pic>
        <p:nvPicPr>
          <p:cNvPr id="5" name="Imagen 1"/>
          <p:cNvPicPr>
            <a:picLocks noChangeAspect="1"/>
          </p:cNvPicPr>
          <p:nvPr/>
        </p:nvPicPr>
        <p:blipFill rotWithShape="1">
          <a:blip r:embed="rId3"/>
          <a:srcRect l="2211" t="27740" r="25565" b="13413"/>
          <a:stretch/>
        </p:blipFill>
        <p:spPr>
          <a:xfrm>
            <a:off x="295834" y="2036039"/>
            <a:ext cx="8463167" cy="4243736"/>
          </a:xfrm>
          <a:prstGeom prst="rect">
            <a:avLst/>
          </a:prstGeom>
        </p:spPr>
      </p:pic>
      <p:sp>
        <p:nvSpPr>
          <p:cNvPr id="2" name="1 Marcador de número de diapositiva"/>
          <p:cNvSpPr>
            <a:spLocks noGrp="1"/>
          </p:cNvSpPr>
          <p:nvPr>
            <p:ph type="sldNum" sz="quarter" idx="12"/>
          </p:nvPr>
        </p:nvSpPr>
        <p:spPr/>
        <p:txBody>
          <a:bodyPr/>
          <a:lstStyle/>
          <a:p>
            <a:fld id="{768E951C-FC20-4DE0-81B4-25DFF148F19B}" type="slidenum">
              <a:rPr lang="es-MX" smtClean="0"/>
              <a:t>185</a:t>
            </a:fld>
            <a:endParaRPr lang="es-MX" dirty="0"/>
          </a:p>
        </p:txBody>
      </p:sp>
    </p:spTree>
    <p:extLst>
      <p:ext uri="{BB962C8B-B14F-4D97-AF65-F5344CB8AC3E}">
        <p14:creationId xmlns:p14="http://schemas.microsoft.com/office/powerpoint/2010/main" val="2299757279"/>
      </p:ext>
    </p:extLst>
  </p:cSld>
  <p:clrMapOvr>
    <a:masterClrMapping/>
  </p:clrMapOvr>
  <p:transition spd="slow">
    <p:push dir="u"/>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p:nvPr/>
        </p:nvSpPr>
        <p:spPr>
          <a:xfrm>
            <a:off x="453862" y="1081932"/>
            <a:ext cx="8136904" cy="1122743"/>
          </a:xfrm>
          <a:prstGeom prst="rect">
            <a:avLst/>
          </a:prstGeom>
          <a:noFill/>
        </p:spPr>
        <p:txBody>
          <a:bodyPr wrap="square" rtlCol="0">
            <a:spAutoFit/>
          </a:bodyPr>
          <a:lstStyle/>
          <a:p>
            <a:pPr lvl="0" algn="ctr">
              <a:lnSpc>
                <a:spcPct val="200000"/>
              </a:lnSpc>
              <a:spcAft>
                <a:spcPts val="0"/>
              </a:spcAft>
            </a:pPr>
            <a:r>
              <a:rPr lang="es-MX" b="1" cap="small"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V. Principales </a:t>
            </a:r>
            <a:r>
              <a:rPr lang="es-MX" b="1" cap="small"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Obligaciones para los Poderes del </a:t>
            </a:r>
            <a:r>
              <a:rPr lang="es-MX" b="1" cap="small"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Estado</a:t>
            </a:r>
          </a:p>
          <a:p>
            <a:pPr lvl="0" algn="ctr">
              <a:lnSpc>
                <a:spcPct val="200000"/>
              </a:lnSpc>
              <a:spcAft>
                <a:spcPts val="0"/>
              </a:spcAft>
            </a:pPr>
            <a:r>
              <a:rPr lang="es-MX" b="1" cap="small"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GUÍA DE CUMPLIMIENTO</a:t>
            </a:r>
            <a:endParaRPr lang="es-MX" b="1" cap="small"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graphicFrame>
        <p:nvGraphicFramePr>
          <p:cNvPr id="7" name="Tabla 3"/>
          <p:cNvGraphicFramePr>
            <a:graphicFrameLocks noGrp="1"/>
          </p:cNvGraphicFramePr>
          <p:nvPr>
            <p:extLst>
              <p:ext uri="{D42A27DB-BD31-4B8C-83A1-F6EECF244321}">
                <p14:modId xmlns:p14="http://schemas.microsoft.com/office/powerpoint/2010/main" val="2788241340"/>
              </p:ext>
            </p:extLst>
          </p:nvPr>
        </p:nvGraphicFramePr>
        <p:xfrm>
          <a:off x="188263" y="2204863"/>
          <a:ext cx="8713689" cy="4308924"/>
        </p:xfrm>
        <a:graphic>
          <a:graphicData uri="http://schemas.openxmlformats.org/drawingml/2006/table">
            <a:tbl>
              <a:tblPr>
                <a:tableStyleId>{616DA210-FB5B-4158-B5E0-FEB733F419BA}</a:tableStyleId>
              </a:tblPr>
              <a:tblGrid>
                <a:gridCol w="275770"/>
                <a:gridCol w="3099438"/>
                <a:gridCol w="295835"/>
                <a:gridCol w="1630822"/>
                <a:gridCol w="292107"/>
                <a:gridCol w="1062318"/>
                <a:gridCol w="1075387"/>
                <a:gridCol w="982012"/>
              </a:tblGrid>
              <a:tr h="219229">
                <a:tc rowSpan="3" gridSpan="2">
                  <a:txBody>
                    <a:bodyPr/>
                    <a:lstStyle/>
                    <a:p>
                      <a:pPr algn="ctr" fontAlgn="ctr"/>
                      <a:r>
                        <a:rPr lang="es-MX" sz="2000" b="1" u="none" strike="noStrike" dirty="0">
                          <a:effectLst/>
                        </a:rPr>
                        <a:t>Registros Contables</a:t>
                      </a:r>
                      <a:endParaRPr lang="es-MX" sz="20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400" b="1" u="none" strike="noStrike" dirty="0">
                          <a:effectLst/>
                        </a:rPr>
                        <a:t>Fundamento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a:txBody>
                    <a:bodyPr/>
                    <a:lstStyle/>
                    <a:p>
                      <a:pPr algn="ctr" fontAlgn="ctr"/>
                      <a:r>
                        <a:rPr lang="es-MX" sz="1400" b="1" u="none" strike="noStrike" dirty="0">
                          <a:effectLst/>
                        </a:rPr>
                        <a:t>Comentarios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219229">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vMerge="1">
                  <a:txBody>
                    <a:bodyPr/>
                    <a:lstStyle/>
                    <a:p>
                      <a:endParaRPr lang="es-MX"/>
                    </a:p>
                  </a:txBody>
                  <a:tcPr/>
                </a:tc>
                <a:tc vMerge="1">
                  <a:txBody>
                    <a:bodyPr/>
                    <a:lstStyle/>
                    <a:p>
                      <a:endParaRPr lang="es-MX"/>
                    </a:p>
                  </a:txBody>
                  <a:tcPr/>
                </a:tc>
              </a:tr>
              <a:tr h="653201">
                <a:tc gridSpan="2" vMerge="1">
                  <a:txBody>
                    <a:bodyPr/>
                    <a:lstStyle/>
                    <a:p>
                      <a:endParaRPr lang="es-MX"/>
                    </a:p>
                  </a:txBody>
                  <a:tcPr/>
                </a:tc>
                <a:tc hMerge="1" vMerge="1">
                  <a:txBody>
                    <a:bodyPr/>
                    <a:lstStyle/>
                    <a:p>
                      <a:endParaRPr lang="es-MX"/>
                    </a:p>
                  </a:txBody>
                  <a:tcPr/>
                </a:tc>
                <a:tc>
                  <a:txBody>
                    <a:bodyPr/>
                    <a:lstStyle/>
                    <a:p>
                      <a:pPr algn="ctr" fontAlgn="t"/>
                      <a:r>
                        <a:rPr lang="es-MX" sz="1100" b="1"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Mecanismo de Verificación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Fecha estimada de cumplimiento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vMerge="1">
                  <a:txBody>
                    <a:bodyPr/>
                    <a:lstStyle/>
                    <a:p>
                      <a:endParaRPr lang="es-MX"/>
                    </a:p>
                  </a:txBody>
                  <a:tcPr/>
                </a:tc>
                <a:tc vMerge="1">
                  <a:txBody>
                    <a:bodyPr/>
                    <a:lstStyle/>
                    <a:p>
                      <a:endParaRPr lang="es-MX"/>
                    </a:p>
                  </a:txBody>
                  <a:tcPr/>
                </a:tc>
              </a:tr>
              <a:tr h="172732">
                <a:tc>
                  <a:txBody>
                    <a:bodyPr/>
                    <a:lstStyle/>
                    <a:p>
                      <a:pPr algn="ctr" fontAlgn="t"/>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l" fontAlgn="t"/>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ctr"/>
                      <a:r>
                        <a:rPr lang="es-MX" sz="1100"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1304159">
                <a:tc>
                  <a:txBody>
                    <a:bodyPr/>
                    <a:lstStyle/>
                    <a:p>
                      <a:pPr algn="ctr" fontAlgn="ctr"/>
                      <a:r>
                        <a:rPr lang="es-MX" sz="1400" u="none" strike="noStrike" dirty="0">
                          <a:effectLst/>
                        </a:rPr>
                        <a:t>1</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La lista de cuentas esta alineada al plan de cuentas emitido por el CONAC</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Lista de Cuentas Aprobada por el área competente en materia de contabilidad gubernamental</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37</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436215">
                <a:tc>
                  <a:txBody>
                    <a:bodyPr/>
                    <a:lstStyle/>
                    <a:p>
                      <a:pPr algn="ctr" fontAlgn="ctr"/>
                      <a:r>
                        <a:rPr lang="es-MX" sz="1400" u="none" strike="noStrike" dirty="0">
                          <a:effectLst/>
                        </a:rPr>
                        <a:t>2</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Cuenta con Manuales de Contabilidad</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Manual específico del Ente Público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20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1304159">
                <a:tc>
                  <a:txBody>
                    <a:bodyPr/>
                    <a:lstStyle/>
                    <a:p>
                      <a:pPr algn="ctr" fontAlgn="ctr"/>
                      <a:r>
                        <a:rPr lang="es-MX" sz="1400" u="none" strike="noStrike" dirty="0">
                          <a:effectLst/>
                        </a:rPr>
                        <a:t>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Registra en cuentas específicas de activo de los bienes muebles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Registro en subcuentas de las Cuentas Contables del Plan de Cuentas de los rubros 1.2.3, 1.2.4  y 1.2.5</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23, fracciones I, II y III, y artículo 24</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bl>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186</a:t>
            </a:fld>
            <a:endParaRPr lang="es-MX" dirty="0"/>
          </a:p>
        </p:txBody>
      </p:sp>
    </p:spTree>
    <p:extLst>
      <p:ext uri="{BB962C8B-B14F-4D97-AF65-F5344CB8AC3E}">
        <p14:creationId xmlns:p14="http://schemas.microsoft.com/office/powerpoint/2010/main" val="1019535495"/>
      </p:ext>
    </p:extLst>
  </p:cSld>
  <p:clrMapOvr>
    <a:masterClrMapping/>
  </p:clrMapOvr>
  <p:transition spd="slow">
    <p:push dir="u"/>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a 1"/>
          <p:cNvGraphicFramePr>
            <a:graphicFrameLocks noGrp="1"/>
          </p:cNvGraphicFramePr>
          <p:nvPr>
            <p:extLst>
              <p:ext uri="{D42A27DB-BD31-4B8C-83A1-F6EECF244321}">
                <p14:modId xmlns:p14="http://schemas.microsoft.com/office/powerpoint/2010/main" val="1873406233"/>
              </p:ext>
            </p:extLst>
          </p:nvPr>
        </p:nvGraphicFramePr>
        <p:xfrm>
          <a:off x="250364" y="2089523"/>
          <a:ext cx="8713689" cy="4494154"/>
        </p:xfrm>
        <a:graphic>
          <a:graphicData uri="http://schemas.openxmlformats.org/drawingml/2006/table">
            <a:tbl>
              <a:tblPr>
                <a:tableStyleId>{616DA210-FB5B-4158-B5E0-FEB733F419BA}</a:tableStyleId>
              </a:tblPr>
              <a:tblGrid>
                <a:gridCol w="275770"/>
                <a:gridCol w="2645604"/>
                <a:gridCol w="255494"/>
                <a:gridCol w="2232211"/>
                <a:gridCol w="201706"/>
                <a:gridCol w="1062319"/>
                <a:gridCol w="1438835"/>
                <a:gridCol w="601750"/>
              </a:tblGrid>
              <a:tr h="2401380">
                <a:tc>
                  <a:txBody>
                    <a:bodyPr/>
                    <a:lstStyle/>
                    <a:p>
                      <a:pPr algn="ctr" fontAlgn="ctr"/>
                      <a:r>
                        <a:rPr lang="es-MX" sz="1400" u="none" strike="noStrike" dirty="0">
                          <a:effectLst/>
                        </a:rPr>
                        <a:t>7</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Los bienes inmuebles se registran como mínimo  a valor catastral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Auxiliares de las subcuentas / Cuentas Contables del Plan de Cuentas del rubro 1.2.3, con valores como mínimo los valores  catastrales emitidos por autoridad competente</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artículos 23 y 27, párrafo primero y el Acuerdo 1 aprobado por el Consejo Nacional de Armonización Contable, en reunión del 3 de mayo de 2013 y publicado el 16 de mayo de 2013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1237129">
                <a:tc>
                  <a:txBody>
                    <a:bodyPr/>
                    <a:lstStyle/>
                    <a:p>
                      <a:pPr algn="ctr" fontAlgn="ctr"/>
                      <a:r>
                        <a:rPr lang="es-MX" sz="1400" u="none" strike="noStrike" dirty="0">
                          <a:effectLst/>
                        </a:rPr>
                        <a:t>8</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Registra las obras en proceso en una cuenta de activo, la cual refleja su grado de avance en forma objetiva y comparable</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Registro en subcuentas / Cuentas Contables del Plan de Cuentas 1.2.3.5 y 1.2.3.6 (construcciones en proceso)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29</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765032">
                <a:tc>
                  <a:txBody>
                    <a:bodyPr/>
                    <a:lstStyle/>
                    <a:p>
                      <a:pPr algn="ctr" fontAlgn="ctr"/>
                      <a:r>
                        <a:rPr lang="es-MX" sz="1400" u="none" strike="noStrike" dirty="0">
                          <a:effectLst/>
                        </a:rPr>
                        <a:t>9</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Derivado del proceso de entrega recepción, la administración entrante realiza el registro e inventarios de los bienes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Subcuentas - Inventario - Actas entrega - recepción</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artículo 31</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bl>
          </a:graphicData>
        </a:graphic>
      </p:graphicFrame>
      <p:graphicFrame>
        <p:nvGraphicFramePr>
          <p:cNvPr id="13" name="Tabla 3"/>
          <p:cNvGraphicFramePr>
            <a:graphicFrameLocks noGrp="1"/>
          </p:cNvGraphicFramePr>
          <p:nvPr>
            <p:extLst>
              <p:ext uri="{D42A27DB-BD31-4B8C-83A1-F6EECF244321}">
                <p14:modId xmlns:p14="http://schemas.microsoft.com/office/powerpoint/2010/main" val="3501893017"/>
              </p:ext>
            </p:extLst>
          </p:nvPr>
        </p:nvGraphicFramePr>
        <p:xfrm>
          <a:off x="263811" y="1037358"/>
          <a:ext cx="8713689" cy="1248227"/>
        </p:xfrm>
        <a:graphic>
          <a:graphicData uri="http://schemas.openxmlformats.org/drawingml/2006/table">
            <a:tbl>
              <a:tblPr>
                <a:tableStyleId>{616DA210-FB5B-4158-B5E0-FEB733F419BA}</a:tableStyleId>
              </a:tblPr>
              <a:tblGrid>
                <a:gridCol w="275770"/>
                <a:gridCol w="2645604"/>
                <a:gridCol w="268941"/>
                <a:gridCol w="2218765"/>
                <a:gridCol w="184892"/>
                <a:gridCol w="1062318"/>
                <a:gridCol w="1442202"/>
                <a:gridCol w="615197"/>
              </a:tblGrid>
              <a:tr h="250671">
                <a:tc rowSpan="3" gridSpan="2">
                  <a:txBody>
                    <a:bodyPr/>
                    <a:lstStyle/>
                    <a:p>
                      <a:pPr algn="ctr" fontAlgn="ctr"/>
                      <a:r>
                        <a:rPr lang="es-MX" sz="2000" b="1" u="none" strike="noStrike" dirty="0">
                          <a:effectLst/>
                        </a:rPr>
                        <a:t>Registros Contables</a:t>
                      </a:r>
                      <a:endParaRPr lang="es-MX" sz="20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400" b="1" u="none" strike="noStrike" dirty="0">
                          <a:effectLst/>
                        </a:rPr>
                        <a:t>Fundamento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c rowSpan="3">
                  <a:txBody>
                    <a:bodyPr/>
                    <a:lstStyle/>
                    <a:p>
                      <a:pPr algn="ctr" fontAlgn="ctr"/>
                      <a:r>
                        <a:rPr lang="es-MX" sz="1400" b="1" u="none" strike="noStrike" dirty="0">
                          <a:effectLst/>
                        </a:rPr>
                        <a:t>Comentarios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nchor="ctr"/>
                </a:tc>
              </a:tr>
              <a:tr h="250671">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hMerge="1">
                  <a:txBody>
                    <a:bodyPr/>
                    <a:lstStyle/>
                    <a:p>
                      <a:endParaRPr lang="es-MX"/>
                    </a:p>
                  </a:txBody>
                  <a:tcPr/>
                </a:tc>
                <a:tc vMerge="1">
                  <a:txBody>
                    <a:bodyPr/>
                    <a:lstStyle/>
                    <a:p>
                      <a:endParaRPr lang="es-MX"/>
                    </a:p>
                  </a:txBody>
                  <a:tcPr/>
                </a:tc>
                <a:tc vMerge="1">
                  <a:txBody>
                    <a:bodyPr/>
                    <a:lstStyle/>
                    <a:p>
                      <a:endParaRPr lang="es-MX"/>
                    </a:p>
                  </a:txBody>
                  <a:tcPr/>
                </a:tc>
              </a:tr>
              <a:tr h="746885">
                <a:tc gridSpan="2" vMerge="1">
                  <a:txBody>
                    <a:bodyPr/>
                    <a:lstStyle/>
                    <a:p>
                      <a:endParaRPr lang="es-MX"/>
                    </a:p>
                  </a:txBody>
                  <a:tcPr/>
                </a:tc>
                <a:tc hMerge="1" vMerge="1">
                  <a:txBody>
                    <a:bodyPr/>
                    <a:lstStyle/>
                    <a:p>
                      <a:endParaRPr lang="es-MX"/>
                    </a:p>
                  </a:txBody>
                  <a:tcPr/>
                </a:tc>
                <a:tc>
                  <a:txBody>
                    <a:bodyPr/>
                    <a:lstStyle/>
                    <a:p>
                      <a:pPr algn="ctr" fontAlgn="t"/>
                      <a:r>
                        <a:rPr lang="es-MX" sz="1100" b="1" u="none" strike="noStrike" dirty="0">
                          <a:effectLst/>
                        </a:rPr>
                        <a:t> </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Mecanismo de Verificación</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a:txBody>
                    <a:bodyPr/>
                    <a:lstStyle/>
                    <a:p>
                      <a:pPr algn="ctr" fontAlgn="t"/>
                      <a:r>
                        <a:rPr lang="es-MX" sz="1400" b="1" u="none" strike="noStrike" dirty="0">
                          <a:effectLst/>
                        </a:rPr>
                        <a:t>Fecha estimada de cumplimiento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2205" marR="2205" marT="2205" marB="0"/>
                </a:tc>
                <a:tc vMerge="1">
                  <a:txBody>
                    <a:bodyPr/>
                    <a:lstStyle/>
                    <a:p>
                      <a:endParaRPr lang="es-MX"/>
                    </a:p>
                  </a:txBody>
                  <a:tcPr/>
                </a:tc>
                <a:tc vMerge="1">
                  <a:txBody>
                    <a:bodyPr/>
                    <a:lstStyle/>
                    <a:p>
                      <a:endParaRPr lang="es-MX"/>
                    </a:p>
                  </a:txBody>
                  <a:tcPr/>
                </a:tc>
              </a:tr>
            </a:tbl>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187</a:t>
            </a:fld>
            <a:endParaRPr lang="es-MX" dirty="0"/>
          </a:p>
        </p:txBody>
      </p:sp>
    </p:spTree>
    <p:extLst>
      <p:ext uri="{BB962C8B-B14F-4D97-AF65-F5344CB8AC3E}">
        <p14:creationId xmlns:p14="http://schemas.microsoft.com/office/powerpoint/2010/main" val="3054753843"/>
      </p:ext>
    </p:extLst>
  </p:cSld>
  <p:clrMapOvr>
    <a:masterClrMapping/>
  </p:clrMapOvr>
  <p:transition spd="slow">
    <p:push dir="u"/>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2"/>
          <p:cNvGraphicFramePr>
            <a:graphicFrameLocks noGrp="1"/>
          </p:cNvGraphicFramePr>
          <p:nvPr>
            <p:extLst/>
          </p:nvPr>
        </p:nvGraphicFramePr>
        <p:xfrm>
          <a:off x="171451" y="1307076"/>
          <a:ext cx="8864972" cy="5188044"/>
        </p:xfrm>
        <a:graphic>
          <a:graphicData uri="http://schemas.openxmlformats.org/drawingml/2006/table">
            <a:tbl>
              <a:tblPr>
                <a:tableStyleId>{616DA210-FB5B-4158-B5E0-FEB733F419BA}</a:tableStyleId>
              </a:tblPr>
              <a:tblGrid>
                <a:gridCol w="280072"/>
                <a:gridCol w="3730512"/>
                <a:gridCol w="228600"/>
                <a:gridCol w="1775012"/>
                <a:gridCol w="215153"/>
                <a:gridCol w="968188"/>
                <a:gridCol w="851953"/>
                <a:gridCol w="815482"/>
              </a:tblGrid>
              <a:tr h="128099">
                <a:tc rowSpan="3" gridSpan="2">
                  <a:txBody>
                    <a:bodyPr/>
                    <a:lstStyle/>
                    <a:p>
                      <a:pPr algn="ctr" fontAlgn="ctr"/>
                      <a:r>
                        <a:rPr lang="es-MX" sz="1800" b="1" u="none" strike="noStrike" dirty="0">
                          <a:effectLst/>
                        </a:rPr>
                        <a:t>Registros Presupuestarios</a:t>
                      </a:r>
                      <a:endParaRPr lang="es-MX" sz="1800" b="1" i="0" u="none" strike="noStrike" dirty="0">
                        <a:solidFill>
                          <a:srgbClr val="000000"/>
                        </a:solidFill>
                        <a:effectLst/>
                        <a:latin typeface="Calibri" panose="020F0502020204030204" pitchFamily="34" charset="0"/>
                      </a:endParaRPr>
                    </a:p>
                  </a:txBody>
                  <a:tcPr marL="5617" marR="5617" marT="5617"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200" b="1" u="none" strike="noStrike" dirty="0">
                          <a:effectLst/>
                        </a:rPr>
                        <a:t>Fundamento</a:t>
                      </a:r>
                      <a:endParaRPr lang="es-MX" sz="1200" b="1" i="0" u="none" strike="noStrike" dirty="0">
                        <a:solidFill>
                          <a:srgbClr val="000000"/>
                        </a:solidFill>
                        <a:effectLst/>
                        <a:latin typeface="Calibri" panose="020F0502020204030204" pitchFamily="34" charset="0"/>
                      </a:endParaRPr>
                    </a:p>
                  </a:txBody>
                  <a:tcPr marL="5617" marR="5617" marT="5617" marB="0" anchor="ctr"/>
                </a:tc>
                <a:tc rowSpan="3">
                  <a:txBody>
                    <a:bodyPr/>
                    <a:lstStyle/>
                    <a:p>
                      <a:pPr algn="ctr" fontAlgn="ctr"/>
                      <a:r>
                        <a:rPr lang="es-MX" sz="1200" b="1" u="none" strike="noStrike" dirty="0">
                          <a:effectLst/>
                        </a:rPr>
                        <a:t>Comentarios</a:t>
                      </a:r>
                      <a:endParaRPr lang="es-MX" sz="1200" b="1" i="0" u="none" strike="noStrike" dirty="0">
                        <a:solidFill>
                          <a:srgbClr val="000000"/>
                        </a:solidFill>
                        <a:effectLst/>
                        <a:latin typeface="Calibri" panose="020F0502020204030204" pitchFamily="34" charset="0"/>
                      </a:endParaRPr>
                    </a:p>
                  </a:txBody>
                  <a:tcPr marL="5617" marR="5617" marT="5617" marB="0" anchor="ctr"/>
                </a:tc>
              </a:tr>
              <a:tr h="128099">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vMerge="1">
                  <a:txBody>
                    <a:bodyPr/>
                    <a:lstStyle/>
                    <a:p>
                      <a:endParaRPr lang="es-MX"/>
                    </a:p>
                  </a:txBody>
                  <a:tcPr/>
                </a:tc>
                <a:tc vMerge="1">
                  <a:txBody>
                    <a:bodyPr/>
                    <a:lstStyle/>
                    <a:p>
                      <a:endParaRPr lang="es-MX"/>
                    </a:p>
                  </a:txBody>
                  <a:tcPr/>
                </a:tc>
              </a:tr>
              <a:tr h="357459">
                <a:tc gridSpan="2" vMerge="1">
                  <a:txBody>
                    <a:bodyPr/>
                    <a:lstStyle/>
                    <a:p>
                      <a:endParaRPr lang="es-MX"/>
                    </a:p>
                  </a:txBody>
                  <a:tcPr/>
                </a:tc>
                <a:tc hMerge="1" vMerge="1">
                  <a:txBody>
                    <a:bodyPr/>
                    <a:lstStyle/>
                    <a:p>
                      <a:endParaRPr lang="es-MX"/>
                    </a:p>
                  </a:txBody>
                  <a:tcPr/>
                </a:tc>
                <a:tc>
                  <a:txBody>
                    <a:bodyPr/>
                    <a:lstStyle/>
                    <a:p>
                      <a:pPr algn="ctr" fontAlgn="t"/>
                      <a:r>
                        <a:rPr lang="es-MX" sz="1200" b="1" u="none" strike="noStrike" dirty="0">
                          <a:effectLst/>
                        </a:rPr>
                        <a:t> </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Mecanismo de Verificación</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 </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Fecha estimada de cumplimiento</a:t>
                      </a:r>
                      <a:endParaRPr lang="es-MX" sz="1200" b="1"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vMerge="1">
                  <a:txBody>
                    <a:bodyPr/>
                    <a:lstStyle/>
                    <a:p>
                      <a:endParaRPr lang="es-MX"/>
                    </a:p>
                  </a:txBody>
                  <a:tcPr/>
                </a:tc>
              </a:tr>
              <a:tr h="128099">
                <a:tc>
                  <a:txBody>
                    <a:bodyPr/>
                    <a:lstStyle/>
                    <a:p>
                      <a:pPr algn="l"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l"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con Clasificador por Rubros de Ingresos armonizado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Objeto del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Económica (por Tipo de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Funcional</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con </a:t>
                      </a:r>
                      <a:r>
                        <a:rPr lang="es-MX" sz="1400" u="none" strike="noStrike" dirty="0" smtClean="0">
                          <a:effectLst/>
                        </a:rPr>
                        <a:t>Clasificación Programática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Administrativa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Fuente de Financiamiento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aprobado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rowSpan="6">
                  <a:txBody>
                    <a:bodyPr/>
                    <a:lstStyle/>
                    <a:p>
                      <a:pPr algn="ctr" fontAlgn="ctr"/>
                      <a:r>
                        <a:rPr lang="es-MX" sz="1300" u="none" strike="noStrike" dirty="0">
                          <a:effectLst/>
                        </a:rPr>
                        <a:t>Cuentas de Orden Presupuestarias del Plan de Cuentas de los rubros 8.2 / Normas y Metodología para la Determinación de los Momentos Contables de los Ingresos los Egresos </a:t>
                      </a:r>
                      <a:endParaRPr lang="es-MX" sz="13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rowSpan="6">
                  <a:txBody>
                    <a:bodyPr/>
                    <a:lstStyle/>
                    <a:p>
                      <a:pPr algn="ctr" fontAlgn="ctr"/>
                      <a:r>
                        <a:rPr lang="es-MX" sz="1400" u="none" strike="noStrike" dirty="0">
                          <a:effectLst/>
                        </a:rPr>
                        <a:t>artículo 38, fracción I</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9</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modificado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10</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comprometido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devengado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12</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ejercido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85439">
                <a:tc>
                  <a:txBody>
                    <a:bodyPr/>
                    <a:lstStyle/>
                    <a:p>
                      <a:pPr algn="ctr" fontAlgn="ctr"/>
                      <a:r>
                        <a:rPr lang="es-MX" sz="1400" u="none" strike="noStrike" dirty="0">
                          <a:effectLst/>
                        </a:rPr>
                        <a:t>13</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de la etapa del presupuesto pagado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bl>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188</a:t>
            </a:fld>
            <a:endParaRPr lang="es-MX" dirty="0"/>
          </a:p>
        </p:txBody>
      </p:sp>
    </p:spTree>
    <p:extLst>
      <p:ext uri="{BB962C8B-B14F-4D97-AF65-F5344CB8AC3E}">
        <p14:creationId xmlns:p14="http://schemas.microsoft.com/office/powerpoint/2010/main" val="750304867"/>
      </p:ext>
    </p:extLst>
  </p:cSld>
  <p:clrMapOvr>
    <a:masterClrMapping/>
  </p:clrMapOvr>
  <p:transition spd="slow">
    <p:push dir="u"/>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nvPr>
        </p:nvGraphicFramePr>
        <p:xfrm>
          <a:off x="171451" y="1307076"/>
          <a:ext cx="8864972" cy="5188044"/>
        </p:xfrm>
        <a:graphic>
          <a:graphicData uri="http://schemas.openxmlformats.org/drawingml/2006/table">
            <a:tbl>
              <a:tblPr>
                <a:tableStyleId>{616DA210-FB5B-4158-B5E0-FEB733F419BA}</a:tableStyleId>
              </a:tblPr>
              <a:tblGrid>
                <a:gridCol w="280072"/>
                <a:gridCol w="3730512"/>
                <a:gridCol w="228600"/>
                <a:gridCol w="1775012"/>
                <a:gridCol w="215153"/>
                <a:gridCol w="968188"/>
                <a:gridCol w="851953"/>
                <a:gridCol w="815482"/>
              </a:tblGrid>
              <a:tr h="128099">
                <a:tc rowSpan="3" gridSpan="2">
                  <a:txBody>
                    <a:bodyPr/>
                    <a:lstStyle/>
                    <a:p>
                      <a:pPr algn="ctr" fontAlgn="ctr"/>
                      <a:r>
                        <a:rPr lang="es-MX" sz="1800" b="1" u="none" strike="noStrike" dirty="0">
                          <a:effectLst/>
                        </a:rPr>
                        <a:t>Registros Presupuestarios</a:t>
                      </a:r>
                      <a:endParaRPr lang="es-MX" sz="1800" b="1" i="0" u="none" strike="noStrike" dirty="0">
                        <a:solidFill>
                          <a:srgbClr val="000000"/>
                        </a:solidFill>
                        <a:effectLst/>
                        <a:latin typeface="Calibri" panose="020F0502020204030204" pitchFamily="34" charset="0"/>
                      </a:endParaRPr>
                    </a:p>
                  </a:txBody>
                  <a:tcPr marL="5617" marR="5617" marT="5617"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200" b="1" u="none" strike="noStrike" dirty="0">
                          <a:effectLst/>
                        </a:rPr>
                        <a:t>Fundamento</a:t>
                      </a:r>
                      <a:endParaRPr lang="es-MX" sz="1200" b="1" i="0" u="none" strike="noStrike" dirty="0">
                        <a:solidFill>
                          <a:srgbClr val="000000"/>
                        </a:solidFill>
                        <a:effectLst/>
                        <a:latin typeface="Calibri" panose="020F0502020204030204" pitchFamily="34" charset="0"/>
                      </a:endParaRPr>
                    </a:p>
                  </a:txBody>
                  <a:tcPr marL="5617" marR="5617" marT="5617" marB="0" anchor="ctr"/>
                </a:tc>
                <a:tc rowSpan="3">
                  <a:txBody>
                    <a:bodyPr/>
                    <a:lstStyle/>
                    <a:p>
                      <a:pPr algn="ctr" fontAlgn="ctr"/>
                      <a:r>
                        <a:rPr lang="es-MX" sz="1200" b="1" u="none" strike="noStrike" dirty="0">
                          <a:effectLst/>
                        </a:rPr>
                        <a:t>Comentarios</a:t>
                      </a:r>
                      <a:endParaRPr lang="es-MX" sz="1200" b="1" i="0" u="none" strike="noStrike" dirty="0">
                        <a:solidFill>
                          <a:srgbClr val="000000"/>
                        </a:solidFill>
                        <a:effectLst/>
                        <a:latin typeface="Calibri" panose="020F0502020204030204" pitchFamily="34" charset="0"/>
                      </a:endParaRPr>
                    </a:p>
                  </a:txBody>
                  <a:tcPr marL="5617" marR="5617" marT="5617" marB="0" anchor="ctr"/>
                </a:tc>
              </a:tr>
              <a:tr h="128099">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vMerge="1">
                  <a:txBody>
                    <a:bodyPr/>
                    <a:lstStyle/>
                    <a:p>
                      <a:endParaRPr lang="es-MX"/>
                    </a:p>
                  </a:txBody>
                  <a:tcPr/>
                </a:tc>
                <a:tc vMerge="1">
                  <a:txBody>
                    <a:bodyPr/>
                    <a:lstStyle/>
                    <a:p>
                      <a:endParaRPr lang="es-MX"/>
                    </a:p>
                  </a:txBody>
                  <a:tcPr/>
                </a:tc>
              </a:tr>
              <a:tr h="357459">
                <a:tc gridSpan="2" vMerge="1">
                  <a:txBody>
                    <a:bodyPr/>
                    <a:lstStyle/>
                    <a:p>
                      <a:endParaRPr lang="es-MX"/>
                    </a:p>
                  </a:txBody>
                  <a:tcPr/>
                </a:tc>
                <a:tc hMerge="1" vMerge="1">
                  <a:txBody>
                    <a:bodyPr/>
                    <a:lstStyle/>
                    <a:p>
                      <a:endParaRPr lang="es-MX"/>
                    </a:p>
                  </a:txBody>
                  <a:tcPr/>
                </a:tc>
                <a:tc>
                  <a:txBody>
                    <a:bodyPr/>
                    <a:lstStyle/>
                    <a:p>
                      <a:pPr algn="ctr" fontAlgn="t"/>
                      <a:r>
                        <a:rPr lang="es-MX" sz="1200" b="1" u="none" strike="noStrike" dirty="0">
                          <a:effectLst/>
                        </a:rPr>
                        <a:t> </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Mecanismo de Verificación</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 </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Fecha estimada de cumplimiento</a:t>
                      </a:r>
                      <a:endParaRPr lang="es-MX" sz="1200" b="1"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vMerge="1">
                  <a:txBody>
                    <a:bodyPr/>
                    <a:lstStyle/>
                    <a:p>
                      <a:endParaRPr lang="es-MX"/>
                    </a:p>
                  </a:txBody>
                  <a:tcPr/>
                </a:tc>
              </a:tr>
              <a:tr h="128099">
                <a:tc>
                  <a:txBody>
                    <a:bodyPr/>
                    <a:lstStyle/>
                    <a:p>
                      <a:pPr algn="l"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l"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con Clasificador por Rubros de Ingresos armonizado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Objeto del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Económica (por Tipo de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Funcional</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con </a:t>
                      </a:r>
                      <a:r>
                        <a:rPr lang="es-MX" sz="1400" u="none" strike="noStrike" dirty="0" smtClean="0">
                          <a:effectLst/>
                        </a:rPr>
                        <a:t>Clasificación Programática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Administrativa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Fuente de Financiamiento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aprobado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rowSpan="6">
                  <a:txBody>
                    <a:bodyPr/>
                    <a:lstStyle/>
                    <a:p>
                      <a:pPr algn="ctr" fontAlgn="ctr"/>
                      <a:r>
                        <a:rPr lang="es-MX" sz="1300" u="none" strike="noStrike" dirty="0">
                          <a:effectLst/>
                        </a:rPr>
                        <a:t>Cuentas de Orden Presupuestarias del Plan de Cuentas de los rubros 8.2 / Normas y Metodología para la Determinación de los Momentos Contables de los Ingresos los Egresos </a:t>
                      </a:r>
                      <a:endParaRPr lang="es-MX" sz="13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rowSpan="6">
                  <a:txBody>
                    <a:bodyPr/>
                    <a:lstStyle/>
                    <a:p>
                      <a:pPr algn="ctr" fontAlgn="ctr"/>
                      <a:r>
                        <a:rPr lang="es-MX" sz="1400" u="none" strike="noStrike" dirty="0">
                          <a:effectLst/>
                        </a:rPr>
                        <a:t>artículo 38, fracción I</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9</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modificado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10</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comprometido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devengado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12</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ejercido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85439">
                <a:tc>
                  <a:txBody>
                    <a:bodyPr/>
                    <a:lstStyle/>
                    <a:p>
                      <a:pPr algn="ctr" fontAlgn="ctr"/>
                      <a:r>
                        <a:rPr lang="es-MX" sz="1400" u="none" strike="noStrike" dirty="0">
                          <a:effectLst/>
                        </a:rPr>
                        <a:t>13</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de la etapa del presupuesto pagado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bl>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189</a:t>
            </a:fld>
            <a:endParaRPr lang="es-MX" dirty="0"/>
          </a:p>
        </p:txBody>
      </p:sp>
    </p:spTree>
    <p:extLst>
      <p:ext uri="{BB962C8B-B14F-4D97-AF65-F5344CB8AC3E}">
        <p14:creationId xmlns:p14="http://schemas.microsoft.com/office/powerpoint/2010/main" val="29328911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68E951C-FC20-4DE0-81B4-25DFF148F19B}" type="slidenum">
              <a:rPr lang="es-MX" smtClean="0"/>
              <a:t>19</a:t>
            </a:fld>
            <a:endParaRPr lang="es-MX" dirty="0"/>
          </a:p>
        </p:txBody>
      </p:sp>
      <p:graphicFrame>
        <p:nvGraphicFramePr>
          <p:cNvPr id="6" name="5 Diagrama"/>
          <p:cNvGraphicFramePr/>
          <p:nvPr>
            <p:extLst>
              <p:ext uri="{D42A27DB-BD31-4B8C-83A1-F6EECF244321}">
                <p14:modId xmlns:p14="http://schemas.microsoft.com/office/powerpoint/2010/main" val="2030622975"/>
              </p:ext>
            </p:extLst>
          </p:nvPr>
        </p:nvGraphicFramePr>
        <p:xfrm>
          <a:off x="0" y="980728"/>
          <a:ext cx="9144000"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3 Grupo"/>
          <p:cNvGrpSpPr/>
          <p:nvPr/>
        </p:nvGrpSpPr>
        <p:grpSpPr>
          <a:xfrm>
            <a:off x="3563888" y="3140968"/>
            <a:ext cx="2232248" cy="1018056"/>
            <a:chOff x="4025276" y="3682043"/>
            <a:chExt cx="1566241" cy="1018056"/>
          </a:xfrm>
        </p:grpSpPr>
        <p:sp>
          <p:nvSpPr>
            <p:cNvPr id="8" name="7 Rectángulo redondeado"/>
            <p:cNvSpPr/>
            <p:nvPr/>
          </p:nvSpPr>
          <p:spPr>
            <a:xfrm>
              <a:off x="4025276" y="3682043"/>
              <a:ext cx="1566241" cy="1018056"/>
            </a:xfrm>
            <a:prstGeom prst="roundRect">
              <a:avLst/>
            </a:prstGeom>
          </p:spPr>
          <p:style>
            <a:lnRef idx="0">
              <a:schemeClr val="lt1">
                <a:hueOff val="0"/>
                <a:satOff val="0"/>
                <a:lumOff val="0"/>
                <a:alphaOff val="0"/>
              </a:schemeClr>
            </a:lnRef>
            <a:fillRef idx="3">
              <a:schemeClr val="accent3">
                <a:shade val="50000"/>
                <a:hueOff val="214044"/>
                <a:satOff val="-3415"/>
                <a:lumOff val="32886"/>
                <a:alphaOff val="0"/>
              </a:schemeClr>
            </a:fillRef>
            <a:effectRef idx="3">
              <a:schemeClr val="accent3">
                <a:shade val="50000"/>
                <a:hueOff val="214044"/>
                <a:satOff val="-3415"/>
                <a:lumOff val="32886"/>
                <a:alphaOff val="0"/>
              </a:schemeClr>
            </a:effectRef>
            <a:fontRef idx="minor">
              <a:schemeClr val="lt1"/>
            </a:fontRef>
          </p:style>
        </p:sp>
        <p:sp>
          <p:nvSpPr>
            <p:cNvPr id="9" name="8 Rectángulo"/>
            <p:cNvSpPr/>
            <p:nvPr/>
          </p:nvSpPr>
          <p:spPr>
            <a:xfrm>
              <a:off x="4074973" y="3731740"/>
              <a:ext cx="1466847" cy="918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fontAlgn="base">
                <a:spcBef>
                  <a:spcPct val="0"/>
                </a:spcBef>
                <a:spcAft>
                  <a:spcPct val="0"/>
                </a:spcAft>
              </a:pPr>
              <a:r>
                <a:rPr lang="es-MX" b="1" cap="small" dirty="0" smtClean="0">
                  <a:solidFill>
                    <a:prstClr val="black"/>
                  </a:solidFill>
                </a:rPr>
                <a:t>Coordinación en procesos internos</a:t>
              </a:r>
              <a:endParaRPr lang="es-ES" b="1" cap="small" dirty="0">
                <a:solidFill>
                  <a:prstClr val="black"/>
                </a:solidFill>
              </a:endParaRPr>
            </a:p>
          </p:txBody>
        </p:sp>
      </p:grpSp>
    </p:spTree>
    <p:extLst>
      <p:ext uri="{BB962C8B-B14F-4D97-AF65-F5344CB8AC3E}">
        <p14:creationId xmlns:p14="http://schemas.microsoft.com/office/powerpoint/2010/main" val="280087742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54" y="322402"/>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nvPr>
        </p:nvGraphicFramePr>
        <p:xfrm>
          <a:off x="171451" y="1307076"/>
          <a:ext cx="8864972" cy="5188044"/>
        </p:xfrm>
        <a:graphic>
          <a:graphicData uri="http://schemas.openxmlformats.org/drawingml/2006/table">
            <a:tbl>
              <a:tblPr>
                <a:tableStyleId>{616DA210-FB5B-4158-B5E0-FEB733F419BA}</a:tableStyleId>
              </a:tblPr>
              <a:tblGrid>
                <a:gridCol w="280072"/>
                <a:gridCol w="3730512"/>
                <a:gridCol w="228600"/>
                <a:gridCol w="1775012"/>
                <a:gridCol w="215153"/>
                <a:gridCol w="968188"/>
                <a:gridCol w="851953"/>
                <a:gridCol w="815482"/>
              </a:tblGrid>
              <a:tr h="128099">
                <a:tc rowSpan="3" gridSpan="2">
                  <a:txBody>
                    <a:bodyPr/>
                    <a:lstStyle/>
                    <a:p>
                      <a:pPr algn="ctr" fontAlgn="ctr"/>
                      <a:r>
                        <a:rPr lang="es-MX" sz="1800" b="1" u="none" strike="noStrike" dirty="0">
                          <a:effectLst/>
                        </a:rPr>
                        <a:t>Registros Presupuestarios</a:t>
                      </a:r>
                      <a:endParaRPr lang="es-MX" sz="1800" b="1" i="0" u="none" strike="noStrike" dirty="0">
                        <a:solidFill>
                          <a:srgbClr val="000000"/>
                        </a:solidFill>
                        <a:effectLst/>
                        <a:latin typeface="Calibri" panose="020F0502020204030204" pitchFamily="34" charset="0"/>
                      </a:endParaRPr>
                    </a:p>
                  </a:txBody>
                  <a:tcPr marL="5617" marR="5617" marT="5617" marB="0" anchor="ctr"/>
                </a:tc>
                <a:tc rowSpan="3" hMerge="1">
                  <a:txBody>
                    <a:bodyPr/>
                    <a:lstStyle/>
                    <a:p>
                      <a:endParaRPr lang="es-MX"/>
                    </a:p>
                  </a:txBody>
                  <a:tcPr/>
                </a:tc>
                <a:tc gridSpan="4">
                  <a:txBody>
                    <a:bodyPr/>
                    <a:lstStyle/>
                    <a:p>
                      <a:pPr algn="ctr" fontAlgn="t"/>
                      <a:r>
                        <a:rPr lang="es-MX" sz="1400" b="1" u="none" strike="noStrike" dirty="0">
                          <a:effectLst/>
                        </a:rPr>
                        <a:t>Implementación</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200" b="1" u="none" strike="noStrike" dirty="0">
                          <a:effectLst/>
                        </a:rPr>
                        <a:t>Fundamento</a:t>
                      </a:r>
                      <a:endParaRPr lang="es-MX" sz="1200" b="1" i="0" u="none" strike="noStrike" dirty="0">
                        <a:solidFill>
                          <a:srgbClr val="000000"/>
                        </a:solidFill>
                        <a:effectLst/>
                        <a:latin typeface="Calibri" panose="020F0502020204030204" pitchFamily="34" charset="0"/>
                      </a:endParaRPr>
                    </a:p>
                  </a:txBody>
                  <a:tcPr marL="5617" marR="5617" marT="5617" marB="0" anchor="ctr"/>
                </a:tc>
                <a:tc rowSpan="3">
                  <a:txBody>
                    <a:bodyPr/>
                    <a:lstStyle/>
                    <a:p>
                      <a:pPr algn="ctr" fontAlgn="ctr"/>
                      <a:r>
                        <a:rPr lang="es-MX" sz="1200" b="1" u="none" strike="noStrike" dirty="0">
                          <a:effectLst/>
                        </a:rPr>
                        <a:t>Comentarios</a:t>
                      </a:r>
                      <a:endParaRPr lang="es-MX" sz="1200" b="1" i="0" u="none" strike="noStrike" dirty="0">
                        <a:solidFill>
                          <a:srgbClr val="000000"/>
                        </a:solidFill>
                        <a:effectLst/>
                        <a:latin typeface="Calibri" panose="020F0502020204030204" pitchFamily="34" charset="0"/>
                      </a:endParaRPr>
                    </a:p>
                  </a:txBody>
                  <a:tcPr marL="5617" marR="5617" marT="5617" marB="0" anchor="ctr"/>
                </a:tc>
              </a:tr>
              <a:tr h="128099">
                <a:tc gridSpan="2" vMerge="1">
                  <a:txBody>
                    <a:bodyPr/>
                    <a:lstStyle/>
                    <a:p>
                      <a:endParaRPr lang="es-MX"/>
                    </a:p>
                  </a:txBody>
                  <a:tcPr/>
                </a:tc>
                <a:tc hMerge="1" vMerge="1">
                  <a:txBody>
                    <a:bodyPr/>
                    <a:lstStyle/>
                    <a:p>
                      <a:endParaRPr lang="es-MX"/>
                    </a:p>
                  </a:txBody>
                  <a:tcPr/>
                </a:tc>
                <a:tc gridSpan="2">
                  <a:txBody>
                    <a:bodyPr/>
                    <a:lstStyle/>
                    <a:p>
                      <a:pPr algn="ctr" fontAlgn="t"/>
                      <a:r>
                        <a:rPr lang="es-MX" sz="1400" b="1" u="none" strike="noStrike" dirty="0">
                          <a:effectLst/>
                        </a:rPr>
                        <a:t>SI</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gridSpan="2">
                  <a:txBody>
                    <a:bodyPr/>
                    <a:lstStyle/>
                    <a:p>
                      <a:pPr algn="ctr" fontAlgn="t"/>
                      <a:r>
                        <a:rPr lang="es-MX" sz="1400" b="1" u="none" strike="noStrike" dirty="0">
                          <a:effectLst/>
                        </a:rPr>
                        <a:t>NO</a:t>
                      </a:r>
                      <a:endParaRPr lang="es-MX" sz="1400" b="1" i="0" u="none" strike="noStrike" dirty="0">
                        <a:solidFill>
                          <a:srgbClr val="000000"/>
                        </a:solidFill>
                        <a:effectLst/>
                        <a:latin typeface="Calibri" panose="020F0502020204030204" pitchFamily="34" charset="0"/>
                      </a:endParaRPr>
                    </a:p>
                  </a:txBody>
                  <a:tcPr marL="5617" marR="5617" marT="5617" marB="0"/>
                </a:tc>
                <a:tc hMerge="1">
                  <a:txBody>
                    <a:bodyPr/>
                    <a:lstStyle/>
                    <a:p>
                      <a:endParaRPr lang="es-MX"/>
                    </a:p>
                  </a:txBody>
                  <a:tcPr/>
                </a:tc>
                <a:tc vMerge="1">
                  <a:txBody>
                    <a:bodyPr/>
                    <a:lstStyle/>
                    <a:p>
                      <a:endParaRPr lang="es-MX"/>
                    </a:p>
                  </a:txBody>
                  <a:tcPr/>
                </a:tc>
                <a:tc vMerge="1">
                  <a:txBody>
                    <a:bodyPr/>
                    <a:lstStyle/>
                    <a:p>
                      <a:endParaRPr lang="es-MX"/>
                    </a:p>
                  </a:txBody>
                  <a:tcPr/>
                </a:tc>
              </a:tr>
              <a:tr h="357459">
                <a:tc gridSpan="2" vMerge="1">
                  <a:txBody>
                    <a:bodyPr/>
                    <a:lstStyle/>
                    <a:p>
                      <a:endParaRPr lang="es-MX"/>
                    </a:p>
                  </a:txBody>
                  <a:tcPr/>
                </a:tc>
                <a:tc hMerge="1" vMerge="1">
                  <a:txBody>
                    <a:bodyPr/>
                    <a:lstStyle/>
                    <a:p>
                      <a:endParaRPr lang="es-MX"/>
                    </a:p>
                  </a:txBody>
                  <a:tcPr/>
                </a:tc>
                <a:tc>
                  <a:txBody>
                    <a:bodyPr/>
                    <a:lstStyle/>
                    <a:p>
                      <a:pPr algn="ctr" fontAlgn="t"/>
                      <a:r>
                        <a:rPr lang="es-MX" sz="1200" b="1" u="none" strike="noStrike" dirty="0">
                          <a:effectLst/>
                        </a:rPr>
                        <a:t> </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Mecanismo de Verificación</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 </a:t>
                      </a:r>
                      <a:endParaRPr lang="es-MX" sz="12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200" b="1" u="none" strike="noStrike" dirty="0">
                          <a:effectLst/>
                        </a:rPr>
                        <a:t>Fecha estimada de cumplimiento</a:t>
                      </a:r>
                      <a:endParaRPr lang="es-MX" sz="1200" b="1"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vMerge="1">
                  <a:txBody>
                    <a:bodyPr/>
                    <a:lstStyle/>
                    <a:p>
                      <a:endParaRPr lang="es-MX"/>
                    </a:p>
                  </a:txBody>
                  <a:tcPr/>
                </a:tc>
              </a:tr>
              <a:tr h="128099">
                <a:tc>
                  <a:txBody>
                    <a:bodyPr/>
                    <a:lstStyle/>
                    <a:p>
                      <a:pPr algn="l"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l"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t"/>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con Clasificador por Rubros de Ingresos armonizado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2</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Objeto del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3</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Económica (por Tipo de Gasto) armonizada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4</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Funcional</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5</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con </a:t>
                      </a:r>
                      <a:r>
                        <a:rPr lang="es-MX" sz="1400" u="none" strike="noStrike" dirty="0" smtClean="0">
                          <a:effectLst/>
                        </a:rPr>
                        <a:t>Clasificación Programática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6</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a:t>
                      </a:r>
                      <a:r>
                        <a:rPr lang="es-MX" sz="1400" u="none" strike="noStrike" dirty="0" smtClean="0">
                          <a:effectLst/>
                        </a:rPr>
                        <a:t>Administrativa</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240340">
                <a:tc>
                  <a:txBody>
                    <a:bodyPr/>
                    <a:lstStyle/>
                    <a:p>
                      <a:pPr algn="ctr" fontAlgn="ctr"/>
                      <a:r>
                        <a:rPr lang="es-MX" sz="1400" u="none" strike="noStrike" dirty="0">
                          <a:effectLst/>
                        </a:rPr>
                        <a:t>7</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Cuenta </a:t>
                      </a:r>
                      <a:r>
                        <a:rPr lang="es-MX" sz="1400" u="none" strike="noStrike" dirty="0" smtClean="0">
                          <a:effectLst/>
                        </a:rPr>
                        <a:t>con </a:t>
                      </a:r>
                      <a:r>
                        <a:rPr lang="es-MX" sz="1400" u="none" strike="noStrike" dirty="0">
                          <a:effectLst/>
                        </a:rPr>
                        <a:t>Clasificación por Fuente de Financiamiento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200" u="none" strike="noStrike" dirty="0">
                          <a:effectLst/>
                        </a:rPr>
                        <a:t>Revisión de Clasificadores</a:t>
                      </a:r>
                      <a:endParaRPr lang="es-MX" sz="12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ctr" fontAlgn="ctr"/>
                      <a:r>
                        <a:rPr lang="es-MX" sz="1400" u="none" strike="noStrike" dirty="0">
                          <a:effectLst/>
                        </a:rPr>
                        <a:t>Artículo 41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8</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aprobado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rowSpan="6">
                  <a:txBody>
                    <a:bodyPr/>
                    <a:lstStyle/>
                    <a:p>
                      <a:pPr algn="ctr" fontAlgn="ctr"/>
                      <a:r>
                        <a:rPr lang="es-MX" sz="1300" u="none" strike="noStrike" dirty="0">
                          <a:effectLst/>
                        </a:rPr>
                        <a:t>Cuentas de Orden Presupuestarias del Plan de Cuentas de los rubros 8.2 / Normas y Metodología para la Determinación de los Momentos Contables de los Ingresos los Egresos </a:t>
                      </a:r>
                      <a:endParaRPr lang="es-MX" sz="13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rowSpan="6">
                  <a:txBody>
                    <a:bodyPr/>
                    <a:lstStyle/>
                    <a:p>
                      <a:pPr algn="ctr" fontAlgn="ctr"/>
                      <a:r>
                        <a:rPr lang="es-MX" sz="1400" u="none" strike="noStrike" dirty="0">
                          <a:effectLst/>
                        </a:rPr>
                        <a:t>artículo 38, fracción I</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9</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modificado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10</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comprometido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11</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devengado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28099">
                <a:tc>
                  <a:txBody>
                    <a:bodyPr/>
                    <a:lstStyle/>
                    <a:p>
                      <a:pPr algn="ctr" fontAlgn="ctr"/>
                      <a:r>
                        <a:rPr lang="es-MX" sz="1400" u="none" strike="noStrike" dirty="0">
                          <a:effectLst/>
                        </a:rPr>
                        <a:t>12</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a:t>
                      </a:r>
                      <a:r>
                        <a:rPr lang="es-MX" sz="1400" u="none" strike="noStrike" dirty="0" smtClean="0">
                          <a:effectLst/>
                        </a:rPr>
                        <a:t>del </a:t>
                      </a:r>
                      <a:r>
                        <a:rPr lang="es-MX" sz="1400" u="none" strike="noStrike" dirty="0">
                          <a:effectLst/>
                        </a:rPr>
                        <a:t>presupuesto ejercido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r h="185439">
                <a:tc>
                  <a:txBody>
                    <a:bodyPr/>
                    <a:lstStyle/>
                    <a:p>
                      <a:pPr algn="ctr" fontAlgn="ctr"/>
                      <a:r>
                        <a:rPr lang="es-MX" sz="1400" u="none" strike="noStrike" dirty="0">
                          <a:effectLst/>
                        </a:rPr>
                        <a:t>13</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Realiza el registro de la etapa del presupuesto pagado</a:t>
                      </a:r>
                      <a:endParaRPr lang="es-MX" sz="1400" b="0" i="0" u="none" strike="noStrike" dirty="0">
                        <a:solidFill>
                          <a:srgbClr val="000000"/>
                        </a:solidFill>
                        <a:effectLst/>
                        <a:latin typeface="Calibri" panose="020F0502020204030204" pitchFamily="34" charset="0"/>
                      </a:endParaRPr>
                    </a:p>
                  </a:txBody>
                  <a:tcPr marL="5617" marR="5617" marT="5617" marB="0" anchor="ctr"/>
                </a:tc>
                <a:tc>
                  <a:txBody>
                    <a:bodyPr/>
                    <a:lstStyle/>
                    <a:p>
                      <a:pPr algn="just"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c vMerge="1">
                  <a:txBody>
                    <a:bodyPr/>
                    <a:lstStyle/>
                    <a:p>
                      <a:endParaRPr lang="es-MX"/>
                    </a:p>
                  </a:txBody>
                  <a:tcPr/>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a:txBody>
                    <a:bodyPr/>
                    <a:lstStyle/>
                    <a:p>
                      <a:pPr algn="just" fontAlgn="t"/>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tc>
                <a:tc vMerge="1">
                  <a:txBody>
                    <a:bodyPr/>
                    <a:lstStyle/>
                    <a:p>
                      <a:endParaRPr lang="es-MX"/>
                    </a:p>
                  </a:txBody>
                  <a:tcPr/>
                </a:tc>
                <a:tc>
                  <a:txBody>
                    <a:bodyPr/>
                    <a:lstStyle/>
                    <a:p>
                      <a:pPr algn="ctr" fontAlgn="ctr"/>
                      <a:r>
                        <a:rPr lang="es-MX" sz="1400" u="none" strike="noStrike" dirty="0">
                          <a:effectLst/>
                        </a:rPr>
                        <a:t> </a:t>
                      </a:r>
                      <a:endParaRPr lang="es-MX" sz="1400" b="0" i="0" u="none" strike="noStrike" dirty="0">
                        <a:solidFill>
                          <a:srgbClr val="000000"/>
                        </a:solidFill>
                        <a:effectLst/>
                        <a:latin typeface="Calibri" panose="020F0502020204030204" pitchFamily="34" charset="0"/>
                      </a:endParaRPr>
                    </a:p>
                  </a:txBody>
                  <a:tcPr marL="5617" marR="5617" marT="5617" marB="0" anchor="ctr"/>
                </a:tc>
              </a:tr>
            </a:tbl>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190</a:t>
            </a:fld>
            <a:endParaRPr lang="es-MX" dirty="0"/>
          </a:p>
        </p:txBody>
      </p:sp>
    </p:spTree>
    <p:extLst>
      <p:ext uri="{BB962C8B-B14F-4D97-AF65-F5344CB8AC3E}">
        <p14:creationId xmlns:p14="http://schemas.microsoft.com/office/powerpoint/2010/main" val="77715674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768E951C-FC20-4DE0-81B4-25DFF148F19B}" type="slidenum">
              <a:rPr lang="es-MX" smtClean="0"/>
              <a:t>2</a:t>
            </a:fld>
            <a:endParaRPr lang="es-MX"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268760"/>
            <a:ext cx="403244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853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68E951C-FC20-4DE0-81B4-25DFF148F19B}" type="slidenum">
              <a:rPr lang="es-MX" smtClean="0"/>
              <a:t>20</a:t>
            </a:fld>
            <a:endParaRPr lang="es-MX" dirty="0"/>
          </a:p>
        </p:txBody>
      </p:sp>
      <p:graphicFrame>
        <p:nvGraphicFramePr>
          <p:cNvPr id="17" name="16 Diagrama"/>
          <p:cNvGraphicFramePr/>
          <p:nvPr/>
        </p:nvGraphicFramePr>
        <p:xfrm>
          <a:off x="1071538" y="1428736"/>
          <a:ext cx="7477156"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17 CuadroTexto"/>
          <p:cNvSpPr txBox="1"/>
          <p:nvPr/>
        </p:nvSpPr>
        <p:spPr>
          <a:xfrm>
            <a:off x="928662" y="2357430"/>
            <a:ext cx="2928958" cy="923330"/>
          </a:xfrm>
          <a:prstGeom prst="rect">
            <a:avLst/>
          </a:prstGeom>
          <a:solidFill>
            <a:schemeClr val="accent3">
              <a:lumMod val="75000"/>
            </a:schemeClr>
          </a:solidFill>
          <a:scene3d>
            <a:camera prst="orthographicFront"/>
            <a:lightRig rig="threePt" dir="t"/>
          </a:scene3d>
          <a:sp3d>
            <a:bevelT prst="angle"/>
          </a:sp3d>
        </p:spPr>
        <p:txBody>
          <a:bodyPr>
            <a:spAutoFit/>
          </a:bodyPr>
          <a:lstStyle/>
          <a:p>
            <a:pPr algn="ctr" fontAlgn="base">
              <a:spcBef>
                <a:spcPct val="0"/>
              </a:spcBef>
              <a:spcAft>
                <a:spcPct val="0"/>
              </a:spcAft>
              <a:defRPr/>
            </a:pPr>
            <a:r>
              <a:rPr lang="es-MX" b="1" cap="small" dirty="0">
                <a:solidFill>
                  <a:prstClr val="black"/>
                </a:solidFill>
                <a:latin typeface="Arial" pitchFamily="34" charset="0"/>
                <a:cs typeface="Arial" pitchFamily="34" charset="0"/>
              </a:rPr>
              <a:t>Aspectos que </a:t>
            </a:r>
          </a:p>
          <a:p>
            <a:pPr algn="ctr" fontAlgn="base">
              <a:spcBef>
                <a:spcPct val="0"/>
              </a:spcBef>
              <a:spcAft>
                <a:spcPct val="0"/>
              </a:spcAft>
              <a:defRPr/>
            </a:pPr>
            <a:r>
              <a:rPr lang="es-MX" b="1" cap="small" dirty="0">
                <a:solidFill>
                  <a:prstClr val="black"/>
                </a:solidFill>
                <a:latin typeface="Arial" pitchFamily="34" charset="0"/>
                <a:cs typeface="Arial" pitchFamily="34" charset="0"/>
              </a:rPr>
              <a:t>busca la </a:t>
            </a:r>
          </a:p>
          <a:p>
            <a:pPr algn="ctr" fontAlgn="base">
              <a:spcBef>
                <a:spcPct val="0"/>
              </a:spcBef>
              <a:spcAft>
                <a:spcPct val="0"/>
              </a:spcAft>
              <a:defRPr/>
            </a:pPr>
            <a:r>
              <a:rPr lang="es-MX" b="1" cap="small" dirty="0">
                <a:solidFill>
                  <a:prstClr val="black"/>
                </a:solidFill>
                <a:latin typeface="Arial" pitchFamily="34" charset="0"/>
                <a:cs typeface="Arial" pitchFamily="34" charset="0"/>
              </a:rPr>
              <a:t>armonización contable</a:t>
            </a:r>
          </a:p>
        </p:txBody>
      </p:sp>
    </p:spTree>
    <p:extLst>
      <p:ext uri="{BB962C8B-B14F-4D97-AF65-F5344CB8AC3E}">
        <p14:creationId xmlns:p14="http://schemas.microsoft.com/office/powerpoint/2010/main" val="692060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83568" y="2967335"/>
            <a:ext cx="7776864" cy="1107996"/>
          </a:xfrm>
          <a:prstGeom prst="rect">
            <a:avLst/>
          </a:prstGeom>
        </p:spPr>
        <p:txBody>
          <a:bodyPr wrap="square">
            <a:spAutoFit/>
          </a:bodyPr>
          <a:lstStyle/>
          <a:p>
            <a:pPr algn="ctr"/>
            <a:r>
              <a:rPr lang="es-MX" sz="2400" b="1" dirty="0" smtClean="0"/>
              <a:t>II.1. Ley General de Contabilidad Gubernamental</a:t>
            </a:r>
          </a:p>
          <a:p>
            <a:pPr algn="ctr"/>
            <a:r>
              <a:rPr lang="es-MX" sz="2400" b="1" dirty="0" smtClean="0"/>
              <a:t>Adición al artículo 73 constitucional</a:t>
            </a:r>
          </a:p>
          <a:p>
            <a:endParaRPr lang="es-MX"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21</a:t>
            </a:fld>
            <a:endParaRPr lang="es-MX" dirty="0"/>
          </a:p>
        </p:txBody>
      </p:sp>
    </p:spTree>
    <p:extLst>
      <p:ext uri="{BB962C8B-B14F-4D97-AF65-F5344CB8AC3E}">
        <p14:creationId xmlns:p14="http://schemas.microsoft.com/office/powerpoint/2010/main" val="3792467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Diagrama"/>
          <p:cNvGraphicFramePr/>
          <p:nvPr/>
        </p:nvGraphicFramePr>
        <p:xfrm>
          <a:off x="642910" y="1214422"/>
          <a:ext cx="8072494"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22</a:t>
            </a:fld>
            <a:endParaRPr lang="es-MX" dirty="0"/>
          </a:p>
        </p:txBody>
      </p:sp>
    </p:spTree>
    <p:extLst>
      <p:ext uri="{BB962C8B-B14F-4D97-AF65-F5344CB8AC3E}">
        <p14:creationId xmlns:p14="http://schemas.microsoft.com/office/powerpoint/2010/main" val="364571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19572" y="1124744"/>
            <a:ext cx="7776864" cy="5170646"/>
          </a:xfrm>
          <a:prstGeom prst="rect">
            <a:avLst/>
          </a:prstGeom>
        </p:spPr>
        <p:txBody>
          <a:bodyPr wrap="square">
            <a:spAutoFit/>
          </a:bodyPr>
          <a:lstStyle/>
          <a:p>
            <a:pPr algn="just" fontAlgn="base">
              <a:spcBef>
                <a:spcPct val="0"/>
              </a:spcBef>
              <a:spcAft>
                <a:spcPct val="0"/>
              </a:spcAft>
            </a:pPr>
            <a:r>
              <a:rPr lang="es-ES" altLang="es-MX" sz="2400" b="1" dirty="0" smtClean="0">
                <a:solidFill>
                  <a:srgbClr val="000000"/>
                </a:solidFill>
              </a:rPr>
              <a:t>”Adición de fracción XXVIII al artículo 73 Constitucional *</a:t>
            </a:r>
          </a:p>
          <a:p>
            <a:pPr lvl="0" algn="just" fontAlgn="base">
              <a:spcBef>
                <a:spcPct val="0"/>
              </a:spcBef>
              <a:spcAft>
                <a:spcPct val="0"/>
              </a:spcAft>
            </a:pPr>
            <a:endParaRPr lang="es-ES" altLang="es-MX" sz="2400" b="1" dirty="0" smtClean="0">
              <a:solidFill>
                <a:srgbClr val="000000"/>
              </a:solidFill>
            </a:endParaRPr>
          </a:p>
          <a:p>
            <a:pPr lvl="0" algn="just" fontAlgn="base">
              <a:spcBef>
                <a:spcPct val="0"/>
              </a:spcBef>
              <a:spcAft>
                <a:spcPct val="0"/>
              </a:spcAft>
            </a:pPr>
            <a:r>
              <a:rPr lang="es-ES" altLang="es-MX" sz="2400" b="1" dirty="0" smtClean="0">
                <a:solidFill>
                  <a:srgbClr val="000000"/>
                </a:solidFill>
              </a:rPr>
              <a:t>Facultad </a:t>
            </a:r>
            <a:r>
              <a:rPr lang="es-ES" altLang="es-MX" sz="2400" b="1" dirty="0">
                <a:solidFill>
                  <a:srgbClr val="000000"/>
                </a:solidFill>
              </a:rPr>
              <a:t>del Congreso:</a:t>
            </a:r>
          </a:p>
          <a:p>
            <a:pPr lvl="0" algn="just" fontAlgn="base">
              <a:spcBef>
                <a:spcPct val="0"/>
              </a:spcBef>
              <a:spcAft>
                <a:spcPct val="0"/>
              </a:spcAft>
            </a:pPr>
            <a:r>
              <a:rPr lang="es-ES" altLang="es-MX" sz="2400" b="1" i="1" dirty="0">
                <a:solidFill>
                  <a:srgbClr val="000000"/>
                </a:solidFill>
              </a:rPr>
              <a:t>“ Para expedir leyes en materia de </a:t>
            </a:r>
            <a:r>
              <a:rPr lang="es-ES" altLang="es-MX" sz="2400" b="1" i="1" dirty="0" smtClean="0">
                <a:solidFill>
                  <a:srgbClr val="000000"/>
                </a:solidFill>
              </a:rPr>
              <a:t>contabilidad </a:t>
            </a:r>
            <a:r>
              <a:rPr lang="es-ES" altLang="es-MX" sz="2400" dirty="0" smtClean="0">
                <a:solidFill>
                  <a:srgbClr val="000000"/>
                </a:solidFill>
              </a:rPr>
              <a:t>gubernamental </a:t>
            </a:r>
            <a:r>
              <a:rPr lang="es-ES" altLang="es-MX" sz="2400" dirty="0">
                <a:solidFill>
                  <a:srgbClr val="000000"/>
                </a:solidFill>
              </a:rPr>
              <a:t>que regirán la contabilidad pública </a:t>
            </a:r>
            <a:r>
              <a:rPr lang="es-ES" altLang="es-MX" sz="2400" b="1" i="1" dirty="0">
                <a:solidFill>
                  <a:srgbClr val="000000"/>
                </a:solidFill>
              </a:rPr>
              <a:t>y </a:t>
            </a:r>
            <a:r>
              <a:rPr lang="es-ES" altLang="es-MX" sz="2400" b="1" i="1" dirty="0" smtClean="0">
                <a:solidFill>
                  <a:srgbClr val="000000"/>
                </a:solidFill>
              </a:rPr>
              <a:t>la presentación </a:t>
            </a:r>
            <a:r>
              <a:rPr lang="es-ES" altLang="es-MX" sz="2400" b="1" i="1" dirty="0">
                <a:solidFill>
                  <a:srgbClr val="000000"/>
                </a:solidFill>
              </a:rPr>
              <a:t>homogénea de información financiera, de </a:t>
            </a:r>
            <a:r>
              <a:rPr lang="es-ES" altLang="es-MX" sz="2400" dirty="0">
                <a:solidFill>
                  <a:srgbClr val="000000"/>
                </a:solidFill>
              </a:rPr>
              <a:t>ingresos y egresos, y patrimonial … </a:t>
            </a:r>
            <a:r>
              <a:rPr lang="es-ES" altLang="es-MX" sz="2400" b="1" i="1" dirty="0">
                <a:solidFill>
                  <a:srgbClr val="000000"/>
                </a:solidFill>
              </a:rPr>
              <a:t>a fin de garantizar su armonización a nivel nacional</a:t>
            </a:r>
            <a:r>
              <a:rPr lang="es-ES" altLang="es-MX" sz="2400" b="1" i="1" dirty="0" smtClean="0">
                <a:solidFill>
                  <a:srgbClr val="000000"/>
                </a:solidFill>
              </a:rPr>
              <a:t>”</a:t>
            </a:r>
          </a:p>
          <a:p>
            <a:pPr lvl="0" algn="just" fontAlgn="base">
              <a:spcBef>
                <a:spcPct val="0"/>
              </a:spcBef>
              <a:spcAft>
                <a:spcPct val="0"/>
              </a:spcAft>
            </a:pPr>
            <a:endParaRPr lang="es-ES" altLang="es-MX" sz="2400" b="1" i="1" dirty="0">
              <a:solidFill>
                <a:srgbClr val="000000"/>
              </a:solidFill>
            </a:endParaRPr>
          </a:p>
          <a:p>
            <a:pPr lvl="0" algn="just" fontAlgn="base">
              <a:spcBef>
                <a:spcPct val="0"/>
              </a:spcBef>
              <a:spcAft>
                <a:spcPct val="0"/>
              </a:spcAft>
            </a:pPr>
            <a:r>
              <a:rPr lang="es-ES" altLang="es-MX" sz="2400" b="1" dirty="0" smtClean="0">
                <a:solidFill>
                  <a:srgbClr val="000000"/>
                </a:solidFill>
              </a:rPr>
              <a:t>* </a:t>
            </a:r>
            <a:r>
              <a:rPr lang="es-ES" altLang="es-MX" sz="2400" b="1" dirty="0">
                <a:solidFill>
                  <a:srgbClr val="000000"/>
                </a:solidFill>
              </a:rPr>
              <a:t>Decreto DOF 7 de mayo de 2008, en vigor a partir del día siguiente.</a:t>
            </a:r>
          </a:p>
          <a:p>
            <a:pPr lvl="0" algn="just" fontAlgn="base">
              <a:spcBef>
                <a:spcPct val="0"/>
              </a:spcBef>
              <a:spcAft>
                <a:spcPct val="0"/>
              </a:spcAft>
            </a:pPr>
            <a:r>
              <a:rPr lang="es-ES" altLang="es-MX" sz="2400" b="1" dirty="0">
                <a:solidFill>
                  <a:srgbClr val="000000"/>
                </a:solidFill>
              </a:rPr>
              <a:t>Plazo máximo de un año para aprobar la ley ( Art. Segundo Transitorio)</a:t>
            </a:r>
            <a:endParaRPr lang="es-ES" altLang="es-MX" sz="2400" dirty="0">
              <a:solidFill>
                <a:srgbClr val="000000"/>
              </a:solidFill>
            </a:endParaRPr>
          </a:p>
          <a:p>
            <a:pPr algn="just"/>
            <a:endParaRPr lang="es-MX"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23</a:t>
            </a:fld>
            <a:endParaRPr lang="es-MX" dirty="0"/>
          </a:p>
        </p:txBody>
      </p:sp>
    </p:spTree>
    <p:extLst>
      <p:ext uri="{BB962C8B-B14F-4D97-AF65-F5344CB8AC3E}">
        <p14:creationId xmlns:p14="http://schemas.microsoft.com/office/powerpoint/2010/main" val="1332755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19572" y="1124744"/>
            <a:ext cx="7776864" cy="4431983"/>
          </a:xfrm>
          <a:prstGeom prst="rect">
            <a:avLst/>
          </a:prstGeom>
        </p:spPr>
        <p:txBody>
          <a:bodyPr wrap="square">
            <a:spAutoFit/>
          </a:bodyPr>
          <a:lstStyle/>
          <a:p>
            <a:pPr lvl="0" algn="ctr" fontAlgn="base">
              <a:spcBef>
                <a:spcPct val="0"/>
              </a:spcBef>
              <a:spcAft>
                <a:spcPct val="0"/>
              </a:spcAft>
            </a:pPr>
            <a:r>
              <a:rPr lang="es-ES" altLang="es-MX" sz="2400" b="1" dirty="0">
                <a:solidFill>
                  <a:srgbClr val="000000"/>
                </a:solidFill>
              </a:rPr>
              <a:t>Aprobación de la  Ley General de Contabilidad Gubernamental </a:t>
            </a:r>
          </a:p>
          <a:p>
            <a:pPr lvl="0" algn="ctr" fontAlgn="base">
              <a:spcBef>
                <a:spcPct val="0"/>
              </a:spcBef>
              <a:spcAft>
                <a:spcPct val="0"/>
              </a:spcAft>
            </a:pPr>
            <a:endParaRPr lang="es-ES" altLang="es-MX" sz="2400" b="1" dirty="0">
              <a:solidFill>
                <a:srgbClr val="000000"/>
              </a:solidFill>
            </a:endParaRPr>
          </a:p>
          <a:p>
            <a:pPr lvl="0" algn="just" fontAlgn="base">
              <a:spcBef>
                <a:spcPct val="0"/>
              </a:spcBef>
              <a:spcAft>
                <a:spcPct val="0"/>
              </a:spcAft>
            </a:pPr>
            <a:r>
              <a:rPr lang="es-ES" altLang="es-MX" sz="2400" dirty="0">
                <a:solidFill>
                  <a:srgbClr val="000000"/>
                </a:solidFill>
              </a:rPr>
              <a:t>Decreto DOF 31 de diciembre de 2008 en vigor el 1 de enero de 2009.</a:t>
            </a:r>
          </a:p>
          <a:p>
            <a:pPr lvl="0" algn="just" fontAlgn="base">
              <a:spcBef>
                <a:spcPct val="0"/>
              </a:spcBef>
              <a:spcAft>
                <a:spcPct val="0"/>
              </a:spcAft>
            </a:pPr>
            <a:r>
              <a:rPr lang="es-ES" altLang="es-MX" sz="2400" dirty="0">
                <a:solidFill>
                  <a:srgbClr val="000000"/>
                </a:solidFill>
              </a:rPr>
              <a:t>1. Criterios y líneas generales para el registro contable y para la emisión de información contable y de Cuenta Pública.</a:t>
            </a:r>
          </a:p>
          <a:p>
            <a:pPr lvl="0" algn="just" fontAlgn="base">
              <a:spcBef>
                <a:spcPct val="0"/>
              </a:spcBef>
              <a:spcAft>
                <a:spcPct val="0"/>
              </a:spcAft>
            </a:pPr>
            <a:r>
              <a:rPr lang="es-ES" altLang="es-MX" sz="2400" dirty="0">
                <a:solidFill>
                  <a:srgbClr val="000000"/>
                </a:solidFill>
              </a:rPr>
              <a:t>2. Marco normativo flexible</a:t>
            </a:r>
          </a:p>
          <a:p>
            <a:pPr lvl="0" algn="just" fontAlgn="base">
              <a:spcBef>
                <a:spcPct val="0"/>
              </a:spcBef>
              <a:spcAft>
                <a:spcPct val="0"/>
              </a:spcAft>
            </a:pPr>
            <a:r>
              <a:rPr lang="es-ES" altLang="es-MX" sz="2400" dirty="0">
                <a:solidFill>
                  <a:srgbClr val="000000"/>
                </a:solidFill>
              </a:rPr>
              <a:t>3. Registro y valuación del patrimonio del Estado.</a:t>
            </a:r>
          </a:p>
          <a:p>
            <a:pPr lvl="0" algn="just" fontAlgn="base">
              <a:spcBef>
                <a:spcPct val="0"/>
              </a:spcBef>
              <a:spcAft>
                <a:spcPct val="0"/>
              </a:spcAft>
            </a:pPr>
            <a:r>
              <a:rPr lang="es-ES" altLang="es-MX" sz="2400" dirty="0">
                <a:solidFill>
                  <a:srgbClr val="000000"/>
                </a:solidFill>
              </a:rPr>
              <a:t>4. Modelo contable promotor de mejores prácticas nacionales e internacionales.</a:t>
            </a:r>
          </a:p>
          <a:p>
            <a:pPr algn="just"/>
            <a:endParaRPr lang="es-MX"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24</a:t>
            </a:fld>
            <a:endParaRPr lang="es-MX" dirty="0"/>
          </a:p>
        </p:txBody>
      </p:sp>
    </p:spTree>
    <p:extLst>
      <p:ext uri="{BB962C8B-B14F-4D97-AF65-F5344CB8AC3E}">
        <p14:creationId xmlns:p14="http://schemas.microsoft.com/office/powerpoint/2010/main" val="189397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19572" y="1124744"/>
            <a:ext cx="7776864" cy="5170646"/>
          </a:xfrm>
          <a:prstGeom prst="rect">
            <a:avLst/>
          </a:prstGeom>
        </p:spPr>
        <p:txBody>
          <a:bodyPr wrap="square">
            <a:spAutoFit/>
          </a:bodyPr>
          <a:lstStyle/>
          <a:p>
            <a:pPr lvl="0" algn="ctr" fontAlgn="base">
              <a:spcBef>
                <a:spcPct val="0"/>
              </a:spcBef>
              <a:spcAft>
                <a:spcPct val="0"/>
              </a:spcAft>
            </a:pPr>
            <a:r>
              <a:rPr lang="es-ES" altLang="es-MX" sz="2400" b="1" dirty="0">
                <a:solidFill>
                  <a:srgbClr val="000000"/>
                </a:solidFill>
              </a:rPr>
              <a:t>Aprobación de la  Ley General de Contabilidad Gubernamental </a:t>
            </a:r>
          </a:p>
          <a:p>
            <a:pPr lvl="0" algn="ctr" fontAlgn="base">
              <a:spcBef>
                <a:spcPct val="0"/>
              </a:spcBef>
              <a:spcAft>
                <a:spcPct val="0"/>
              </a:spcAft>
            </a:pPr>
            <a:endParaRPr lang="es-ES" altLang="es-MX" sz="2400" b="1" dirty="0">
              <a:solidFill>
                <a:srgbClr val="000000"/>
              </a:solidFill>
            </a:endParaRPr>
          </a:p>
          <a:p>
            <a:pPr lvl="0" algn="just" fontAlgn="base">
              <a:spcBef>
                <a:spcPct val="0"/>
              </a:spcBef>
              <a:spcAft>
                <a:spcPct val="0"/>
              </a:spcAft>
            </a:pPr>
            <a:r>
              <a:rPr lang="es-ES" altLang="es-MX" sz="2400" dirty="0">
                <a:solidFill>
                  <a:srgbClr val="000000"/>
                </a:solidFill>
              </a:rPr>
              <a:t>5. Considera el devengado contable como base para el registro.</a:t>
            </a:r>
          </a:p>
          <a:p>
            <a:pPr lvl="0" algn="just" fontAlgn="base">
              <a:spcBef>
                <a:spcPct val="0"/>
              </a:spcBef>
              <a:spcAft>
                <a:spcPct val="0"/>
              </a:spcAft>
            </a:pPr>
            <a:r>
              <a:rPr lang="es-ES" altLang="es-MX" sz="2400" dirty="0">
                <a:solidFill>
                  <a:srgbClr val="000000"/>
                </a:solidFill>
              </a:rPr>
              <a:t>6. Reconocimiento de activos, pasivos, ingresos y gastos.</a:t>
            </a:r>
          </a:p>
          <a:p>
            <a:pPr lvl="0" algn="just" fontAlgn="base">
              <a:spcBef>
                <a:spcPct val="0"/>
              </a:spcBef>
              <a:spcAft>
                <a:spcPct val="0"/>
              </a:spcAft>
            </a:pPr>
            <a:r>
              <a:rPr lang="es-ES" altLang="es-MX" sz="2400" dirty="0">
                <a:solidFill>
                  <a:srgbClr val="000000"/>
                </a:solidFill>
              </a:rPr>
              <a:t>7. Aplicación de postulados básicos.</a:t>
            </a:r>
          </a:p>
          <a:p>
            <a:pPr lvl="0" algn="just" fontAlgn="base">
              <a:spcBef>
                <a:spcPct val="0"/>
              </a:spcBef>
              <a:spcAft>
                <a:spcPct val="0"/>
              </a:spcAft>
            </a:pPr>
            <a:r>
              <a:rPr lang="es-ES" altLang="es-MX" sz="2400" dirty="0">
                <a:solidFill>
                  <a:srgbClr val="000000"/>
                </a:solidFill>
              </a:rPr>
              <a:t>8. Información mínima que integra la cuenta pública</a:t>
            </a:r>
          </a:p>
          <a:p>
            <a:pPr lvl="0" algn="just" fontAlgn="base">
              <a:spcBef>
                <a:spcPct val="0"/>
              </a:spcBef>
              <a:spcAft>
                <a:spcPct val="0"/>
              </a:spcAft>
            </a:pPr>
            <a:r>
              <a:rPr lang="es-ES" altLang="es-MX" sz="2400" dirty="0">
                <a:solidFill>
                  <a:srgbClr val="000000"/>
                </a:solidFill>
              </a:rPr>
              <a:t>9. Relaciona información presupuestaria y programática con los objetivos y prioridades de la Planeación Nacional y Estatal.</a:t>
            </a:r>
          </a:p>
          <a:p>
            <a:pPr lvl="0" algn="just" fontAlgn="base">
              <a:spcBef>
                <a:spcPct val="0"/>
              </a:spcBef>
              <a:spcAft>
                <a:spcPct val="0"/>
              </a:spcAft>
            </a:pPr>
            <a:r>
              <a:rPr lang="es-ES" altLang="es-MX" sz="2400" dirty="0">
                <a:solidFill>
                  <a:srgbClr val="000000"/>
                </a:solidFill>
              </a:rPr>
              <a:t>10. Cuentas Públicas con resultados de la evaluación del desempeño.</a:t>
            </a:r>
          </a:p>
          <a:p>
            <a:pPr algn="just"/>
            <a:endParaRPr lang="es-MX"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25</a:t>
            </a:fld>
            <a:endParaRPr lang="es-MX" dirty="0"/>
          </a:p>
        </p:txBody>
      </p:sp>
    </p:spTree>
    <p:extLst>
      <p:ext uri="{BB962C8B-B14F-4D97-AF65-F5344CB8AC3E}">
        <p14:creationId xmlns:p14="http://schemas.microsoft.com/office/powerpoint/2010/main" val="256872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(Sin reformas)</a:t>
            </a:r>
            <a:endParaRPr lang="es-ES" altLang="es-MX" sz="2000" b="1" dirty="0">
              <a:latin typeface="Calibri" pitchFamily="34" charset="0"/>
            </a:endParaRPr>
          </a:p>
        </p:txBody>
      </p:sp>
      <p:graphicFrame>
        <p:nvGraphicFramePr>
          <p:cNvPr id="5" name="4 Diagrama"/>
          <p:cNvGraphicFramePr/>
          <p:nvPr>
            <p:extLst>
              <p:ext uri="{D42A27DB-BD31-4B8C-83A1-F6EECF244321}">
                <p14:modId xmlns:p14="http://schemas.microsoft.com/office/powerpoint/2010/main" val="3844098971"/>
              </p:ext>
            </p:extLst>
          </p:nvPr>
        </p:nvGraphicFramePr>
        <p:xfrm>
          <a:off x="928662" y="1857364"/>
          <a:ext cx="7215238"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26</a:t>
            </a:fld>
            <a:endParaRPr lang="es-MX" dirty="0"/>
          </a:p>
        </p:txBody>
      </p:sp>
    </p:spTree>
    <p:extLst>
      <p:ext uri="{BB962C8B-B14F-4D97-AF65-F5344CB8AC3E}">
        <p14:creationId xmlns:p14="http://schemas.microsoft.com/office/powerpoint/2010/main" val="3245259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(Publicación, Reformas, Aplicación y Objeto)</a:t>
            </a:r>
            <a:endParaRPr lang="es-ES" altLang="es-MX" sz="2000" b="1" dirty="0">
              <a:latin typeface="Calibri" pitchFamily="34" charset="0"/>
            </a:endParaRPr>
          </a:p>
        </p:txBody>
      </p:sp>
      <p:graphicFrame>
        <p:nvGraphicFramePr>
          <p:cNvPr id="6" name="5 Diagrama"/>
          <p:cNvGraphicFramePr/>
          <p:nvPr>
            <p:extLst>
              <p:ext uri="{D42A27DB-BD31-4B8C-83A1-F6EECF244321}">
                <p14:modId xmlns:p14="http://schemas.microsoft.com/office/powerpoint/2010/main" val="3320502524"/>
              </p:ext>
            </p:extLst>
          </p:nvPr>
        </p:nvGraphicFramePr>
        <p:xfrm>
          <a:off x="467544" y="1978581"/>
          <a:ext cx="8072494"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27</a:t>
            </a:fld>
            <a:endParaRPr lang="es-MX" dirty="0"/>
          </a:p>
        </p:txBody>
      </p:sp>
    </p:spTree>
    <p:extLst>
      <p:ext uri="{BB962C8B-B14F-4D97-AF65-F5344CB8AC3E}">
        <p14:creationId xmlns:p14="http://schemas.microsoft.com/office/powerpoint/2010/main" val="26730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(Reformada)</a:t>
            </a:r>
            <a:endParaRPr lang="es-ES" altLang="es-MX" sz="2000" b="1" dirty="0">
              <a:latin typeface="Calibri" pitchFamily="34" charset="0"/>
            </a:endParaRPr>
          </a:p>
        </p:txBody>
      </p:sp>
      <p:graphicFrame>
        <p:nvGraphicFramePr>
          <p:cNvPr id="5" name="4 Diagrama"/>
          <p:cNvGraphicFramePr/>
          <p:nvPr>
            <p:extLst>
              <p:ext uri="{D42A27DB-BD31-4B8C-83A1-F6EECF244321}">
                <p14:modId xmlns:p14="http://schemas.microsoft.com/office/powerpoint/2010/main" val="3074804936"/>
              </p:ext>
            </p:extLst>
          </p:nvPr>
        </p:nvGraphicFramePr>
        <p:xfrm>
          <a:off x="449233" y="1978581"/>
          <a:ext cx="8358246" cy="4282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28</a:t>
            </a:fld>
            <a:endParaRPr lang="es-MX" dirty="0"/>
          </a:p>
        </p:txBody>
      </p:sp>
    </p:spTree>
    <p:extLst>
      <p:ext uri="{BB962C8B-B14F-4D97-AF65-F5344CB8AC3E}">
        <p14:creationId xmlns:p14="http://schemas.microsoft.com/office/powerpoint/2010/main" val="10058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(Reformada)</a:t>
            </a:r>
            <a:endParaRPr lang="es-ES" altLang="es-MX" sz="2000" b="1" dirty="0">
              <a:latin typeface="Calibri" pitchFamily="34" charset="0"/>
            </a:endParaRPr>
          </a:p>
        </p:txBody>
      </p:sp>
      <p:graphicFrame>
        <p:nvGraphicFramePr>
          <p:cNvPr id="9" name="8 Diagrama"/>
          <p:cNvGraphicFramePr/>
          <p:nvPr>
            <p:extLst>
              <p:ext uri="{D42A27DB-BD31-4B8C-83A1-F6EECF244321}">
                <p14:modId xmlns:p14="http://schemas.microsoft.com/office/powerpoint/2010/main" val="2647752721"/>
              </p:ext>
            </p:extLst>
          </p:nvPr>
        </p:nvGraphicFramePr>
        <p:xfrm>
          <a:off x="395536" y="1978580"/>
          <a:ext cx="8286808" cy="436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29</a:t>
            </a:fld>
            <a:endParaRPr lang="es-MX" dirty="0"/>
          </a:p>
        </p:txBody>
      </p:sp>
    </p:spTree>
    <p:extLst>
      <p:ext uri="{BB962C8B-B14F-4D97-AF65-F5344CB8AC3E}">
        <p14:creationId xmlns:p14="http://schemas.microsoft.com/office/powerpoint/2010/main" val="39868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1804" y="1124745"/>
            <a:ext cx="7772400" cy="792088"/>
          </a:xfrm>
        </p:spPr>
        <p:txBody>
          <a:bodyPr>
            <a:normAutofit/>
          </a:bodyPr>
          <a:lstStyle/>
          <a:p>
            <a:r>
              <a:rPr lang="es-MX" b="1" u="sng" dirty="0" smtClean="0"/>
              <a:t>Programa del curso</a:t>
            </a:r>
            <a:endParaRPr lang="es-MX"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67544" y="2348880"/>
            <a:ext cx="8280920" cy="352839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AutoNum type="romanUcPeriod"/>
            </a:pPr>
            <a:r>
              <a:rPr lang="es-MX" sz="2600" b="1" dirty="0" smtClean="0"/>
              <a:t>Aspectos Generales de la Contabilidad </a:t>
            </a:r>
            <a:r>
              <a:rPr lang="es-MX" sz="2600" b="1" dirty="0"/>
              <a:t>G</a:t>
            </a:r>
            <a:r>
              <a:rPr lang="es-MX" sz="2600" b="1" dirty="0" smtClean="0"/>
              <a:t>ubernamental.</a:t>
            </a:r>
          </a:p>
          <a:p>
            <a:pPr marL="571500" indent="-571500" algn="l">
              <a:buAutoNum type="romanUcPeriod"/>
            </a:pPr>
            <a:r>
              <a:rPr lang="es-MX" sz="2600" b="1" dirty="0" smtClean="0"/>
              <a:t>Bases de la Armonización </a:t>
            </a:r>
            <a:r>
              <a:rPr lang="es-MX" sz="2600" b="1" dirty="0"/>
              <a:t>C</a:t>
            </a:r>
            <a:r>
              <a:rPr lang="es-MX" sz="2600" b="1" dirty="0" smtClean="0"/>
              <a:t>ontable. Ley General de Contabilidad Gubernamental.</a:t>
            </a:r>
          </a:p>
          <a:p>
            <a:pPr marL="571500" indent="-571500" algn="l">
              <a:buAutoNum type="romanUcPeriod"/>
            </a:pPr>
            <a:r>
              <a:rPr lang="es-MX" sz="2600" b="1" dirty="0" smtClean="0"/>
              <a:t>Clasificadores y los Momentos Contables.</a:t>
            </a:r>
          </a:p>
          <a:p>
            <a:pPr marL="571500" indent="-571500" algn="l">
              <a:buAutoNum type="romanUcPeriod"/>
            </a:pPr>
            <a:r>
              <a:rPr lang="es-MX" sz="2600" b="1" dirty="0" smtClean="0"/>
              <a:t>Manual de </a:t>
            </a:r>
            <a:r>
              <a:rPr lang="es-MX" sz="2600" b="1" dirty="0"/>
              <a:t>C</a:t>
            </a:r>
            <a:r>
              <a:rPr lang="es-MX" sz="2600" b="1" dirty="0" smtClean="0"/>
              <a:t>ontabilidad Gubernamental.</a:t>
            </a:r>
            <a:endParaRPr lang="es-MX" sz="2600" dirty="0" smtClean="0"/>
          </a:p>
          <a:p>
            <a:pPr algn="l"/>
            <a:r>
              <a:rPr lang="es-MX" sz="2600" b="1" dirty="0" smtClean="0"/>
              <a:t>	Plan de Cuentas.</a:t>
            </a:r>
          </a:p>
          <a:p>
            <a:pPr algn="l"/>
            <a:r>
              <a:rPr lang="es-MX" sz="2600" b="1" dirty="0" smtClean="0"/>
              <a:t>	Instructivo de Manejo de Cuentas.</a:t>
            </a:r>
          </a:p>
          <a:p>
            <a:pPr algn="l"/>
            <a:r>
              <a:rPr lang="es-MX" sz="2600" b="1" dirty="0" smtClean="0"/>
              <a:t>	Modelo de Asientos para el Registro </a:t>
            </a:r>
            <a:r>
              <a:rPr lang="es-MX" sz="2600" b="1" dirty="0"/>
              <a:t>C</a:t>
            </a:r>
            <a:r>
              <a:rPr lang="es-MX" sz="2600" b="1" dirty="0" smtClean="0"/>
              <a:t>ontable.</a:t>
            </a:r>
          </a:p>
          <a:p>
            <a:pPr algn="l"/>
            <a:r>
              <a:rPr lang="es-MX" sz="2600" b="1" dirty="0" smtClean="0"/>
              <a:t>	Guías Contabilizadoras.</a:t>
            </a:r>
          </a:p>
          <a:p>
            <a:pPr algn="l"/>
            <a:r>
              <a:rPr lang="es-MX" sz="2600" b="1" dirty="0" smtClean="0"/>
              <a:t>	Matrices de Conversión.</a:t>
            </a:r>
          </a:p>
          <a:p>
            <a:pPr algn="l"/>
            <a:r>
              <a:rPr lang="es-MX" sz="2600" b="1" dirty="0" smtClean="0"/>
              <a:t>	Estados Financieros.</a:t>
            </a:r>
          </a:p>
          <a:p>
            <a:pPr algn="l"/>
            <a:r>
              <a:rPr lang="es-MX" sz="2600" b="1" dirty="0" smtClean="0"/>
              <a:t>V.      Obligaciones de los Poderes.</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3</a:t>
            </a:fld>
            <a:endParaRPr lang="es-MX" dirty="0"/>
          </a:p>
        </p:txBody>
      </p:sp>
    </p:spTree>
    <p:extLst>
      <p:ext uri="{BB962C8B-B14F-4D97-AF65-F5344CB8AC3E}">
        <p14:creationId xmlns:p14="http://schemas.microsoft.com/office/powerpoint/2010/main" val="3566214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a:t>
            </a:r>
          </a:p>
          <a:p>
            <a:pPr algn="ctr" eaLnBrk="1" hangingPunct="1">
              <a:lnSpc>
                <a:spcPct val="125000"/>
              </a:lnSpc>
              <a:spcBef>
                <a:spcPct val="25000"/>
              </a:spcBef>
              <a:spcAft>
                <a:spcPct val="25000"/>
              </a:spcAft>
            </a:pPr>
            <a:r>
              <a:rPr lang="es-MX" altLang="es-MX" sz="2000" b="1" dirty="0" smtClean="0">
                <a:latin typeface="Calibri" pitchFamily="34" charset="0"/>
              </a:rPr>
              <a:t>Título I</a:t>
            </a:r>
          </a:p>
          <a:p>
            <a:pPr algn="ctr" eaLnBrk="1" hangingPunct="1">
              <a:lnSpc>
                <a:spcPct val="125000"/>
              </a:lnSpc>
              <a:spcBef>
                <a:spcPct val="25000"/>
              </a:spcBef>
              <a:spcAft>
                <a:spcPct val="25000"/>
              </a:spcAft>
            </a:pPr>
            <a:r>
              <a:rPr lang="es-MX" altLang="es-MX" sz="2000" b="1" dirty="0" smtClean="0">
                <a:latin typeface="+mn-lt"/>
              </a:rPr>
              <a:t>Disposiciones generales</a:t>
            </a:r>
          </a:p>
          <a:p>
            <a:pPr algn="ctr" eaLnBrk="1" hangingPunct="1">
              <a:lnSpc>
                <a:spcPct val="125000"/>
              </a:lnSpc>
              <a:spcBef>
                <a:spcPct val="25000"/>
              </a:spcBef>
              <a:spcAft>
                <a:spcPct val="25000"/>
              </a:spcAft>
            </a:pPr>
            <a:r>
              <a:rPr lang="es-MX" altLang="es-MX" sz="2000" b="1" dirty="0" smtClean="0">
                <a:latin typeface="+mn-lt"/>
              </a:rPr>
              <a:t>Objeto de la Ley</a:t>
            </a:r>
          </a:p>
          <a:p>
            <a:pPr algn="just" eaLnBrk="1" hangingPunct="1">
              <a:lnSpc>
                <a:spcPct val="125000"/>
              </a:lnSpc>
              <a:spcBef>
                <a:spcPct val="25000"/>
              </a:spcBef>
              <a:spcAft>
                <a:spcPct val="25000"/>
              </a:spcAft>
            </a:pPr>
            <a:r>
              <a:rPr lang="es-MX" sz="2000" dirty="0" smtClean="0">
                <a:latin typeface="+mn-lt"/>
              </a:rPr>
              <a:t>Establecer los criterios generales que regirán la contabilidad gubernamental y la emisión de información financiera de los entes públicos, con el fin de lograr su adecuada armonización</a:t>
            </a:r>
            <a:r>
              <a:rPr lang="es-MX" sz="2000" dirty="0" smtClean="0">
                <a:solidFill>
                  <a:schemeClr val="bg2"/>
                </a:solidFill>
                <a:latin typeface="Arial" charset="0"/>
              </a:rPr>
              <a:t>.</a:t>
            </a:r>
          </a:p>
          <a:p>
            <a:pPr algn="ctr" eaLnBrk="1" hangingPunct="1">
              <a:lnSpc>
                <a:spcPct val="125000"/>
              </a:lnSpc>
              <a:spcBef>
                <a:spcPct val="25000"/>
              </a:spcBef>
              <a:spcAft>
                <a:spcPct val="25000"/>
              </a:spcAft>
            </a:pP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30</a:t>
            </a:fld>
            <a:endParaRPr lang="es-MX" dirty="0"/>
          </a:p>
        </p:txBody>
      </p:sp>
    </p:spTree>
    <p:extLst>
      <p:ext uri="{BB962C8B-B14F-4D97-AF65-F5344CB8AC3E}">
        <p14:creationId xmlns:p14="http://schemas.microsoft.com/office/powerpoint/2010/main" val="3524309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27088" y="1116807"/>
            <a:ext cx="7602537"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a:latin typeface="Calibri" pitchFamily="34" charset="0"/>
              </a:rPr>
              <a:t>Estructura </a:t>
            </a:r>
            <a:r>
              <a:rPr lang="es-MX" altLang="es-MX" sz="2000" b="1" dirty="0" smtClean="0">
                <a:latin typeface="Calibri" pitchFamily="34" charset="0"/>
              </a:rPr>
              <a:t>General de la Ley General de Contabilidad Gubernamental </a:t>
            </a:r>
          </a:p>
          <a:p>
            <a:pPr algn="ctr" eaLnBrk="1" hangingPunct="1">
              <a:lnSpc>
                <a:spcPct val="125000"/>
              </a:lnSpc>
              <a:spcBef>
                <a:spcPct val="25000"/>
              </a:spcBef>
              <a:spcAft>
                <a:spcPct val="25000"/>
              </a:spcAft>
            </a:pPr>
            <a:r>
              <a:rPr lang="es-MX" altLang="es-MX" sz="2000" b="1" dirty="0" smtClean="0">
                <a:latin typeface="Calibri" pitchFamily="34" charset="0"/>
              </a:rPr>
              <a:t>Título I</a:t>
            </a:r>
          </a:p>
          <a:p>
            <a:pPr algn="ctr" eaLnBrk="1" hangingPunct="1">
              <a:lnSpc>
                <a:spcPct val="125000"/>
              </a:lnSpc>
              <a:spcBef>
                <a:spcPct val="25000"/>
              </a:spcBef>
              <a:spcAft>
                <a:spcPct val="25000"/>
              </a:spcAft>
            </a:pPr>
            <a:r>
              <a:rPr lang="es-MX" altLang="es-MX" sz="2000" b="1" dirty="0" smtClean="0">
                <a:latin typeface="+mn-lt"/>
              </a:rPr>
              <a:t>Entes obligados</a:t>
            </a:r>
          </a:p>
          <a:p>
            <a:pPr marL="179388" indent="-179388" algn="just">
              <a:buFont typeface="Wingdings" pitchFamily="2" charset="2"/>
              <a:buChar char="§"/>
              <a:defRPr/>
            </a:pPr>
            <a:r>
              <a:rPr lang="es-MX" sz="2000" dirty="0">
                <a:latin typeface="+mn-lt"/>
              </a:rPr>
              <a:t>Poder Ejecutivo Federal </a:t>
            </a:r>
          </a:p>
          <a:p>
            <a:pPr marL="179388" indent="-179388" algn="just">
              <a:buFont typeface="Wingdings" pitchFamily="2" charset="2"/>
              <a:buChar char="§"/>
              <a:defRPr/>
            </a:pPr>
            <a:r>
              <a:rPr lang="es-MX" sz="2000" dirty="0">
                <a:latin typeface="+mn-lt"/>
              </a:rPr>
              <a:t> Poder Legislativo Federal</a:t>
            </a:r>
          </a:p>
          <a:p>
            <a:pPr marL="179388" indent="-179388" algn="just">
              <a:buFont typeface="Wingdings" pitchFamily="2" charset="2"/>
              <a:buChar char="§"/>
              <a:defRPr/>
            </a:pPr>
            <a:r>
              <a:rPr lang="es-MX" sz="2000" dirty="0">
                <a:latin typeface="+mn-lt"/>
              </a:rPr>
              <a:t> Poder Judicial Federal</a:t>
            </a:r>
          </a:p>
          <a:p>
            <a:pPr marL="179388" indent="-179388" algn="just">
              <a:buFont typeface="Wingdings" pitchFamily="2" charset="2"/>
              <a:buChar char="§"/>
              <a:defRPr/>
            </a:pPr>
            <a:r>
              <a:rPr lang="es-MX" sz="2000" dirty="0">
                <a:latin typeface="+mn-lt"/>
              </a:rPr>
              <a:t> Entidades Federativas</a:t>
            </a:r>
          </a:p>
          <a:p>
            <a:pPr marL="179388" indent="-179388" algn="just">
              <a:buFont typeface="Wingdings" pitchFamily="2" charset="2"/>
              <a:buChar char="§"/>
              <a:defRPr/>
            </a:pPr>
            <a:r>
              <a:rPr lang="es-MX" sz="2000" dirty="0">
                <a:latin typeface="+mn-lt"/>
              </a:rPr>
              <a:t> Ayuntamientos de los municipios</a:t>
            </a:r>
          </a:p>
          <a:p>
            <a:pPr marL="179388" indent="-179388" algn="just">
              <a:buFont typeface="Wingdings" pitchFamily="2" charset="2"/>
              <a:buChar char="§"/>
              <a:defRPr/>
            </a:pPr>
            <a:r>
              <a:rPr lang="es-MX" sz="2000" dirty="0">
                <a:latin typeface="+mn-lt"/>
              </a:rPr>
              <a:t> Órganos político administrativos de las demarcaciones territoriales  del Distrito Federal</a:t>
            </a:r>
          </a:p>
          <a:p>
            <a:pPr marL="179388" indent="-179388" algn="just">
              <a:buFont typeface="Wingdings" pitchFamily="2" charset="2"/>
              <a:buChar char="§"/>
              <a:defRPr/>
            </a:pPr>
            <a:r>
              <a:rPr lang="es-MX" sz="2000" dirty="0">
                <a:latin typeface="+mn-lt"/>
              </a:rPr>
              <a:t> Entidades Paraestatales</a:t>
            </a:r>
          </a:p>
          <a:p>
            <a:pPr marL="179388" indent="-179388" algn="just">
              <a:buFont typeface="Wingdings" pitchFamily="2" charset="2"/>
              <a:buChar char="§"/>
              <a:defRPr/>
            </a:pPr>
            <a:r>
              <a:rPr lang="es-MX" sz="2000" dirty="0">
                <a:latin typeface="+mn-lt"/>
              </a:rPr>
              <a:t> Órganos Autónomos Federales   y </a:t>
            </a:r>
            <a:r>
              <a:rPr lang="es-MX" sz="2000" dirty="0" smtClean="0">
                <a:latin typeface="+mn-lt"/>
              </a:rPr>
              <a:t>Estatales</a:t>
            </a:r>
            <a:endParaRPr lang="es-MX" sz="2000" dirty="0" smtClean="0">
              <a:solidFill>
                <a:schemeClr val="bg2"/>
              </a:solidFill>
              <a:latin typeface="Arial" charset="0"/>
            </a:endParaRPr>
          </a:p>
          <a:p>
            <a:pPr algn="ctr" eaLnBrk="1" hangingPunct="1">
              <a:lnSpc>
                <a:spcPct val="125000"/>
              </a:lnSpc>
              <a:spcBef>
                <a:spcPct val="25000"/>
              </a:spcBef>
              <a:spcAft>
                <a:spcPct val="25000"/>
              </a:spcAft>
            </a:pP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31</a:t>
            </a:fld>
            <a:endParaRPr lang="es-MX" dirty="0"/>
          </a:p>
        </p:txBody>
      </p:sp>
    </p:spTree>
    <p:extLst>
      <p:ext uri="{BB962C8B-B14F-4D97-AF65-F5344CB8AC3E}">
        <p14:creationId xmlns:p14="http://schemas.microsoft.com/office/powerpoint/2010/main" val="806475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095546497"/>
              </p:ext>
            </p:extLst>
          </p:nvPr>
        </p:nvGraphicFramePr>
        <p:xfrm>
          <a:off x="1043608" y="1628800"/>
          <a:ext cx="7429552"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32</a:t>
            </a:fld>
            <a:endParaRPr lang="es-MX" dirty="0"/>
          </a:p>
        </p:txBody>
      </p:sp>
    </p:spTree>
    <p:extLst>
      <p:ext uri="{BB962C8B-B14F-4D97-AF65-F5344CB8AC3E}">
        <p14:creationId xmlns:p14="http://schemas.microsoft.com/office/powerpoint/2010/main" val="3548664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4250504383"/>
              </p:ext>
            </p:extLst>
          </p:nvPr>
        </p:nvGraphicFramePr>
        <p:xfrm>
          <a:off x="356525" y="1268760"/>
          <a:ext cx="8391939" cy="5457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3"/>
          <p:cNvSpPr txBox="1">
            <a:spLocks noChangeArrowheads="1"/>
          </p:cNvSpPr>
          <p:nvPr/>
        </p:nvSpPr>
        <p:spPr bwMode="auto">
          <a:xfrm>
            <a:off x="806735" y="94784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Consejo Nacional de Armonización Contable</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33</a:t>
            </a:fld>
            <a:endParaRPr lang="es-MX" dirty="0"/>
          </a:p>
        </p:txBody>
      </p:sp>
    </p:spTree>
    <p:extLst>
      <p:ext uri="{BB962C8B-B14F-4D97-AF65-F5344CB8AC3E}">
        <p14:creationId xmlns:p14="http://schemas.microsoft.com/office/powerpoint/2010/main" val="2554213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702711009"/>
              </p:ext>
            </p:extLst>
          </p:nvPr>
        </p:nvGraphicFramePr>
        <p:xfrm>
          <a:off x="1000100" y="1651016"/>
          <a:ext cx="69294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3"/>
          <p:cNvSpPr txBox="1">
            <a:spLocks noChangeArrowheads="1"/>
          </p:cNvSpPr>
          <p:nvPr/>
        </p:nvSpPr>
        <p:spPr bwMode="auto">
          <a:xfrm>
            <a:off x="806735" y="94784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Consejo Nacional de Armonización Contable</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34</a:t>
            </a:fld>
            <a:endParaRPr lang="es-MX" dirty="0"/>
          </a:p>
        </p:txBody>
      </p:sp>
    </p:spTree>
    <p:extLst>
      <p:ext uri="{BB962C8B-B14F-4D97-AF65-F5344CB8AC3E}">
        <p14:creationId xmlns:p14="http://schemas.microsoft.com/office/powerpoint/2010/main" val="1048420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Consejo Nacional de Armonización Contable</a:t>
            </a:r>
            <a:endParaRPr lang="es-ES" altLang="es-MX" sz="2000" b="1" dirty="0">
              <a:latin typeface="Calibri" pitchFamily="34" charset="0"/>
            </a:endParaRPr>
          </a:p>
        </p:txBody>
      </p:sp>
      <p:graphicFrame>
        <p:nvGraphicFramePr>
          <p:cNvPr id="7" name="6 Diagrama"/>
          <p:cNvGraphicFramePr/>
          <p:nvPr>
            <p:extLst>
              <p:ext uri="{D42A27DB-BD31-4B8C-83A1-F6EECF244321}">
                <p14:modId xmlns:p14="http://schemas.microsoft.com/office/powerpoint/2010/main" val="2892938755"/>
              </p:ext>
            </p:extLst>
          </p:nvPr>
        </p:nvGraphicFramePr>
        <p:xfrm>
          <a:off x="1000100" y="1651016"/>
          <a:ext cx="69294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35</a:t>
            </a:fld>
            <a:endParaRPr lang="es-MX" dirty="0"/>
          </a:p>
        </p:txBody>
      </p:sp>
    </p:spTree>
    <p:extLst>
      <p:ext uri="{BB962C8B-B14F-4D97-AF65-F5344CB8AC3E}">
        <p14:creationId xmlns:p14="http://schemas.microsoft.com/office/powerpoint/2010/main" val="986535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Consejo Nacional de Armonización Contable</a:t>
            </a:r>
            <a:endParaRPr lang="es-ES" altLang="es-MX" sz="2000" b="1" dirty="0">
              <a:latin typeface="Calibri" pitchFamily="34" charset="0"/>
            </a:endParaRPr>
          </a:p>
        </p:txBody>
      </p:sp>
      <p:graphicFrame>
        <p:nvGraphicFramePr>
          <p:cNvPr id="5" name="4 Diagrama"/>
          <p:cNvGraphicFramePr/>
          <p:nvPr/>
        </p:nvGraphicFramePr>
        <p:xfrm>
          <a:off x="285720" y="1625190"/>
          <a:ext cx="8501122" cy="6018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36</a:t>
            </a:fld>
            <a:endParaRPr lang="es-MX" dirty="0"/>
          </a:p>
        </p:txBody>
      </p:sp>
    </p:spTree>
    <p:extLst>
      <p:ext uri="{BB962C8B-B14F-4D97-AF65-F5344CB8AC3E}">
        <p14:creationId xmlns:p14="http://schemas.microsoft.com/office/powerpoint/2010/main" val="3170520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Consejo Nacional de Armonización Contable</a:t>
            </a:r>
            <a:endParaRPr lang="es-ES" altLang="es-MX" sz="2000" b="1" dirty="0">
              <a:latin typeface="Calibri" pitchFamily="34" charset="0"/>
            </a:endParaRPr>
          </a:p>
        </p:txBody>
      </p:sp>
      <p:graphicFrame>
        <p:nvGraphicFramePr>
          <p:cNvPr id="7" name="6 Diagrama"/>
          <p:cNvGraphicFramePr/>
          <p:nvPr>
            <p:extLst>
              <p:ext uri="{D42A27DB-BD31-4B8C-83A1-F6EECF244321}">
                <p14:modId xmlns:p14="http://schemas.microsoft.com/office/powerpoint/2010/main" val="2656146640"/>
              </p:ext>
            </p:extLst>
          </p:nvPr>
        </p:nvGraphicFramePr>
        <p:xfrm>
          <a:off x="1000100" y="1651016"/>
          <a:ext cx="69294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37</a:t>
            </a:fld>
            <a:endParaRPr lang="es-MX" dirty="0"/>
          </a:p>
        </p:txBody>
      </p:sp>
    </p:spTree>
    <p:extLst>
      <p:ext uri="{BB962C8B-B14F-4D97-AF65-F5344CB8AC3E}">
        <p14:creationId xmlns:p14="http://schemas.microsoft.com/office/powerpoint/2010/main" val="3988097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Consejo Nacional de Armonización Contable</a:t>
            </a:r>
            <a:endParaRPr lang="es-ES" altLang="es-MX" sz="2000" b="1" dirty="0">
              <a:latin typeface="Calibri" pitchFamily="34" charset="0"/>
            </a:endParaRPr>
          </a:p>
        </p:txBody>
      </p:sp>
      <p:graphicFrame>
        <p:nvGraphicFramePr>
          <p:cNvPr id="5" name="4 Diagrama"/>
          <p:cNvGraphicFramePr/>
          <p:nvPr/>
        </p:nvGraphicFramePr>
        <p:xfrm>
          <a:off x="694158" y="1714488"/>
          <a:ext cx="7539781"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38</a:t>
            </a:fld>
            <a:endParaRPr lang="es-MX" dirty="0"/>
          </a:p>
        </p:txBody>
      </p:sp>
    </p:spTree>
    <p:extLst>
      <p:ext uri="{BB962C8B-B14F-4D97-AF65-F5344CB8AC3E}">
        <p14:creationId xmlns:p14="http://schemas.microsoft.com/office/powerpoint/2010/main" val="683762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Tercero: De la contabilidad Gubernamental</a:t>
            </a:r>
            <a:endParaRPr lang="es-ES" altLang="es-MX" sz="2000" b="1" dirty="0">
              <a:latin typeface="Calibri" pitchFamily="34" charset="0"/>
            </a:endParaRPr>
          </a:p>
        </p:txBody>
      </p:sp>
      <p:graphicFrame>
        <p:nvGraphicFramePr>
          <p:cNvPr id="7" name="6 Diagrama"/>
          <p:cNvGraphicFramePr/>
          <p:nvPr>
            <p:extLst>
              <p:ext uri="{D42A27DB-BD31-4B8C-83A1-F6EECF244321}">
                <p14:modId xmlns:p14="http://schemas.microsoft.com/office/powerpoint/2010/main" val="3519781775"/>
              </p:ext>
            </p:extLst>
          </p:nvPr>
        </p:nvGraphicFramePr>
        <p:xfrm>
          <a:off x="1524000" y="186533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39</a:t>
            </a:fld>
            <a:endParaRPr lang="es-MX" dirty="0"/>
          </a:p>
        </p:txBody>
      </p:sp>
    </p:spTree>
    <p:extLst>
      <p:ext uri="{BB962C8B-B14F-4D97-AF65-F5344CB8AC3E}">
        <p14:creationId xmlns:p14="http://schemas.microsoft.com/office/powerpoint/2010/main" val="3679546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67544" y="2348880"/>
            <a:ext cx="8280920"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AutoNum type="romanUcPeriod"/>
            </a:pPr>
            <a:r>
              <a:rPr lang="es-MX" sz="2600" b="1" dirty="0" smtClean="0"/>
              <a:t>Aspectos generales de la contabilidad gubernamental.</a:t>
            </a:r>
          </a:p>
        </p:txBody>
      </p:sp>
      <p:sp>
        <p:nvSpPr>
          <p:cNvPr id="5" name="4 Marcador de número de diapositiva"/>
          <p:cNvSpPr>
            <a:spLocks noGrp="1"/>
          </p:cNvSpPr>
          <p:nvPr>
            <p:ph type="sldNum" sz="quarter" idx="12"/>
          </p:nvPr>
        </p:nvSpPr>
        <p:spPr/>
        <p:txBody>
          <a:bodyPr/>
          <a:lstStyle/>
          <a:p>
            <a:fld id="{768E951C-FC20-4DE0-81B4-25DFF148F19B}" type="slidenum">
              <a:rPr lang="es-MX" smtClean="0"/>
              <a:t>4</a:t>
            </a:fld>
            <a:endParaRPr lang="es-MX" dirty="0"/>
          </a:p>
        </p:txBody>
      </p:sp>
    </p:spTree>
    <p:extLst>
      <p:ext uri="{BB962C8B-B14F-4D97-AF65-F5344CB8AC3E}">
        <p14:creationId xmlns:p14="http://schemas.microsoft.com/office/powerpoint/2010/main" val="2760947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Tercero: De la contabilidad Gubernamental</a:t>
            </a:r>
          </a:p>
          <a:p>
            <a:pPr algn="ctr" eaLnBrk="1" hangingPunct="1">
              <a:lnSpc>
                <a:spcPct val="125000"/>
              </a:lnSpc>
              <a:spcBef>
                <a:spcPct val="25000"/>
              </a:spcBef>
              <a:spcAft>
                <a:spcPct val="25000"/>
              </a:spcAft>
            </a:pPr>
            <a:r>
              <a:rPr lang="es-MX" altLang="es-MX" sz="2000" b="1" dirty="0" smtClean="0">
                <a:latin typeface="Calibri" pitchFamily="34" charset="0"/>
              </a:rPr>
              <a:t>Capítulo I. Del Sistema de Contabilidad Gubernamental</a:t>
            </a:r>
            <a:endParaRPr lang="es-ES" altLang="es-MX" sz="2000" b="1" dirty="0">
              <a:latin typeface="Calibri" pitchFamily="34" charset="0"/>
            </a:endParaRPr>
          </a:p>
        </p:txBody>
      </p:sp>
      <p:sp>
        <p:nvSpPr>
          <p:cNvPr id="5" name="Rectangle 8"/>
          <p:cNvSpPr>
            <a:spLocks noChangeArrowheads="1"/>
          </p:cNvSpPr>
          <p:nvPr/>
        </p:nvSpPr>
        <p:spPr bwMode="auto">
          <a:xfrm>
            <a:off x="460174" y="1989358"/>
            <a:ext cx="81010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a:r>
              <a:rPr lang="x-none" sz="2000" b="1">
                <a:latin typeface="+mn-lt"/>
              </a:rPr>
              <a:t>Artículo 16.-</a:t>
            </a:r>
            <a:r>
              <a:rPr lang="x-none" sz="2000">
                <a:latin typeface="+mn-lt"/>
              </a:rPr>
              <a:t> El sistema, al que deberán sujetarse los entes públicos, registrará de manera armónica, delimitada y específica las operaciones presupuestarias y contables derivadas de la gestión pública, así como otros flujos económicos. Asimismo, generará estados financieros, confiables, oportunos, comprensibles, periódicos y comparables, los cuales serán expresados en términos monetarios.</a:t>
            </a:r>
            <a:endParaRPr lang="es-MX" sz="2000" dirty="0">
              <a:latin typeface="+mn-lt"/>
            </a:endParaRPr>
          </a:p>
          <a:p>
            <a:pPr algn="just"/>
            <a:r>
              <a:rPr lang="x-none" sz="2000">
                <a:latin typeface="+mn-lt"/>
              </a:rPr>
              <a:t> </a:t>
            </a:r>
            <a:endParaRPr lang="es-MX" sz="2000" dirty="0">
              <a:latin typeface="+mn-lt"/>
            </a:endParaRPr>
          </a:p>
          <a:p>
            <a:pPr algn="just"/>
            <a:r>
              <a:rPr lang="x-none" sz="2000" b="1" smtClean="0">
                <a:latin typeface="+mn-lt"/>
              </a:rPr>
              <a:t>Artículo </a:t>
            </a:r>
            <a:r>
              <a:rPr lang="x-none" sz="2000" b="1">
                <a:latin typeface="+mn-lt"/>
              </a:rPr>
              <a:t>18.-</a:t>
            </a:r>
            <a:r>
              <a:rPr lang="x-none" sz="2000">
                <a:latin typeface="+mn-lt"/>
              </a:rPr>
              <a:t> El sistema estará conformado por el conjunto de registros, procedimientos, criterios e informes, estructurados sobre la base de principios técnicos comunes destinados a captar, valuar, registrar, clasificar, informar e interpretar, las transacciones, transformaciones y eventos que, derivados de la actividad económica, modifican la situación patrimonial del gobierno y de las finanzas públicas.</a:t>
            </a:r>
            <a:endParaRPr lang="es-MX" sz="2000" dirty="0">
              <a:latin typeface="+mn-lt"/>
            </a:endParaRP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es-MX" altLang="es-MX" sz="2000" b="0" i="0" u="none" strike="noStrike" kern="0" cap="none" spc="0" normalizeH="0" baseline="0" noProof="0" dirty="0" smtClean="0">
              <a:ln>
                <a:noFill/>
              </a:ln>
              <a:solidFill>
                <a:srgbClr val="000000"/>
              </a:solidFill>
              <a:effectLst/>
              <a:uLnTx/>
              <a:uFillTx/>
              <a:latin typeface="Arial"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40</a:t>
            </a:fld>
            <a:endParaRPr lang="es-MX" dirty="0"/>
          </a:p>
        </p:txBody>
      </p:sp>
    </p:spTree>
    <p:extLst>
      <p:ext uri="{BB962C8B-B14F-4D97-AF65-F5344CB8AC3E}">
        <p14:creationId xmlns:p14="http://schemas.microsoft.com/office/powerpoint/2010/main" val="26396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Tercero: De la contabilidad Gubernamental</a:t>
            </a:r>
          </a:p>
          <a:p>
            <a:pPr algn="ctr" eaLnBrk="1" hangingPunct="1">
              <a:lnSpc>
                <a:spcPct val="125000"/>
              </a:lnSpc>
              <a:spcBef>
                <a:spcPct val="25000"/>
              </a:spcBef>
              <a:spcAft>
                <a:spcPct val="25000"/>
              </a:spcAft>
            </a:pPr>
            <a:r>
              <a:rPr lang="es-MX" altLang="es-MX" sz="2000" b="1" dirty="0" smtClean="0">
                <a:latin typeface="Calibri" pitchFamily="34" charset="0"/>
              </a:rPr>
              <a:t>Capítulo I. Del Sistema de Contabilidad Gubernamental</a:t>
            </a:r>
            <a:endParaRPr lang="es-ES" altLang="es-MX" sz="2000" b="1" dirty="0">
              <a:latin typeface="Calibri" pitchFamily="34" charset="0"/>
            </a:endParaRPr>
          </a:p>
        </p:txBody>
      </p:sp>
      <p:sp>
        <p:nvSpPr>
          <p:cNvPr id="5" name="Rectangle 8"/>
          <p:cNvSpPr>
            <a:spLocks noChangeArrowheads="1"/>
          </p:cNvSpPr>
          <p:nvPr/>
        </p:nvSpPr>
        <p:spPr bwMode="auto">
          <a:xfrm>
            <a:off x="467544" y="1963504"/>
            <a:ext cx="81010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r>
              <a:rPr kumimoji="0" lang="es-MX" altLang="es-MX" sz="2000" b="0" i="0" u="none" strike="noStrike" kern="0" cap="none" spc="0" normalizeH="0" baseline="0" noProof="0" dirty="0" smtClean="0">
                <a:ln>
                  <a:noFill/>
                </a:ln>
                <a:solidFill>
                  <a:srgbClr val="000000"/>
                </a:solidFill>
                <a:effectLst/>
                <a:uLnTx/>
                <a:uFillTx/>
                <a:latin typeface="+mn-lt"/>
              </a:rPr>
              <a:t>Aplica los principios, normas contables generales y específicas e instrumentos establecidos por el Consejo Nacional de Armonización Contable.</a:t>
            </a: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es-MX" altLang="es-MX" sz="2000" b="0" i="0" u="none" strike="noStrike" kern="0" cap="none" spc="0" normalizeH="0" baseline="0" noProof="0" dirty="0" smtClean="0">
              <a:ln>
                <a:noFill/>
              </a:ln>
              <a:solidFill>
                <a:srgbClr val="000000"/>
              </a:solidFill>
              <a:effectLst/>
              <a:uLnTx/>
              <a:uFillTx/>
              <a:latin typeface="+mn-lt"/>
            </a:endParaRP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r>
              <a:rPr kumimoji="0" lang="es-MX" altLang="es-MX" sz="2000" b="0" i="0" u="none" strike="noStrike" kern="0" cap="none" spc="0" normalizeH="0" baseline="0" noProof="0" dirty="0" smtClean="0">
                <a:ln>
                  <a:noFill/>
                </a:ln>
                <a:solidFill>
                  <a:srgbClr val="000000"/>
                </a:solidFill>
                <a:effectLst/>
                <a:uLnTx/>
                <a:uFillTx/>
                <a:latin typeface="+mn-lt"/>
              </a:rPr>
              <a:t>Fácil reconocimiento de las operaciones de ingresos, gastos, activos, pasivos y patrimoniales de los entes públicos.</a:t>
            </a: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es-MX" altLang="es-MX" sz="2000" b="0" i="0" u="none" strike="noStrike" kern="0" cap="none" spc="0" normalizeH="0" baseline="0" noProof="0" dirty="0" smtClean="0">
              <a:ln>
                <a:noFill/>
              </a:ln>
              <a:solidFill>
                <a:srgbClr val="000000"/>
              </a:solidFill>
              <a:effectLst/>
              <a:uLnTx/>
              <a:uFillTx/>
              <a:latin typeface="+mn-lt"/>
            </a:endParaRP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r>
              <a:rPr kumimoji="0" lang="es-MX" altLang="es-MX" sz="2000" b="0" i="0" u="none" strike="noStrike" kern="0" cap="none" spc="0" normalizeH="0" baseline="0" noProof="0" dirty="0" smtClean="0">
                <a:ln>
                  <a:noFill/>
                </a:ln>
                <a:solidFill>
                  <a:srgbClr val="000000"/>
                </a:solidFill>
                <a:effectLst/>
                <a:uLnTx/>
                <a:uFillTx/>
                <a:latin typeface="+mn-lt"/>
              </a:rPr>
              <a:t>El ejercicio presupuestario se integra automáticamente con la operación contable, utilizando el gasto devengado.</a:t>
            </a: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es-MX" altLang="es-MX" sz="2000" b="0" i="0" u="none" strike="noStrike" kern="0" cap="none" spc="0" normalizeH="0" baseline="0" noProof="0" dirty="0" smtClean="0">
              <a:ln>
                <a:noFill/>
              </a:ln>
              <a:solidFill>
                <a:srgbClr val="000000"/>
              </a:solidFill>
              <a:effectLst/>
              <a:uLnTx/>
              <a:uFillTx/>
              <a:latin typeface="+mn-lt"/>
            </a:endParaRP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r>
              <a:rPr kumimoji="0" lang="es-MX" altLang="es-MX" sz="2000" b="0" i="0" u="none" strike="noStrike" kern="0" cap="none" spc="0" normalizeH="0" baseline="0" noProof="0" dirty="0" smtClean="0">
                <a:ln>
                  <a:noFill/>
                </a:ln>
                <a:solidFill>
                  <a:srgbClr val="000000"/>
                </a:solidFill>
                <a:effectLst/>
                <a:uLnTx/>
                <a:uFillTx/>
                <a:latin typeface="+mn-lt"/>
              </a:rPr>
              <a:t>Los registros se efectúan considerando la base acumulativa.</a:t>
            </a: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endParaRPr kumimoji="0" lang="es-MX" altLang="es-MX" sz="2000" b="0" i="0" u="none" strike="noStrike" kern="0" cap="none" spc="0" normalizeH="0" baseline="0" noProof="0" dirty="0" smtClean="0">
              <a:ln>
                <a:noFill/>
              </a:ln>
              <a:solidFill>
                <a:srgbClr val="000000"/>
              </a:solidFill>
              <a:effectLst/>
              <a:uLnTx/>
              <a:uFillTx/>
              <a:latin typeface="+mn-lt"/>
            </a:endParaRPr>
          </a:p>
          <a:p>
            <a:pPr marL="304800" marR="0" lvl="0" indent="-304800" algn="just" defTabSz="914400" eaLnBrk="1" fontAlgn="base" latinLnBrk="0" hangingPunct="1">
              <a:lnSpc>
                <a:spcPct val="100000"/>
              </a:lnSpc>
              <a:spcBef>
                <a:spcPct val="0"/>
              </a:spcBef>
              <a:spcAft>
                <a:spcPct val="0"/>
              </a:spcAft>
              <a:buClrTx/>
              <a:buSzTx/>
              <a:buFont typeface="Wingdings" pitchFamily="2" charset="2"/>
              <a:buAutoNum type="arabicPeriod"/>
              <a:tabLst/>
              <a:defRPr/>
            </a:pPr>
            <a:r>
              <a:rPr kumimoji="0" lang="es-MX" altLang="es-MX" sz="2000" b="0" i="0" u="none" strike="noStrike" kern="0" cap="none" spc="0" normalizeH="0" baseline="0" noProof="0" dirty="0" smtClean="0">
                <a:ln>
                  <a:noFill/>
                </a:ln>
                <a:solidFill>
                  <a:srgbClr val="000000"/>
                </a:solidFill>
                <a:effectLst/>
                <a:uLnTx/>
                <a:uFillTx/>
                <a:latin typeface="+mn-lt"/>
              </a:rPr>
              <a:t>Registro congruente y ordenado de cada operación que genere derechos y obligaciones de la gestión económico-financiera de los entes públicos. </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41</a:t>
            </a:fld>
            <a:endParaRPr lang="es-MX" dirty="0"/>
          </a:p>
        </p:txBody>
      </p:sp>
    </p:spTree>
    <p:extLst>
      <p:ext uri="{BB962C8B-B14F-4D97-AF65-F5344CB8AC3E}">
        <p14:creationId xmlns:p14="http://schemas.microsoft.com/office/powerpoint/2010/main" val="305110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Tercero: De la contabilidad Gubernamental</a:t>
            </a:r>
          </a:p>
          <a:p>
            <a:pPr algn="ctr" eaLnBrk="1" hangingPunct="1">
              <a:lnSpc>
                <a:spcPct val="125000"/>
              </a:lnSpc>
              <a:spcBef>
                <a:spcPct val="25000"/>
              </a:spcBef>
              <a:spcAft>
                <a:spcPct val="25000"/>
              </a:spcAft>
            </a:pPr>
            <a:r>
              <a:rPr lang="es-MX" altLang="es-MX" sz="2000" b="1" dirty="0" smtClean="0">
                <a:latin typeface="Calibri" pitchFamily="34" charset="0"/>
              </a:rPr>
              <a:t>Capítulo I. Del Sistema de Contabilidad Gubernamental</a:t>
            </a:r>
            <a:endParaRPr lang="es-ES" altLang="es-MX" sz="2000" b="1" dirty="0">
              <a:latin typeface="Calibri" pitchFamily="34" charset="0"/>
            </a:endParaRPr>
          </a:p>
        </p:txBody>
      </p:sp>
      <p:sp>
        <p:nvSpPr>
          <p:cNvPr id="7" name="Rectangle 8"/>
          <p:cNvSpPr>
            <a:spLocks noChangeArrowheads="1"/>
          </p:cNvSpPr>
          <p:nvPr/>
        </p:nvSpPr>
        <p:spPr bwMode="auto">
          <a:xfrm>
            <a:off x="229526" y="2132856"/>
            <a:ext cx="821531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eaLnBrk="1" hangingPunct="1"/>
            <a:endParaRPr lang="es-MX" altLang="es-MX" sz="2000" dirty="0">
              <a:solidFill>
                <a:schemeClr val="bg2"/>
              </a:solidFill>
              <a:latin typeface="+mn-lt"/>
            </a:endParaRPr>
          </a:p>
          <a:p>
            <a:pPr algn="just" eaLnBrk="1" hangingPunct="1">
              <a:buFontTx/>
              <a:buAutoNum type="arabicPeriod" startAt="6"/>
            </a:pPr>
            <a:r>
              <a:rPr lang="es-MX" altLang="es-MX" sz="2000" dirty="0">
                <a:latin typeface="+mn-lt"/>
              </a:rPr>
              <a:t>Generación en tiempo real de estados financieros, de ejecución presupuestaria y de información útil para la toma de decisiones, la transparencia, la programación con base en resultados, la evaluación y la rendición de cuentas.</a:t>
            </a:r>
          </a:p>
          <a:p>
            <a:pPr algn="just" eaLnBrk="1" hangingPunct="1">
              <a:buFontTx/>
              <a:buAutoNum type="arabicPeriod" startAt="6"/>
            </a:pPr>
            <a:endParaRPr lang="es-MX" altLang="es-MX" sz="2000" dirty="0">
              <a:latin typeface="+mn-lt"/>
            </a:endParaRPr>
          </a:p>
          <a:p>
            <a:pPr algn="just" eaLnBrk="1" hangingPunct="1">
              <a:buFontTx/>
              <a:buAutoNum type="arabicPeriod" startAt="6"/>
            </a:pPr>
            <a:r>
              <a:rPr lang="es-MX" altLang="es-MX" sz="2000" dirty="0">
                <a:latin typeface="+mn-lt"/>
              </a:rPr>
              <a:t>Fácil registro y control de los inventarios de los bienes muebles e inmuebles. </a:t>
            </a:r>
          </a:p>
          <a:p>
            <a:pPr algn="just" eaLnBrk="1" hangingPunct="1">
              <a:buFontTx/>
              <a:buAutoNum type="arabicPeriod" startAt="6"/>
            </a:pPr>
            <a:endParaRPr lang="es-MX" altLang="es-MX" dirty="0">
              <a:solidFill>
                <a:schemeClr val="bg2"/>
              </a:solidFill>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42</a:t>
            </a:fld>
            <a:endParaRPr lang="es-MX" dirty="0"/>
          </a:p>
        </p:txBody>
      </p:sp>
    </p:spTree>
    <p:extLst>
      <p:ext uri="{BB962C8B-B14F-4D97-AF65-F5344CB8AC3E}">
        <p14:creationId xmlns:p14="http://schemas.microsoft.com/office/powerpoint/2010/main" val="25894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Tercero: De la contabilidad Gubernamental</a:t>
            </a:r>
          </a:p>
          <a:p>
            <a:pPr algn="ctr" eaLnBrk="1" hangingPunct="1">
              <a:lnSpc>
                <a:spcPct val="125000"/>
              </a:lnSpc>
              <a:spcBef>
                <a:spcPct val="25000"/>
              </a:spcBef>
              <a:spcAft>
                <a:spcPct val="25000"/>
              </a:spcAft>
            </a:pPr>
            <a:r>
              <a:rPr lang="es-MX" altLang="es-MX" sz="2000" b="1" dirty="0" smtClean="0">
                <a:latin typeface="Calibri" pitchFamily="34" charset="0"/>
              </a:rPr>
              <a:t>Capítulo II. Del Registro Patrimonial</a:t>
            </a:r>
            <a:endParaRPr lang="es-ES" altLang="es-MX" sz="2000" b="1" dirty="0">
              <a:latin typeface="Calibri" pitchFamily="34" charset="0"/>
            </a:endParaRPr>
          </a:p>
        </p:txBody>
      </p:sp>
      <p:sp>
        <p:nvSpPr>
          <p:cNvPr id="7" name="Rectangle 8"/>
          <p:cNvSpPr>
            <a:spLocks noChangeArrowheads="1"/>
          </p:cNvSpPr>
          <p:nvPr/>
        </p:nvSpPr>
        <p:spPr bwMode="auto">
          <a:xfrm>
            <a:off x="229526" y="1963504"/>
            <a:ext cx="821531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s-MX" sz="2000" dirty="0"/>
          </a:p>
          <a:p>
            <a:pPr algn="just"/>
            <a:r>
              <a:rPr lang="es-MX" sz="2000" dirty="0" smtClean="0">
                <a:latin typeface="+mn-lt"/>
              </a:rPr>
              <a:t>•   Los </a:t>
            </a:r>
            <a:r>
              <a:rPr lang="es-MX" sz="2000" dirty="0">
                <a:latin typeface="+mn-lt"/>
              </a:rPr>
              <a:t>entes públicos deberán registrar en su contabilidad los bienes muebles e inmuebles siguientes: Los inmuebles destinados a un servicio público, excepto los considerados como monumentos arqueológicos, artísticos o históricos; Mobiliario y Equipos; Cualesquier otros bienes muebles e inmuebles que el Consejo determine. </a:t>
            </a:r>
            <a:endParaRPr lang="es-MX" sz="2000" dirty="0" smtClean="0">
              <a:latin typeface="+mn-lt"/>
            </a:endParaRPr>
          </a:p>
          <a:p>
            <a:pPr algn="just"/>
            <a:endParaRPr lang="es-MX" sz="2000" dirty="0">
              <a:latin typeface="+mn-lt"/>
            </a:endParaRPr>
          </a:p>
          <a:p>
            <a:pPr algn="just"/>
            <a:r>
              <a:rPr lang="es-MX" sz="2000" dirty="0" smtClean="0">
                <a:latin typeface="+mn-lt"/>
              </a:rPr>
              <a:t>•  Los </a:t>
            </a:r>
            <a:r>
              <a:rPr lang="es-MX" sz="2000" dirty="0">
                <a:latin typeface="+mn-lt"/>
              </a:rPr>
              <a:t>entes deberán realizar el levantamiento físico del inventario de los bienes, debidamente conciliado con el registro contable. </a:t>
            </a:r>
            <a:endParaRPr lang="es-MX" sz="2000" dirty="0" smtClean="0">
              <a:latin typeface="+mn-lt"/>
            </a:endParaRPr>
          </a:p>
          <a:p>
            <a:pPr algn="just"/>
            <a:endParaRPr lang="es-MX" sz="2000" dirty="0">
              <a:latin typeface="+mn-lt"/>
            </a:endParaRPr>
          </a:p>
          <a:p>
            <a:pPr algn="just"/>
            <a:r>
              <a:rPr lang="es-MX" sz="2000" dirty="0" smtClean="0">
                <a:latin typeface="+mn-lt"/>
              </a:rPr>
              <a:t>•  Los </a:t>
            </a:r>
            <a:r>
              <a:rPr lang="es-MX" sz="2000" dirty="0">
                <a:latin typeface="+mn-lt"/>
              </a:rPr>
              <a:t>entes contarán con un plazo de 30 días para incluir en el inventario los bienes que adquieran. También publicarán el inventario de los bienes a través de Internet, el cual deberán de actualizar, por lo menos, cada seis meses. </a:t>
            </a:r>
          </a:p>
          <a:p>
            <a:pPr algn="just" eaLnBrk="1" hangingPunct="1">
              <a:buFontTx/>
              <a:buAutoNum type="arabicPeriod" startAt="6"/>
            </a:pPr>
            <a:endParaRPr lang="es-MX" altLang="es-MX" dirty="0">
              <a:solidFill>
                <a:schemeClr val="bg2"/>
              </a:solidFill>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43</a:t>
            </a:fld>
            <a:endParaRPr lang="es-MX" dirty="0"/>
          </a:p>
        </p:txBody>
      </p:sp>
    </p:spTree>
    <p:extLst>
      <p:ext uri="{BB962C8B-B14F-4D97-AF65-F5344CB8AC3E}">
        <p14:creationId xmlns:p14="http://schemas.microsoft.com/office/powerpoint/2010/main" val="39258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Tercero: De la contabilidad Gubernamental</a:t>
            </a:r>
          </a:p>
          <a:p>
            <a:pPr algn="ctr" eaLnBrk="1" hangingPunct="1">
              <a:lnSpc>
                <a:spcPct val="125000"/>
              </a:lnSpc>
              <a:spcBef>
                <a:spcPct val="25000"/>
              </a:spcBef>
              <a:spcAft>
                <a:spcPct val="25000"/>
              </a:spcAft>
            </a:pPr>
            <a:r>
              <a:rPr lang="es-MX" altLang="es-MX" sz="2000" b="1" dirty="0" smtClean="0">
                <a:latin typeface="Calibri" pitchFamily="34" charset="0"/>
              </a:rPr>
              <a:t>Capítulo II. Del Registro Contable de las Operaciones</a:t>
            </a:r>
            <a:endParaRPr lang="es-ES" altLang="es-MX" sz="2000" b="1" dirty="0">
              <a:latin typeface="Calibri" pitchFamily="34" charset="0"/>
            </a:endParaRPr>
          </a:p>
        </p:txBody>
      </p:sp>
      <p:sp>
        <p:nvSpPr>
          <p:cNvPr id="7" name="Rectangle 8"/>
          <p:cNvSpPr>
            <a:spLocks noChangeArrowheads="1"/>
          </p:cNvSpPr>
          <p:nvPr/>
        </p:nvSpPr>
        <p:spPr bwMode="auto">
          <a:xfrm>
            <a:off x="229526" y="1963504"/>
            <a:ext cx="821531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a:r>
              <a:rPr lang="es-MX" sz="2000" dirty="0" smtClean="0">
                <a:latin typeface="+mn-lt"/>
              </a:rPr>
              <a:t>•  La </a:t>
            </a:r>
            <a:r>
              <a:rPr lang="es-MX" sz="2000" dirty="0">
                <a:latin typeface="+mn-lt"/>
              </a:rPr>
              <a:t>contabilidad gubernamental deberá permitir la expresión fiable de las transacciones en los estados financieros y considerar las mejores prácticas contables nacionales e internacionales en apoyo a las tareas de planeación financiera, control de recursos, análisis y fiscalización</a:t>
            </a:r>
            <a:r>
              <a:rPr lang="es-MX" sz="2000" dirty="0" smtClean="0">
                <a:latin typeface="+mn-lt"/>
              </a:rPr>
              <a:t>. (Artículo 33)</a:t>
            </a:r>
          </a:p>
          <a:p>
            <a:pPr algn="just"/>
            <a:endParaRPr lang="es-MX" sz="2000" dirty="0">
              <a:latin typeface="+mn-lt"/>
            </a:endParaRPr>
          </a:p>
          <a:p>
            <a:pPr algn="just"/>
            <a:r>
              <a:rPr lang="es-MX" sz="2000" dirty="0" smtClean="0">
                <a:latin typeface="+mn-lt"/>
              </a:rPr>
              <a:t>• Los </a:t>
            </a:r>
            <a:r>
              <a:rPr lang="es-MX" sz="2000" dirty="0">
                <a:latin typeface="+mn-lt"/>
              </a:rPr>
              <a:t>registros contables de los entes públicos se llevarán con base acumulativa. La contabilización de las transacciones de gasto se hará conforme a la fecha de su realización, independientemente de la de su pago, y la del ingreso se registrará cuando exista jurídicamente el derecho de cobro</a:t>
            </a:r>
            <a:r>
              <a:rPr lang="es-MX" sz="2000" dirty="0" smtClean="0">
                <a:latin typeface="+mn-lt"/>
              </a:rPr>
              <a:t>. (Artículo 34)</a:t>
            </a:r>
          </a:p>
          <a:p>
            <a:pPr algn="just"/>
            <a:endParaRPr lang="es-MX" sz="2000" dirty="0" smtClean="0">
              <a:latin typeface="+mn-lt"/>
            </a:endParaRPr>
          </a:p>
          <a:p>
            <a:pPr algn="just"/>
            <a:r>
              <a:rPr lang="es-MX" sz="2000" dirty="0"/>
              <a:t>• </a:t>
            </a:r>
            <a:r>
              <a:rPr lang="es-MX" sz="2000" dirty="0" smtClean="0">
                <a:latin typeface="+mn-lt"/>
              </a:rPr>
              <a:t>La </a:t>
            </a:r>
            <a:r>
              <a:rPr lang="es-MX" sz="2000" dirty="0">
                <a:latin typeface="+mn-lt"/>
              </a:rPr>
              <a:t>contabilidad deberá contener registros auxiliares que muestren los avances presupuestarios y contables, que permitan realizar el seguimiento y evaluar el ejercicio del gasto público y la captación del ingreso, así como el análisis de los saldos contenidos en sus estados financieros.</a:t>
            </a:r>
            <a:endParaRPr lang="es-MX" sz="2000" dirty="0" smtClean="0">
              <a:latin typeface="+mn-lt"/>
            </a:endParaRPr>
          </a:p>
          <a:p>
            <a:pPr algn="just"/>
            <a:endParaRPr lang="es-MX" sz="2000" dirty="0">
              <a:latin typeface="+mn-lt"/>
            </a:endParaRPr>
          </a:p>
          <a:p>
            <a:pPr algn="just"/>
            <a:endParaRPr lang="es-MX" sz="2000" dirty="0">
              <a:latin typeface="+mn-lt"/>
            </a:endParaRPr>
          </a:p>
          <a:p>
            <a:pPr algn="just" eaLnBrk="1" hangingPunct="1">
              <a:buFontTx/>
              <a:buAutoNum type="arabicPeriod" startAt="6"/>
            </a:pPr>
            <a:endParaRPr lang="es-MX" altLang="es-MX" dirty="0">
              <a:solidFill>
                <a:schemeClr val="bg2"/>
              </a:solidFill>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44</a:t>
            </a:fld>
            <a:endParaRPr lang="es-MX" dirty="0"/>
          </a:p>
        </p:txBody>
      </p:sp>
    </p:spTree>
    <p:extLst>
      <p:ext uri="{BB962C8B-B14F-4D97-AF65-F5344CB8AC3E}">
        <p14:creationId xmlns:p14="http://schemas.microsoft.com/office/powerpoint/2010/main" val="5289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06735" y="947841"/>
            <a:ext cx="7602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Tercero: De la contabilidad Gubernamental</a:t>
            </a:r>
          </a:p>
          <a:p>
            <a:pPr algn="ctr" eaLnBrk="1" hangingPunct="1">
              <a:lnSpc>
                <a:spcPct val="125000"/>
              </a:lnSpc>
              <a:spcBef>
                <a:spcPct val="25000"/>
              </a:spcBef>
              <a:spcAft>
                <a:spcPct val="25000"/>
              </a:spcAft>
            </a:pPr>
            <a:r>
              <a:rPr lang="es-MX" altLang="es-MX" sz="2000" b="1" dirty="0" smtClean="0">
                <a:latin typeface="Calibri" pitchFamily="34" charset="0"/>
              </a:rPr>
              <a:t>Capítulo II. Del Registro Contable de las Operaciones</a:t>
            </a:r>
            <a:endParaRPr lang="es-ES" altLang="es-MX" sz="2000" b="1" dirty="0">
              <a:latin typeface="Calibri" pitchFamily="34" charset="0"/>
            </a:endParaRPr>
          </a:p>
        </p:txBody>
      </p:sp>
      <p:sp>
        <p:nvSpPr>
          <p:cNvPr id="7" name="Rectangle 8"/>
          <p:cNvSpPr>
            <a:spLocks noChangeArrowheads="1"/>
          </p:cNvSpPr>
          <p:nvPr/>
        </p:nvSpPr>
        <p:spPr bwMode="auto">
          <a:xfrm>
            <a:off x="229526" y="1963504"/>
            <a:ext cx="821531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just"/>
            <a:r>
              <a:rPr lang="es-MX" sz="2000" dirty="0" smtClean="0">
                <a:latin typeface="+mn-lt"/>
              </a:rPr>
              <a:t>•  </a:t>
            </a:r>
            <a:r>
              <a:rPr lang="es-MX" sz="2000" dirty="0">
                <a:latin typeface="+mn-lt"/>
              </a:rPr>
              <a:t>El registro de las etapas del presupuesto de los entes públicos se efectuará en las cuentas contables que, para tal efecto, establezca el consejo, las cuales deberán reflejar:</a:t>
            </a:r>
          </a:p>
          <a:p>
            <a:pPr algn="just"/>
            <a:endParaRPr lang="es-MX" sz="2000" dirty="0">
              <a:latin typeface="+mn-lt"/>
            </a:endParaRPr>
          </a:p>
          <a:p>
            <a:pPr algn="just"/>
            <a:r>
              <a:rPr lang="es-MX" sz="2000" dirty="0">
                <a:latin typeface="+mn-lt"/>
              </a:rPr>
              <a:t>I.	En lo relativo al gasto, el aprobado, modificado, comprometido, devengado, ejercido y pagado, y</a:t>
            </a:r>
          </a:p>
          <a:p>
            <a:pPr algn="just"/>
            <a:endParaRPr lang="es-MX" sz="2000" dirty="0">
              <a:latin typeface="+mn-lt"/>
            </a:endParaRPr>
          </a:p>
          <a:p>
            <a:pPr algn="just"/>
            <a:r>
              <a:rPr lang="es-MX" sz="2000" dirty="0">
                <a:latin typeface="+mn-lt"/>
              </a:rPr>
              <a:t>II.	En lo relativo al ingreso, el estimado, modificado, devengado y recaudado.</a:t>
            </a:r>
          </a:p>
          <a:p>
            <a:pPr algn="just"/>
            <a:r>
              <a:rPr lang="es-MX" sz="2000" dirty="0" smtClean="0">
                <a:latin typeface="+mn-lt"/>
              </a:rPr>
              <a:t>(Artículo 38).</a:t>
            </a:r>
            <a:endParaRPr lang="es-MX" sz="2000" dirty="0">
              <a:latin typeface="+mn-lt"/>
            </a:endParaRPr>
          </a:p>
          <a:p>
            <a:pPr algn="just"/>
            <a:endParaRPr lang="es-MX" sz="2000" dirty="0">
              <a:latin typeface="+mn-lt"/>
            </a:endParaRPr>
          </a:p>
          <a:p>
            <a:pPr algn="just"/>
            <a:r>
              <a:rPr lang="es-MX" sz="2000" dirty="0"/>
              <a:t>• </a:t>
            </a:r>
            <a:r>
              <a:rPr lang="es-MX" sz="2000" dirty="0" smtClean="0">
                <a:latin typeface="+mn-lt"/>
              </a:rPr>
              <a:t>Los </a:t>
            </a:r>
            <a:r>
              <a:rPr lang="es-MX" sz="2000" dirty="0">
                <a:latin typeface="+mn-lt"/>
              </a:rPr>
              <a:t>procesos administrativos de los entes públicos que impliquen transacciones presupuestarias y contables generarán el registro automático y por única vez de las mismas en los momentos contables correspondientes</a:t>
            </a:r>
            <a:r>
              <a:rPr lang="es-MX" sz="2000" dirty="0" smtClean="0">
                <a:latin typeface="+mn-lt"/>
              </a:rPr>
              <a:t>. (Artículo 40).</a:t>
            </a:r>
            <a:endParaRPr lang="es-MX" sz="2000" dirty="0">
              <a:latin typeface="+mn-lt"/>
            </a:endParaRPr>
          </a:p>
          <a:p>
            <a:pPr algn="just" eaLnBrk="1" hangingPunct="1">
              <a:buFontTx/>
              <a:buAutoNum type="arabicPeriod" startAt="6"/>
            </a:pPr>
            <a:endParaRPr lang="es-MX" altLang="es-MX" dirty="0">
              <a:solidFill>
                <a:schemeClr val="bg2"/>
              </a:solidFill>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45</a:t>
            </a:fld>
            <a:endParaRPr lang="es-MX" dirty="0"/>
          </a:p>
        </p:txBody>
      </p:sp>
    </p:spTree>
    <p:extLst>
      <p:ext uri="{BB962C8B-B14F-4D97-AF65-F5344CB8AC3E}">
        <p14:creationId xmlns:p14="http://schemas.microsoft.com/office/powerpoint/2010/main" val="247577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839581676"/>
              </p:ext>
            </p:extLst>
          </p:nvPr>
        </p:nvGraphicFramePr>
        <p:xfrm>
          <a:off x="1403648" y="15567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46</a:t>
            </a:fld>
            <a:endParaRPr lang="es-MX" dirty="0"/>
          </a:p>
        </p:txBody>
      </p:sp>
    </p:spTree>
    <p:extLst>
      <p:ext uri="{BB962C8B-B14F-4D97-AF65-F5344CB8AC3E}">
        <p14:creationId xmlns:p14="http://schemas.microsoft.com/office/powerpoint/2010/main" val="3152296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nvGraphicFramePr>
        <p:xfrm>
          <a:off x="214282" y="785794"/>
          <a:ext cx="8715436" cy="6088864"/>
        </p:xfrm>
        <a:graphic>
          <a:graphicData uri="http://schemas.openxmlformats.org/drawingml/2006/table">
            <a:tbl>
              <a:tblPr/>
              <a:tblGrid>
                <a:gridCol w="7286676"/>
                <a:gridCol w="357190"/>
                <a:gridCol w="571504"/>
                <a:gridCol w="500066"/>
              </a:tblGrid>
              <a:tr h="642942">
                <a:tc>
                  <a:txBody>
                    <a:bodyPr/>
                    <a:lstStyle/>
                    <a:p>
                      <a:pPr algn="ctr" fontAlgn="ctr"/>
                      <a:r>
                        <a:rPr lang="es-ES" sz="1800" b="1" i="0" u="none" strike="noStrike" dirty="0">
                          <a:solidFill>
                            <a:srgbClr val="000000"/>
                          </a:solidFill>
                          <a:latin typeface="Calibri"/>
                        </a:rPr>
                        <a:t>Información Financiera Gubernamental</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latin typeface="Calibri"/>
                        </a:rPr>
                        <a:t>Federación</a:t>
                      </a:r>
                    </a:p>
                  </a:txBody>
                  <a:tcPr marL="5477" marR="5477" marT="547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latin typeface="Calibri"/>
                        </a:rPr>
                        <a:t>Entidades Federativas</a:t>
                      </a:r>
                    </a:p>
                  </a:txBody>
                  <a:tcPr marL="5477" marR="5477" marT="547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dirty="0">
                          <a:solidFill>
                            <a:srgbClr val="000000"/>
                          </a:solidFill>
                          <a:latin typeface="Calibri"/>
                        </a:rPr>
                        <a:t>Municipios</a:t>
                      </a:r>
                    </a:p>
                  </a:txBody>
                  <a:tcPr marL="5477" marR="5477" marT="547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6">
                <a:tc>
                  <a:txBody>
                    <a:bodyPr/>
                    <a:lstStyle/>
                    <a:p>
                      <a:pPr algn="l" fontAlgn="b"/>
                      <a:r>
                        <a:rPr lang="es-ES" sz="1200" b="1" i="0" u="none" strike="noStrike" dirty="0">
                          <a:solidFill>
                            <a:srgbClr val="000000"/>
                          </a:solidFill>
                          <a:latin typeface="Calibri"/>
                        </a:rPr>
                        <a:t>I.- Información contable, con la desagregación siguiente:</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 </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s-ES" sz="1000" b="0" i="0" u="none" strike="noStrike" dirty="0">
                          <a:solidFill>
                            <a:srgbClr val="000000"/>
                          </a:solidFill>
                          <a:latin typeface="Calibri"/>
                        </a:rPr>
                        <a:t> </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s-ES" sz="1000" b="0" i="0" u="none" strike="noStrike" dirty="0">
                          <a:solidFill>
                            <a:srgbClr val="000000"/>
                          </a:solidFill>
                          <a:latin typeface="Calibri"/>
                        </a:rPr>
                        <a:t> </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68833">
                <a:tc>
                  <a:txBody>
                    <a:bodyPr/>
                    <a:lstStyle/>
                    <a:p>
                      <a:pPr algn="l" fontAlgn="b"/>
                      <a:r>
                        <a:rPr lang="es-ES" sz="1200" b="0" i="0" u="none" strike="noStrike" dirty="0">
                          <a:solidFill>
                            <a:srgbClr val="000000"/>
                          </a:solidFill>
                          <a:latin typeface="Calibri"/>
                        </a:rPr>
                        <a:t>  a) Estado de Situación financiera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b) Estado de variación en la hacienda pública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c) Estado de cambios en la situación financiera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d) Informe sobre pasivos contingentes</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FF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e) Notas a los estados financieros</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f) Estado analítico del activo</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172">
                <a:tc>
                  <a:txBody>
                    <a:bodyPr/>
                    <a:lstStyle/>
                    <a:p>
                      <a:pPr algn="l" fontAlgn="b"/>
                      <a:r>
                        <a:rPr lang="es-ES" sz="1200" b="0" i="0" u="none" strike="noStrike" dirty="0">
                          <a:solidFill>
                            <a:srgbClr val="000000"/>
                          </a:solidFill>
                          <a:latin typeface="Calibri"/>
                        </a:rPr>
                        <a:t>  g) Estado analítico de la deuda y otros pasivos, del cual se derivarán las siguientes clasificaciones</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i.- Corto y largo plazo, así como por su origen en interna y externa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ii.- Fuentes de financiamiento</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iii.- Por moneda de contratación</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FF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FF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iv.- Por país acreedor</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FF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FF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1" i="0" u="none" strike="noStrike" dirty="0">
                          <a:solidFill>
                            <a:srgbClr val="000000"/>
                          </a:solidFill>
                          <a:latin typeface="Calibri"/>
                        </a:rPr>
                        <a:t>II.- Información presupuestaria con la desagregación siguiente:</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298437">
                <a:tc>
                  <a:txBody>
                    <a:bodyPr/>
                    <a:lstStyle/>
                    <a:p>
                      <a:pPr algn="l" fontAlgn="b"/>
                      <a:r>
                        <a:rPr lang="es-ES" sz="1200" b="0" i="0" u="none" strike="noStrike" dirty="0">
                          <a:solidFill>
                            <a:srgbClr val="000000"/>
                          </a:solidFill>
                          <a:latin typeface="Calibri"/>
                        </a:rPr>
                        <a:t>  a) Estado analítico de ingresos, del que se derivará la presentación en clasificación económica por fuente de financiamiento y concepto</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91">
                <a:tc>
                  <a:txBody>
                    <a:bodyPr/>
                    <a:lstStyle/>
                    <a:p>
                      <a:pPr algn="l" fontAlgn="b"/>
                      <a:r>
                        <a:rPr lang="es-ES" sz="1200" b="0" i="0" u="none" strike="noStrike" dirty="0">
                          <a:solidFill>
                            <a:srgbClr val="000000"/>
                          </a:solidFill>
                          <a:latin typeface="Calibri"/>
                        </a:rPr>
                        <a:t>  b) Estado analítico del ejercicio del presupuesto de egresos del que se derivarán las siguientes clasificaciones:</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i.- Administrativa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ii.- Económicas y por objeto del </a:t>
                      </a:r>
                      <a:r>
                        <a:rPr lang="es-ES" sz="1200" b="0" i="0" u="none" strike="noStrike" dirty="0" smtClean="0">
                          <a:solidFill>
                            <a:srgbClr val="000000"/>
                          </a:solidFill>
                          <a:latin typeface="Calibri"/>
                        </a:rPr>
                        <a:t>gasto</a:t>
                      </a:r>
                      <a:endParaRPr lang="es-ES" sz="1200" b="0" i="0" u="none" strike="noStrike" dirty="0">
                        <a:solidFill>
                          <a:srgbClr val="000000"/>
                        </a:solidFill>
                        <a:latin typeface="Calibri"/>
                      </a:endParaRP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iii.- Funcional-programática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437">
                <a:tc>
                  <a:txBody>
                    <a:bodyPr/>
                    <a:lstStyle/>
                    <a:p>
                      <a:pPr algn="l" fontAlgn="b"/>
                      <a:r>
                        <a:rPr lang="es-ES" sz="1200" b="0" i="0" u="none" strike="noStrike" dirty="0">
                          <a:solidFill>
                            <a:srgbClr val="000000"/>
                          </a:solidFill>
                          <a:latin typeface="Calibri"/>
                        </a:rPr>
                        <a:t>  c) Endeudamiento neto, financiamiento menos amortización, del que derivará la clasificación por su origen en interno y externo</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FF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d) Intereses de la deuda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FF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291">
                <a:tc>
                  <a:txBody>
                    <a:bodyPr/>
                    <a:lstStyle/>
                    <a:p>
                      <a:pPr algn="l" fontAlgn="b"/>
                      <a:r>
                        <a:rPr lang="es-ES" sz="1200" b="0" i="0" u="none" strike="noStrike" dirty="0">
                          <a:solidFill>
                            <a:srgbClr val="000000"/>
                          </a:solidFill>
                          <a:latin typeface="Calibri"/>
                        </a:rPr>
                        <a:t>  e) Un </a:t>
                      </a:r>
                      <a:r>
                        <a:rPr lang="es-ES" sz="1200" b="0" i="0" u="none" strike="noStrike" dirty="0" smtClean="0">
                          <a:solidFill>
                            <a:srgbClr val="000000"/>
                          </a:solidFill>
                          <a:latin typeface="Calibri"/>
                        </a:rPr>
                        <a:t>flujo </a:t>
                      </a:r>
                      <a:r>
                        <a:rPr lang="es-ES" sz="1200" b="0" i="0" u="none" strike="noStrike" dirty="0">
                          <a:solidFill>
                            <a:srgbClr val="000000"/>
                          </a:solidFill>
                          <a:latin typeface="Calibri"/>
                        </a:rPr>
                        <a:t>de fondos que resuma todas las operaciones y los indicadores de la postura fiscal</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1" i="0" u="none" strike="noStrike" dirty="0">
                          <a:solidFill>
                            <a:srgbClr val="000000"/>
                          </a:solidFill>
                          <a:latin typeface="Calibri"/>
                        </a:rPr>
                        <a:t>III.- Información programática, con la desagregación siguiente:</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ES" sz="1000" b="0" i="0" u="none" strike="noStrike" dirty="0">
                          <a:solidFill>
                            <a:srgbClr val="000000"/>
                          </a:solidFill>
                          <a:latin typeface="Calibri"/>
                        </a:rPr>
                        <a:t> </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1852">
                <a:tc>
                  <a:txBody>
                    <a:bodyPr/>
                    <a:lstStyle/>
                    <a:p>
                      <a:pPr algn="l" fontAlgn="b"/>
                      <a:r>
                        <a:rPr lang="es-ES" sz="1200" b="0" i="0" u="none" strike="noStrike" dirty="0">
                          <a:solidFill>
                            <a:srgbClr val="000000"/>
                          </a:solidFill>
                          <a:latin typeface="Calibri"/>
                        </a:rPr>
                        <a:t>  a) Gasto por categoría programática</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b) Programas y proyectos de inversión</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52">
                <a:tc>
                  <a:txBody>
                    <a:bodyPr/>
                    <a:lstStyle/>
                    <a:p>
                      <a:pPr algn="l" fontAlgn="b"/>
                      <a:r>
                        <a:rPr lang="es-ES" sz="1200" b="0" i="0" u="none" strike="noStrike" dirty="0">
                          <a:solidFill>
                            <a:srgbClr val="000000"/>
                          </a:solidFill>
                          <a:latin typeface="Calibri"/>
                        </a:rPr>
                        <a:t>  c) Indicadores de resultados</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437">
                <a:tc>
                  <a:txBody>
                    <a:bodyPr/>
                    <a:lstStyle/>
                    <a:p>
                      <a:pPr algn="l" fontAlgn="b"/>
                      <a:r>
                        <a:rPr lang="es-ES" sz="1200" b="1" i="0" u="none" strike="noStrike" dirty="0">
                          <a:solidFill>
                            <a:srgbClr val="000000"/>
                          </a:solidFill>
                          <a:latin typeface="Calibri"/>
                        </a:rPr>
                        <a:t>IV.- La información complementaria para generar las cuentas nacionales y atender otros requerimientos provenientes de organismos internacionales de los que México es miembro</a:t>
                      </a:r>
                    </a:p>
                  </a:txBody>
                  <a:tcPr marL="5477" marR="5477" marT="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ok</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latin typeface="Calibri"/>
                        </a:rPr>
                        <a:t>N/A</a:t>
                      </a:r>
                    </a:p>
                  </a:txBody>
                  <a:tcPr marL="5477" marR="5477" marT="5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1 Marcador de número de diapositiva"/>
          <p:cNvSpPr>
            <a:spLocks noGrp="1"/>
          </p:cNvSpPr>
          <p:nvPr>
            <p:ph type="sldNum" sz="quarter" idx="12"/>
          </p:nvPr>
        </p:nvSpPr>
        <p:spPr/>
        <p:txBody>
          <a:bodyPr/>
          <a:lstStyle/>
          <a:p>
            <a:fld id="{768E951C-FC20-4DE0-81B4-25DFF148F19B}" type="slidenum">
              <a:rPr lang="es-MX" smtClean="0"/>
              <a:t>47</a:t>
            </a:fld>
            <a:endParaRPr lang="es-MX" dirty="0"/>
          </a:p>
        </p:txBody>
      </p:sp>
    </p:spTree>
    <p:extLst>
      <p:ext uri="{BB962C8B-B14F-4D97-AF65-F5344CB8AC3E}">
        <p14:creationId xmlns:p14="http://schemas.microsoft.com/office/powerpoint/2010/main" val="170685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28625" y="2276872"/>
            <a:ext cx="8286750" cy="384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ts val="250"/>
              </a:spcBef>
              <a:buClr>
                <a:schemeClr val="accent1"/>
              </a:buClr>
              <a:buSzPct val="80000"/>
              <a:buFont typeface="Wingdings 2" pitchFamily="18" charset="2"/>
              <a:buChar char=""/>
            </a:pPr>
            <a:r>
              <a:rPr lang="es-ES" altLang="es-MX" dirty="0">
                <a:latin typeface="+mn-lt"/>
              </a:rPr>
              <a:t>Con independencia de que la información en materia contable y presupuestaria se encuentra sujeta a las disposiciones aplicables en materia de transparencia, la Ley prevé que los entes públicos de los tres órdenes de gobierno organicen, sistematicen y difundan la información que generen, al menos, trimestralmente en sus respectivas páginas electrónicas de internet. </a:t>
            </a:r>
            <a:endParaRPr lang="es-MX" altLang="es-MX" dirty="0">
              <a:latin typeface="+mn-lt"/>
            </a:endParaRPr>
          </a:p>
        </p:txBody>
      </p:sp>
      <p:sp>
        <p:nvSpPr>
          <p:cNvPr id="6" name="Text Box 3"/>
          <p:cNvSpPr txBox="1">
            <a:spLocks noChangeArrowheads="1"/>
          </p:cNvSpPr>
          <p:nvPr/>
        </p:nvSpPr>
        <p:spPr bwMode="auto">
          <a:xfrm>
            <a:off x="806735" y="947841"/>
            <a:ext cx="7602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Quinto</a:t>
            </a:r>
            <a:r>
              <a:rPr lang="es-MX" altLang="es-MX" sz="2000" b="1" dirty="0">
                <a:latin typeface="Calibri" pitchFamily="34" charset="0"/>
              </a:rPr>
              <a:t>: De la Transparencia y Difusión de la Información </a:t>
            </a:r>
            <a:r>
              <a:rPr lang="es-MX" altLang="es-MX" sz="2000" b="1" dirty="0" smtClean="0">
                <a:latin typeface="Calibri" pitchFamily="34" charset="0"/>
              </a:rPr>
              <a:t>Financiera</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48</a:t>
            </a:fld>
            <a:endParaRPr lang="es-MX" dirty="0"/>
          </a:p>
        </p:txBody>
      </p:sp>
    </p:spTree>
    <p:extLst>
      <p:ext uri="{BB962C8B-B14F-4D97-AF65-F5344CB8AC3E}">
        <p14:creationId xmlns:p14="http://schemas.microsoft.com/office/powerpoint/2010/main" val="2824214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28625" y="1628800"/>
            <a:ext cx="828675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ts val="250"/>
              </a:spcBef>
              <a:buClr>
                <a:schemeClr val="accent1"/>
              </a:buClr>
              <a:buSzPct val="80000"/>
              <a:buFont typeface="Wingdings 2" pitchFamily="18" charset="2"/>
              <a:buChar char=""/>
            </a:pPr>
            <a:r>
              <a:rPr lang="es-MX" altLang="es-MX" dirty="0">
                <a:latin typeface="+mn-lt"/>
              </a:rPr>
              <a:t>Esta Ley incluye disposiciones sobre las sanciones que son imputables en caso de que se incumpla con lo dispuesto en la ley. Particularmente y con independencia de las faltas administrativas o delitos que se pudieran configurar en el marco de otras disposiciones aplicables, se establece un catálogo de conductas sancionables</a:t>
            </a:r>
            <a:r>
              <a:rPr lang="es-MX" altLang="es-MX" dirty="0" smtClean="0">
                <a:latin typeface="+mn-lt"/>
              </a:rPr>
              <a:t>.</a:t>
            </a:r>
          </a:p>
          <a:p>
            <a:pPr algn="just" eaLnBrk="1" hangingPunct="1">
              <a:spcBef>
                <a:spcPts val="250"/>
              </a:spcBef>
              <a:buClr>
                <a:schemeClr val="accent1"/>
              </a:buClr>
              <a:buSzPct val="80000"/>
              <a:buFont typeface="Wingdings 2" pitchFamily="18" charset="2"/>
              <a:buChar char=""/>
            </a:pPr>
            <a:r>
              <a:rPr lang="es-MX" altLang="es-MX" b="1" dirty="0">
                <a:latin typeface="+mn-lt"/>
              </a:rPr>
              <a:t>Responsabilidad Subsidiaria. </a:t>
            </a:r>
            <a:r>
              <a:rPr lang="es-MX" altLang="es-MX" dirty="0">
                <a:latin typeface="+mn-lt"/>
              </a:rPr>
              <a:t>Las responsabilidades administrativas se fincarán, a quienes directamente hayan ejecutado los actos o incurran en las omisiones que las originaron y, subsidiariamente, a los que, por la naturaleza de sus funciones, hayan omitido la revisión o autorizado tales actos por causas que impliquen dolo, culpa, mala fe o negligencia por parte de los mismos.</a:t>
            </a:r>
          </a:p>
          <a:p>
            <a:pPr algn="just" eaLnBrk="1" hangingPunct="1">
              <a:spcBef>
                <a:spcPts val="250"/>
              </a:spcBef>
              <a:buClr>
                <a:schemeClr val="accent1"/>
              </a:buClr>
              <a:buSzPct val="80000"/>
              <a:buFont typeface="Wingdings 2" pitchFamily="18" charset="2"/>
              <a:buChar char=""/>
            </a:pPr>
            <a:endParaRPr lang="es-MX" altLang="es-MX" dirty="0">
              <a:latin typeface="+mn-lt"/>
            </a:endParaRPr>
          </a:p>
        </p:txBody>
      </p:sp>
      <p:sp>
        <p:nvSpPr>
          <p:cNvPr id="6" name="Text Box 3"/>
          <p:cNvSpPr txBox="1">
            <a:spLocks noChangeArrowheads="1"/>
          </p:cNvSpPr>
          <p:nvPr/>
        </p:nvSpPr>
        <p:spPr bwMode="auto">
          <a:xfrm>
            <a:off x="770731" y="95881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Sexto: </a:t>
            </a:r>
            <a:r>
              <a:rPr lang="es-MX" altLang="es-MX" sz="2000" b="1" dirty="0">
                <a:latin typeface="Calibri" pitchFamily="34" charset="0"/>
              </a:rPr>
              <a:t>De </a:t>
            </a:r>
            <a:r>
              <a:rPr lang="es-MX" altLang="es-MX" sz="2000" b="1" dirty="0" smtClean="0">
                <a:latin typeface="Calibri" pitchFamily="34" charset="0"/>
              </a:rPr>
              <a:t>las Sanciones</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49</a:t>
            </a:fld>
            <a:endParaRPr lang="es-MX" dirty="0"/>
          </a:p>
        </p:txBody>
      </p:sp>
    </p:spTree>
    <p:extLst>
      <p:ext uri="{BB962C8B-B14F-4D97-AF65-F5344CB8AC3E}">
        <p14:creationId xmlns:p14="http://schemas.microsoft.com/office/powerpoint/2010/main" val="177335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1268760"/>
            <a:ext cx="8143932" cy="4893647"/>
          </a:xfrm>
          <a:prstGeom prst="rect">
            <a:avLst/>
          </a:prstGeom>
          <a:noFill/>
        </p:spPr>
        <p:txBody>
          <a:bodyPr>
            <a:spAutoFit/>
            <a:scene3d>
              <a:camera prst="orthographicFront"/>
              <a:lightRig rig="threePt" dir="t"/>
            </a:scene3d>
            <a:sp3d extrusionH="57150">
              <a:bevelT w="38100" h="38100"/>
            </a:sp3d>
          </a:bodyPr>
          <a:lstStyle/>
          <a:p>
            <a:pPr algn="ctr">
              <a:defRPr/>
            </a:pPr>
            <a:r>
              <a:rPr lang="es-ES" sz="2400" b="1" dirty="0" smtClean="0">
                <a:ln>
                  <a:prstDash val="solid"/>
                </a:ln>
              </a:rPr>
              <a:t>Conceptos </a:t>
            </a:r>
            <a:r>
              <a:rPr lang="es-ES" sz="2400" b="1" dirty="0">
                <a:ln>
                  <a:prstDash val="solid"/>
                </a:ln>
              </a:rPr>
              <a:t>de contabilidad</a:t>
            </a:r>
          </a:p>
          <a:p>
            <a:pPr algn="just">
              <a:defRPr/>
            </a:pPr>
            <a:endParaRPr lang="es-ES" sz="2400" b="1" dirty="0">
              <a:ln>
                <a:prstDash val="solid"/>
              </a:ln>
              <a:effectLst>
                <a:outerShdw blurRad="88000" dist="50800" dir="5040000" algn="tl">
                  <a:schemeClr val="accent4">
                    <a:tint val="80000"/>
                    <a:satMod val="250000"/>
                    <a:alpha val="45000"/>
                  </a:schemeClr>
                </a:outerShdw>
              </a:effectLst>
            </a:endParaRPr>
          </a:p>
          <a:p>
            <a:pPr algn="just">
              <a:defRPr/>
            </a:pPr>
            <a:r>
              <a:rPr lang="es-ES" sz="2400" b="1" dirty="0"/>
              <a:t>Contabilidad </a:t>
            </a:r>
            <a:r>
              <a:rPr lang="es-ES" sz="2400" b="1" dirty="0" smtClean="0"/>
              <a:t>Financiera. NIF. </a:t>
            </a:r>
            <a:r>
              <a:rPr lang="es-AR" sz="2400" dirty="0" smtClean="0"/>
              <a:t>1.3.1</a:t>
            </a:r>
            <a:r>
              <a:rPr lang="es-AR" sz="2400" dirty="0"/>
              <a:t>.- DE ACUERDO AL IMCP </a:t>
            </a:r>
            <a:endParaRPr lang="es-AR" sz="2400" dirty="0" smtClean="0"/>
          </a:p>
          <a:p>
            <a:pPr algn="just">
              <a:defRPr/>
            </a:pPr>
            <a:endParaRPr lang="es-AR" sz="2400" dirty="0"/>
          </a:p>
          <a:p>
            <a:pPr algn="just">
              <a:defRPr/>
            </a:pPr>
            <a:r>
              <a:rPr lang="es-AR" sz="2400" dirty="0"/>
              <a:t>La Contabilidad Financiera es una técnica que se utiliza para producir sistemática y estructuradamente información cuantitativa expresada en unidades monetarias de   las </a:t>
            </a:r>
            <a:r>
              <a:rPr lang="es-AR" sz="2400" dirty="0" smtClean="0"/>
              <a:t>transacciones </a:t>
            </a:r>
            <a:r>
              <a:rPr lang="es-AR" sz="2400" dirty="0"/>
              <a:t>que realiza una entidad económica y de ciertos eventos económicos identificables y cuantificables que la afectan, con el objeto de facilitar a los diversos </a:t>
            </a:r>
            <a:r>
              <a:rPr lang="es-AR" sz="2400" dirty="0" smtClean="0"/>
              <a:t> interesados </a:t>
            </a:r>
            <a:r>
              <a:rPr lang="es-AR" sz="2400" dirty="0"/>
              <a:t>el tomar decisiones en relación con dicha entidad económica. </a:t>
            </a:r>
          </a:p>
          <a:p>
            <a:pPr algn="just">
              <a:defRPr/>
            </a:pP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5</a:t>
            </a:fld>
            <a:endParaRPr lang="es-MX" dirty="0"/>
          </a:p>
        </p:txBody>
      </p:sp>
    </p:spTree>
    <p:extLst>
      <p:ext uri="{BB962C8B-B14F-4D97-AF65-F5344CB8AC3E}">
        <p14:creationId xmlns:p14="http://schemas.microsoft.com/office/powerpoint/2010/main" val="4463371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28625" y="1628800"/>
            <a:ext cx="828675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just" eaLnBrk="1" hangingPunct="1">
              <a:spcBef>
                <a:spcPts val="250"/>
              </a:spcBef>
              <a:buClr>
                <a:schemeClr val="accent1"/>
              </a:buClr>
              <a:buSzPct val="80000"/>
            </a:pPr>
            <a:r>
              <a:rPr lang="es-MX" altLang="es-MX" dirty="0">
                <a:latin typeface="+mn-lt"/>
              </a:rPr>
              <a:t>Artículo 85.- Se sancionará administrativamente a los servidores públicos en los términos de la legislación en materia de responsabilidades administrativas aplicables en cualquiera de los siguientes supuestos</a:t>
            </a:r>
            <a:r>
              <a:rPr lang="es-MX" altLang="es-MX" dirty="0" smtClean="0">
                <a:latin typeface="+mn-lt"/>
              </a:rPr>
              <a:t>:</a:t>
            </a:r>
          </a:p>
          <a:p>
            <a:pPr marL="0" indent="0" algn="just" eaLnBrk="1" hangingPunct="1">
              <a:spcBef>
                <a:spcPts val="250"/>
              </a:spcBef>
              <a:buClr>
                <a:schemeClr val="accent1"/>
              </a:buClr>
              <a:buSzPct val="80000"/>
            </a:pPr>
            <a:endParaRPr lang="es-MX" altLang="es-MX" dirty="0">
              <a:latin typeface="+mn-lt"/>
            </a:endParaRPr>
          </a:p>
          <a:p>
            <a:pPr marL="0" indent="0" algn="just" eaLnBrk="1" hangingPunct="1">
              <a:spcBef>
                <a:spcPts val="250"/>
              </a:spcBef>
              <a:buClr>
                <a:schemeClr val="accent1"/>
              </a:buClr>
              <a:buSzPct val="80000"/>
            </a:pPr>
            <a:r>
              <a:rPr lang="es-MX" altLang="es-MX" dirty="0" smtClean="0">
                <a:latin typeface="+mn-lt"/>
              </a:rPr>
              <a:t>I</a:t>
            </a:r>
            <a:r>
              <a:rPr lang="es-MX" altLang="es-MX" dirty="0">
                <a:latin typeface="+mn-lt"/>
              </a:rPr>
              <a:t>. Cuando omitan realizar los registros de la contabilidad de los entes públicos, así como la difusión de la información financiera en los términos a que se refiere la presente Ley;</a:t>
            </a:r>
          </a:p>
          <a:p>
            <a:pPr marL="0" indent="0" algn="just" eaLnBrk="1" hangingPunct="1">
              <a:spcBef>
                <a:spcPts val="250"/>
              </a:spcBef>
              <a:buClr>
                <a:schemeClr val="accent1"/>
              </a:buClr>
              <a:buSzPct val="80000"/>
            </a:pPr>
            <a:endParaRPr lang="es-MX" altLang="es-MX" dirty="0">
              <a:latin typeface="+mn-lt"/>
            </a:endParaRPr>
          </a:p>
        </p:txBody>
      </p:sp>
      <p:sp>
        <p:nvSpPr>
          <p:cNvPr id="6" name="Text Box 3"/>
          <p:cNvSpPr txBox="1">
            <a:spLocks noChangeArrowheads="1"/>
          </p:cNvSpPr>
          <p:nvPr/>
        </p:nvSpPr>
        <p:spPr bwMode="auto">
          <a:xfrm>
            <a:off x="770731" y="95881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Sexto: </a:t>
            </a:r>
            <a:r>
              <a:rPr lang="es-MX" altLang="es-MX" sz="2000" b="1" dirty="0">
                <a:latin typeface="Calibri" pitchFamily="34" charset="0"/>
              </a:rPr>
              <a:t>De </a:t>
            </a:r>
            <a:r>
              <a:rPr lang="es-MX" altLang="es-MX" sz="2000" b="1" dirty="0" smtClean="0">
                <a:latin typeface="Calibri" pitchFamily="34" charset="0"/>
              </a:rPr>
              <a:t>las Sanciones</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50</a:t>
            </a:fld>
            <a:endParaRPr lang="es-MX" dirty="0"/>
          </a:p>
        </p:txBody>
      </p:sp>
    </p:spTree>
    <p:extLst>
      <p:ext uri="{BB962C8B-B14F-4D97-AF65-F5344CB8AC3E}">
        <p14:creationId xmlns:p14="http://schemas.microsoft.com/office/powerpoint/2010/main" val="4017534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28625" y="1628800"/>
            <a:ext cx="828675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just" eaLnBrk="1" hangingPunct="1">
              <a:spcBef>
                <a:spcPts val="250"/>
              </a:spcBef>
              <a:buClr>
                <a:schemeClr val="accent1"/>
              </a:buClr>
              <a:buSzPct val="80000"/>
            </a:pPr>
            <a:endParaRPr lang="es-MX" altLang="es-MX" dirty="0">
              <a:latin typeface="+mn-lt"/>
            </a:endParaRPr>
          </a:p>
          <a:p>
            <a:pPr marL="0" indent="0" algn="just" eaLnBrk="1" hangingPunct="1">
              <a:spcBef>
                <a:spcPts val="250"/>
              </a:spcBef>
              <a:buClr>
                <a:schemeClr val="accent1"/>
              </a:buClr>
              <a:buSzPct val="80000"/>
            </a:pPr>
            <a:r>
              <a:rPr lang="es-MX" altLang="es-MX" dirty="0">
                <a:latin typeface="+mn-lt"/>
              </a:rPr>
              <a:t>II. Cuando de manera dolosa:</a:t>
            </a:r>
          </a:p>
          <a:p>
            <a:pPr marL="0" indent="0" algn="just" eaLnBrk="1" hangingPunct="1">
              <a:spcBef>
                <a:spcPts val="250"/>
              </a:spcBef>
              <a:buClr>
                <a:schemeClr val="accent1"/>
              </a:buClr>
              <a:buSzPct val="80000"/>
            </a:pPr>
            <a:endParaRPr lang="es-MX" altLang="es-MX" dirty="0">
              <a:latin typeface="+mn-lt"/>
            </a:endParaRPr>
          </a:p>
          <a:p>
            <a:pPr marL="0" indent="0" algn="just" eaLnBrk="1" hangingPunct="1">
              <a:spcBef>
                <a:spcPts val="250"/>
              </a:spcBef>
              <a:buClr>
                <a:schemeClr val="accent1"/>
              </a:buClr>
              <a:buSzPct val="80000"/>
            </a:pPr>
            <a:r>
              <a:rPr lang="es-MX" altLang="es-MX" dirty="0">
                <a:latin typeface="+mn-lt"/>
              </a:rPr>
              <a:t>a) Omitan o alteren los documentos o registros que integran la contabilidad con la finalidad de desvirtuar la veracidad de la información financiera, o</a:t>
            </a:r>
          </a:p>
          <a:p>
            <a:pPr marL="0" indent="0" algn="just" eaLnBrk="1" hangingPunct="1">
              <a:spcBef>
                <a:spcPts val="250"/>
              </a:spcBef>
              <a:buClr>
                <a:schemeClr val="accent1"/>
              </a:buClr>
              <a:buSzPct val="80000"/>
            </a:pPr>
            <a:endParaRPr lang="es-MX" altLang="es-MX" dirty="0">
              <a:latin typeface="+mn-lt"/>
            </a:endParaRPr>
          </a:p>
          <a:p>
            <a:pPr marL="0" indent="0" algn="just" eaLnBrk="1" hangingPunct="1">
              <a:spcBef>
                <a:spcPts val="250"/>
              </a:spcBef>
              <a:buClr>
                <a:schemeClr val="accent1"/>
              </a:buClr>
              <a:buSzPct val="80000"/>
            </a:pPr>
            <a:r>
              <a:rPr lang="es-MX" altLang="es-MX" dirty="0">
                <a:latin typeface="+mn-lt"/>
              </a:rPr>
              <a:t>b) Incumplan con la obligación de difundir la información financiera en los términos a que se refiere la presente Ley;</a:t>
            </a:r>
          </a:p>
        </p:txBody>
      </p:sp>
      <p:sp>
        <p:nvSpPr>
          <p:cNvPr id="6" name="Text Box 3"/>
          <p:cNvSpPr txBox="1">
            <a:spLocks noChangeArrowheads="1"/>
          </p:cNvSpPr>
          <p:nvPr/>
        </p:nvSpPr>
        <p:spPr bwMode="auto">
          <a:xfrm>
            <a:off x="770731" y="95881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Sexto: </a:t>
            </a:r>
            <a:r>
              <a:rPr lang="es-MX" altLang="es-MX" sz="2000" b="1" dirty="0">
                <a:latin typeface="Calibri" pitchFamily="34" charset="0"/>
              </a:rPr>
              <a:t>De </a:t>
            </a:r>
            <a:r>
              <a:rPr lang="es-MX" altLang="es-MX" sz="2000" b="1" dirty="0" smtClean="0">
                <a:latin typeface="Calibri" pitchFamily="34" charset="0"/>
              </a:rPr>
              <a:t>las Sanciones</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51</a:t>
            </a:fld>
            <a:endParaRPr lang="es-MX" dirty="0"/>
          </a:p>
        </p:txBody>
      </p:sp>
    </p:spTree>
    <p:extLst>
      <p:ext uri="{BB962C8B-B14F-4D97-AF65-F5344CB8AC3E}">
        <p14:creationId xmlns:p14="http://schemas.microsoft.com/office/powerpoint/2010/main" val="1507681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28625" y="1628800"/>
            <a:ext cx="828675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just" eaLnBrk="1" hangingPunct="1">
              <a:spcBef>
                <a:spcPts val="250"/>
              </a:spcBef>
              <a:buClr>
                <a:schemeClr val="accent1"/>
              </a:buClr>
              <a:buSzPct val="80000"/>
            </a:pPr>
            <a:endParaRPr lang="es-MX" altLang="es-MX" dirty="0">
              <a:latin typeface="+mn-lt"/>
            </a:endParaRPr>
          </a:p>
          <a:p>
            <a:pPr marL="0" indent="0" algn="just" eaLnBrk="1" hangingPunct="1">
              <a:spcBef>
                <a:spcPts val="250"/>
              </a:spcBef>
              <a:buClr>
                <a:schemeClr val="accent1"/>
              </a:buClr>
              <a:buSzPct val="80000"/>
            </a:pPr>
            <a:r>
              <a:rPr lang="es-MX" altLang="es-MX" dirty="0">
                <a:latin typeface="+mn-lt"/>
              </a:rPr>
              <a:t>IV. Cuando por razón de la naturaleza de sus funciones tengan conocimiento de la alteración o falsedad de la documentación o de la información que tenga como consecuencia daños a la hacienda pública o al patrimonio de cualquier ente público y, estando dentro de sus atribuciones, no lo eviten o no lo hagan del conocimiento a su superior jerárquico o autoridad </a:t>
            </a:r>
            <a:r>
              <a:rPr lang="es-MX" altLang="es-MX" dirty="0" smtClean="0">
                <a:latin typeface="+mn-lt"/>
              </a:rPr>
              <a:t>competente</a:t>
            </a:r>
            <a:r>
              <a:rPr lang="es-MX" altLang="es-MX" dirty="0">
                <a:latin typeface="+mn-lt"/>
              </a:rPr>
              <a:t>.</a:t>
            </a:r>
          </a:p>
        </p:txBody>
      </p:sp>
      <p:sp>
        <p:nvSpPr>
          <p:cNvPr id="6" name="Text Box 3"/>
          <p:cNvSpPr txBox="1">
            <a:spLocks noChangeArrowheads="1"/>
          </p:cNvSpPr>
          <p:nvPr/>
        </p:nvSpPr>
        <p:spPr bwMode="auto">
          <a:xfrm>
            <a:off x="770731" y="95881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Sexto: </a:t>
            </a:r>
            <a:r>
              <a:rPr lang="es-MX" altLang="es-MX" sz="2000" b="1" dirty="0">
                <a:latin typeface="Calibri" pitchFamily="34" charset="0"/>
              </a:rPr>
              <a:t>De </a:t>
            </a:r>
            <a:r>
              <a:rPr lang="es-MX" altLang="es-MX" sz="2000" b="1" dirty="0" smtClean="0">
                <a:latin typeface="Calibri" pitchFamily="34" charset="0"/>
              </a:rPr>
              <a:t>las Sanciones</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52</a:t>
            </a:fld>
            <a:endParaRPr lang="es-MX" dirty="0"/>
          </a:p>
        </p:txBody>
      </p:sp>
    </p:spTree>
    <p:extLst>
      <p:ext uri="{BB962C8B-B14F-4D97-AF65-F5344CB8AC3E}">
        <p14:creationId xmlns:p14="http://schemas.microsoft.com/office/powerpoint/2010/main" val="2587370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28625" y="1628800"/>
            <a:ext cx="828675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just" eaLnBrk="1" hangingPunct="1">
              <a:spcBef>
                <a:spcPts val="250"/>
              </a:spcBef>
              <a:buClr>
                <a:schemeClr val="accent1"/>
              </a:buClr>
              <a:buSzPct val="80000"/>
            </a:pPr>
            <a:r>
              <a:rPr lang="es-MX" altLang="es-MX" dirty="0" smtClean="0">
                <a:latin typeface="+mn-lt"/>
              </a:rPr>
              <a:t>Artículo 86</a:t>
            </a:r>
            <a:endParaRPr lang="es-MX" altLang="es-MX" dirty="0">
              <a:latin typeface="+mn-lt"/>
            </a:endParaRPr>
          </a:p>
          <a:p>
            <a:pPr marL="0" indent="0" algn="just" eaLnBrk="1" hangingPunct="1">
              <a:spcBef>
                <a:spcPts val="250"/>
              </a:spcBef>
              <a:buClr>
                <a:schemeClr val="accent1"/>
              </a:buClr>
              <a:buSzPct val="80000"/>
            </a:pPr>
            <a:r>
              <a:rPr lang="es-MX" altLang="es-MX" dirty="0" smtClean="0">
                <a:latin typeface="+mn-lt"/>
              </a:rPr>
              <a:t>		Corporal</a:t>
            </a:r>
            <a:r>
              <a:rPr lang="es-MX" altLang="es-MX" dirty="0">
                <a:latin typeface="+mn-lt"/>
              </a:rPr>
              <a:t>:                   Prisión de 2 a 7 </a:t>
            </a:r>
            <a:r>
              <a:rPr lang="es-MX" altLang="es-MX" dirty="0" smtClean="0">
                <a:latin typeface="+mn-lt"/>
              </a:rPr>
              <a:t>años</a:t>
            </a:r>
            <a:r>
              <a:rPr lang="es-MX" altLang="es-MX" dirty="0">
                <a:latin typeface="+mn-lt"/>
              </a:rPr>
              <a:t>.</a:t>
            </a:r>
          </a:p>
          <a:p>
            <a:pPr marL="0" indent="0" algn="just" eaLnBrk="1" hangingPunct="1">
              <a:spcBef>
                <a:spcPts val="250"/>
              </a:spcBef>
              <a:buClr>
                <a:schemeClr val="accent1"/>
              </a:buClr>
              <a:buSzPct val="80000"/>
            </a:pPr>
            <a:endParaRPr lang="es-MX" altLang="es-MX" dirty="0">
              <a:latin typeface="+mn-lt"/>
            </a:endParaRPr>
          </a:p>
          <a:p>
            <a:pPr marL="0" indent="0" algn="just" eaLnBrk="1" hangingPunct="1">
              <a:spcBef>
                <a:spcPts val="250"/>
              </a:spcBef>
              <a:buClr>
                <a:schemeClr val="accent1"/>
              </a:buClr>
              <a:buSzPct val="80000"/>
            </a:pPr>
            <a:r>
              <a:rPr lang="es-MX" altLang="es-MX" dirty="0">
                <a:latin typeface="+mn-lt"/>
              </a:rPr>
              <a:t>		</a:t>
            </a:r>
            <a:r>
              <a:rPr lang="es-MX" altLang="es-MX" dirty="0" smtClean="0">
                <a:latin typeface="+mn-lt"/>
              </a:rPr>
              <a:t> </a:t>
            </a:r>
            <a:r>
              <a:rPr lang="es-MX" altLang="es-MX" dirty="0">
                <a:latin typeface="+mn-lt"/>
              </a:rPr>
              <a:t>Pecuniaria:                Mil a 500 mil  </a:t>
            </a:r>
            <a:r>
              <a:rPr lang="es-MX" altLang="es-MX" dirty="0" smtClean="0">
                <a:latin typeface="+mn-lt"/>
              </a:rPr>
              <a:t>SMGDF</a:t>
            </a:r>
            <a:endParaRPr lang="es-MX" altLang="es-MX" dirty="0">
              <a:latin typeface="+mn-lt"/>
            </a:endParaRPr>
          </a:p>
          <a:p>
            <a:pPr marL="0" indent="0" algn="just" eaLnBrk="1" hangingPunct="1">
              <a:spcBef>
                <a:spcPts val="250"/>
              </a:spcBef>
              <a:buClr>
                <a:schemeClr val="accent1"/>
              </a:buClr>
              <a:buSzPct val="80000"/>
            </a:pPr>
            <a:endParaRPr lang="es-MX" altLang="es-MX" b="1" dirty="0" smtClean="0">
              <a:latin typeface="+mn-lt"/>
            </a:endParaRPr>
          </a:p>
          <a:p>
            <a:pPr marL="0" indent="0" algn="just" eaLnBrk="1" hangingPunct="1">
              <a:spcBef>
                <a:spcPts val="250"/>
              </a:spcBef>
              <a:buClr>
                <a:schemeClr val="accent1"/>
              </a:buClr>
              <a:buSzPct val="80000"/>
            </a:pPr>
            <a:r>
              <a:rPr lang="es-MX" altLang="es-MX" b="1" dirty="0" smtClean="0">
                <a:latin typeface="+mn-lt"/>
              </a:rPr>
              <a:t>Por infracciones Fracción II y IV del artículo 85</a:t>
            </a:r>
            <a:endParaRPr lang="es-MX" altLang="es-MX" b="1" dirty="0">
              <a:latin typeface="+mn-lt"/>
            </a:endParaRPr>
          </a:p>
          <a:p>
            <a:pPr marL="342900" indent="-342900" algn="just" eaLnBrk="1" hangingPunct="1">
              <a:spcBef>
                <a:spcPts val="250"/>
              </a:spcBef>
              <a:buClr>
                <a:schemeClr val="accent1"/>
              </a:buClr>
              <a:buSzPct val="80000"/>
              <a:buFont typeface="Arial" panose="020B0604020202020204" pitchFamily="34" charset="0"/>
              <a:buChar char="•"/>
            </a:pPr>
            <a:r>
              <a:rPr lang="es-MX" altLang="es-MX" dirty="0">
                <a:latin typeface="+mn-lt"/>
              </a:rPr>
              <a:t>Omita o Altere </a:t>
            </a:r>
            <a:r>
              <a:rPr lang="es-MX" altLang="es-MX" dirty="0" smtClean="0">
                <a:latin typeface="+mn-lt"/>
              </a:rPr>
              <a:t>Registros.</a:t>
            </a:r>
          </a:p>
          <a:p>
            <a:pPr marL="342900" indent="-342900" algn="just" eaLnBrk="1" hangingPunct="1">
              <a:spcBef>
                <a:spcPts val="250"/>
              </a:spcBef>
              <a:buClr>
                <a:schemeClr val="accent1"/>
              </a:buClr>
              <a:buSzPct val="80000"/>
              <a:buFont typeface="Arial" panose="020B0604020202020204" pitchFamily="34" charset="0"/>
              <a:buChar char="•"/>
            </a:pPr>
            <a:r>
              <a:rPr lang="es-MX" altLang="es-MX" dirty="0" smtClean="0">
                <a:latin typeface="+mn-lt"/>
              </a:rPr>
              <a:t>No </a:t>
            </a:r>
            <a:r>
              <a:rPr lang="es-MX" altLang="es-MX" dirty="0">
                <a:latin typeface="+mn-lt"/>
              </a:rPr>
              <a:t>Difunda la Información.</a:t>
            </a:r>
          </a:p>
          <a:p>
            <a:pPr marL="342900" indent="-342900" algn="just" eaLnBrk="1" hangingPunct="1">
              <a:spcBef>
                <a:spcPts val="250"/>
              </a:spcBef>
              <a:buClr>
                <a:schemeClr val="accent1"/>
              </a:buClr>
              <a:buSzPct val="80000"/>
              <a:buFont typeface="Arial" panose="020B0604020202020204" pitchFamily="34" charset="0"/>
              <a:buChar char="•"/>
            </a:pPr>
            <a:r>
              <a:rPr lang="es-MX" altLang="es-MX" dirty="0" smtClean="0">
                <a:latin typeface="+mn-lt"/>
              </a:rPr>
              <a:t>No </a:t>
            </a:r>
            <a:r>
              <a:rPr lang="es-MX" altLang="es-MX" dirty="0">
                <a:latin typeface="+mn-lt"/>
              </a:rPr>
              <a:t>eviten o no reporten a su Superior Jerárquico o Autoridad Competente las irregularidades que conozcan.</a:t>
            </a:r>
          </a:p>
        </p:txBody>
      </p:sp>
      <p:sp>
        <p:nvSpPr>
          <p:cNvPr id="6" name="Text Box 3"/>
          <p:cNvSpPr txBox="1">
            <a:spLocks noChangeArrowheads="1"/>
          </p:cNvSpPr>
          <p:nvPr/>
        </p:nvSpPr>
        <p:spPr bwMode="auto">
          <a:xfrm>
            <a:off x="770731" y="958811"/>
            <a:ext cx="7602537"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sz="2000" b="1" dirty="0" smtClean="0">
                <a:latin typeface="Calibri" pitchFamily="34" charset="0"/>
              </a:rPr>
              <a:t>Título Sexto: </a:t>
            </a:r>
            <a:r>
              <a:rPr lang="es-MX" altLang="es-MX" sz="2000" b="1" dirty="0">
                <a:latin typeface="Calibri" pitchFamily="34" charset="0"/>
              </a:rPr>
              <a:t>De </a:t>
            </a:r>
            <a:r>
              <a:rPr lang="es-MX" altLang="es-MX" sz="2000" b="1" dirty="0" smtClean="0">
                <a:latin typeface="Calibri" pitchFamily="34" charset="0"/>
              </a:rPr>
              <a:t>las Sanciones</a:t>
            </a:r>
            <a:endParaRPr lang="es-ES" altLang="es-MX" sz="2000" b="1" dirty="0">
              <a:latin typeface="Calibri" pitchFamily="34"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53</a:t>
            </a:fld>
            <a:endParaRPr lang="es-MX" dirty="0"/>
          </a:p>
        </p:txBody>
      </p:sp>
    </p:spTree>
    <p:extLst>
      <p:ext uri="{BB962C8B-B14F-4D97-AF65-F5344CB8AC3E}">
        <p14:creationId xmlns:p14="http://schemas.microsoft.com/office/powerpoint/2010/main" val="3324771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es chistosas de contabi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Text Box 3"/>
          <p:cNvSpPr txBox="1">
            <a:spLocks noChangeArrowheads="1"/>
          </p:cNvSpPr>
          <p:nvPr/>
        </p:nvSpPr>
        <p:spPr bwMode="auto">
          <a:xfrm>
            <a:off x="806735" y="2636912"/>
            <a:ext cx="7602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125000"/>
              </a:lnSpc>
              <a:spcBef>
                <a:spcPct val="25000"/>
              </a:spcBef>
              <a:spcAft>
                <a:spcPct val="25000"/>
              </a:spcAft>
            </a:pPr>
            <a:r>
              <a:rPr lang="es-MX" altLang="es-MX" b="1" dirty="0" smtClean="0">
                <a:latin typeface="Calibri" pitchFamily="34" charset="0"/>
              </a:rPr>
              <a:t>II.2. Marco Conceptual de Contabilidad Gubernamental</a:t>
            </a:r>
            <a:endParaRPr lang="es-ES" altLang="es-MX" b="1" dirty="0">
              <a:latin typeface="Calibri" pitchFamily="34" charset="0"/>
            </a:endParaRP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54</a:t>
            </a:fld>
            <a:endParaRPr lang="es-MX" dirty="0"/>
          </a:p>
        </p:txBody>
      </p:sp>
    </p:spTree>
    <p:extLst>
      <p:ext uri="{BB962C8B-B14F-4D97-AF65-F5344CB8AC3E}">
        <p14:creationId xmlns:p14="http://schemas.microsoft.com/office/powerpoint/2010/main" val="2113633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es chistosas de contabi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Text Box 3"/>
          <p:cNvSpPr txBox="1">
            <a:spLocks noChangeArrowheads="1"/>
          </p:cNvSpPr>
          <p:nvPr/>
        </p:nvSpPr>
        <p:spPr bwMode="auto">
          <a:xfrm>
            <a:off x="683568" y="3284984"/>
            <a:ext cx="7602537" cy="157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342900" lvl="0" indent="-342900" algn="just" eaLnBrk="1" fontAlgn="base" hangingPunct="1">
              <a:lnSpc>
                <a:spcPct val="80000"/>
              </a:lnSpc>
              <a:spcBef>
                <a:spcPct val="20000"/>
              </a:spcBef>
              <a:spcAft>
                <a:spcPct val="0"/>
              </a:spcAft>
            </a:pPr>
            <a:r>
              <a:rPr lang="es-ES" altLang="es-MX" sz="2000" kern="0" dirty="0" smtClean="0">
                <a:solidFill>
                  <a:srgbClr val="000000"/>
                </a:solidFill>
                <a:latin typeface="+mn-lt"/>
              </a:rPr>
              <a:t>     Es </a:t>
            </a:r>
            <a:r>
              <a:rPr lang="es-ES" altLang="es-MX" sz="2000" kern="0" dirty="0">
                <a:solidFill>
                  <a:srgbClr val="000000"/>
                </a:solidFill>
                <a:latin typeface="+mn-lt"/>
              </a:rPr>
              <a:t>la base del Sistema de Contabilidad Gubernamental (</a:t>
            </a:r>
            <a:r>
              <a:rPr lang="es-ES" altLang="es-MX" sz="2000" kern="0" dirty="0" smtClean="0">
                <a:solidFill>
                  <a:srgbClr val="000000"/>
                </a:solidFill>
                <a:latin typeface="+mn-lt"/>
              </a:rPr>
              <a:t>SCG) para los </a:t>
            </a:r>
            <a:r>
              <a:rPr lang="es-ES" altLang="es-MX" sz="2000" kern="0" dirty="0">
                <a:solidFill>
                  <a:srgbClr val="000000"/>
                </a:solidFill>
                <a:latin typeface="+mn-lt"/>
              </a:rPr>
              <a:t>entes públicos y el referente teórico que define, </a:t>
            </a:r>
            <a:r>
              <a:rPr lang="es-ES" altLang="es-MX" sz="2000" kern="0" dirty="0" smtClean="0">
                <a:solidFill>
                  <a:srgbClr val="000000"/>
                </a:solidFill>
                <a:latin typeface="+mn-lt"/>
              </a:rPr>
              <a:t>delimita, interrelaciona </a:t>
            </a:r>
            <a:r>
              <a:rPr lang="es-ES" altLang="es-MX" sz="2000" kern="0" dirty="0">
                <a:solidFill>
                  <a:srgbClr val="000000"/>
                </a:solidFill>
                <a:latin typeface="+mn-lt"/>
              </a:rPr>
              <a:t>e integra de forma lógico-deductiva sus objetivos </a:t>
            </a:r>
            <a:r>
              <a:rPr lang="es-ES" altLang="es-MX" sz="2000" kern="0" dirty="0" smtClean="0">
                <a:solidFill>
                  <a:srgbClr val="000000"/>
                </a:solidFill>
                <a:latin typeface="+mn-lt"/>
              </a:rPr>
              <a:t>y fundamentos</a:t>
            </a:r>
            <a:r>
              <a:rPr lang="es-ES" altLang="es-MX" sz="2000" kern="0" dirty="0">
                <a:solidFill>
                  <a:srgbClr val="000000"/>
                </a:solidFill>
                <a:latin typeface="+mn-lt"/>
              </a:rPr>
              <a:t>. Además, establece los criterios necesarios para </a:t>
            </a:r>
            <a:r>
              <a:rPr lang="es-ES" altLang="es-MX" sz="2000" kern="0" dirty="0" smtClean="0">
                <a:solidFill>
                  <a:srgbClr val="000000"/>
                </a:solidFill>
                <a:latin typeface="+mn-lt"/>
              </a:rPr>
              <a:t>el desarrollo </a:t>
            </a:r>
            <a:r>
              <a:rPr lang="es-ES" altLang="es-MX" sz="2000" kern="0" dirty="0">
                <a:solidFill>
                  <a:srgbClr val="000000"/>
                </a:solidFill>
                <a:latin typeface="+mn-lt"/>
              </a:rPr>
              <a:t>de normas, valuación, contabilización, obtención </a:t>
            </a:r>
            <a:r>
              <a:rPr lang="es-ES" altLang="es-MX" sz="2000" kern="0" dirty="0" smtClean="0">
                <a:solidFill>
                  <a:srgbClr val="000000"/>
                </a:solidFill>
                <a:latin typeface="+mn-lt"/>
              </a:rPr>
              <a:t>y presentación </a:t>
            </a:r>
            <a:r>
              <a:rPr lang="es-ES" altLang="es-MX" sz="2000" kern="0" dirty="0">
                <a:solidFill>
                  <a:srgbClr val="000000"/>
                </a:solidFill>
                <a:latin typeface="+mn-lt"/>
              </a:rPr>
              <a:t>de información contable y presupuestaria.</a:t>
            </a:r>
          </a:p>
        </p:txBody>
      </p:sp>
      <p:sp>
        <p:nvSpPr>
          <p:cNvPr id="6" name="Rectangle 8"/>
          <p:cNvSpPr txBox="1">
            <a:spLocks noChangeArrowheads="1"/>
          </p:cNvSpPr>
          <p:nvPr/>
        </p:nvSpPr>
        <p:spPr>
          <a:xfrm>
            <a:off x="1042988" y="1773238"/>
            <a:ext cx="6767512" cy="9366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MX" sz="2400" b="1" dirty="0" smtClean="0"/>
              <a:t>¿QUÉ ES EL MARCO CONCEPTUAL DE</a:t>
            </a:r>
            <a:br>
              <a:rPr lang="es-ES" altLang="es-MX" sz="2400" b="1" dirty="0" smtClean="0"/>
            </a:br>
            <a:r>
              <a:rPr lang="es-ES" altLang="es-MX" sz="2400" b="1" dirty="0" smtClean="0"/>
              <a:t>CONTABILIDAD GUBERNAMENTAL</a:t>
            </a:r>
            <a:br>
              <a:rPr lang="es-ES" altLang="es-MX" sz="2400" b="1" dirty="0" smtClean="0"/>
            </a:br>
            <a:r>
              <a:rPr lang="es-ES" altLang="es-MX" sz="2400" b="1" dirty="0" smtClean="0"/>
              <a:t>(MCCG)?</a:t>
            </a:r>
            <a:endParaRPr lang="es-ES" altLang="es-MX" sz="2400" b="1"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55</a:t>
            </a:fld>
            <a:endParaRPr lang="es-MX" dirty="0"/>
          </a:p>
        </p:txBody>
      </p:sp>
    </p:spTree>
    <p:extLst>
      <p:ext uri="{BB962C8B-B14F-4D97-AF65-F5344CB8AC3E}">
        <p14:creationId xmlns:p14="http://schemas.microsoft.com/office/powerpoint/2010/main" val="327573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es chistosas de contabi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7" name="Rectangle 6"/>
          <p:cNvSpPr>
            <a:spLocks noChangeArrowheads="1"/>
          </p:cNvSpPr>
          <p:nvPr/>
        </p:nvSpPr>
        <p:spPr bwMode="auto">
          <a:xfrm>
            <a:off x="252164" y="2492896"/>
            <a:ext cx="8496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sz="2000" dirty="0"/>
              <a:t>I. Características del Marco Conceptual de </a:t>
            </a:r>
            <a:r>
              <a:rPr lang="es-ES" altLang="es-MX" sz="2000" dirty="0" smtClean="0"/>
              <a:t>Contabilidad Gubernamental</a:t>
            </a:r>
            <a:r>
              <a:rPr lang="es-ES" altLang="es-MX" sz="2000" dirty="0"/>
              <a:t>;</a:t>
            </a:r>
          </a:p>
          <a:p>
            <a:r>
              <a:rPr lang="es-ES" altLang="es-MX" sz="2000" dirty="0"/>
              <a:t>II. Sistema de Contabilidad Gubernamental;</a:t>
            </a:r>
          </a:p>
          <a:p>
            <a:r>
              <a:rPr lang="es-ES" altLang="es-MX" sz="2000" dirty="0"/>
              <a:t>III. Postulados Básicos de Contabilidad Gubernamental;</a:t>
            </a:r>
          </a:p>
          <a:p>
            <a:r>
              <a:rPr lang="es-ES" altLang="es-MX" sz="2000" dirty="0"/>
              <a:t>IV. Necesidades de información financiera de los usuarios;</a:t>
            </a:r>
          </a:p>
          <a:p>
            <a:r>
              <a:rPr lang="es-ES" altLang="es-MX" sz="2000" dirty="0"/>
              <a:t>V. Cualidades de la información financiera a producir;</a:t>
            </a:r>
          </a:p>
          <a:p>
            <a:r>
              <a:rPr lang="es-ES" altLang="es-MX" sz="2000" dirty="0"/>
              <a:t>VI. Estados Presupuestarios, Financieros y Económicos a producir </a:t>
            </a:r>
            <a:r>
              <a:rPr lang="es-ES" altLang="es-MX" sz="2000" dirty="0" smtClean="0"/>
              <a:t>y sus </a:t>
            </a:r>
            <a:r>
              <a:rPr lang="es-ES" altLang="es-MX" sz="2000" dirty="0"/>
              <a:t>objetivos;</a:t>
            </a:r>
          </a:p>
          <a:p>
            <a:r>
              <a:rPr lang="es-ES" altLang="es-MX" sz="2000" dirty="0"/>
              <a:t>VII. Definición de la estructura básica y principales elementos de los</a:t>
            </a:r>
          </a:p>
          <a:p>
            <a:r>
              <a:rPr lang="es-ES" altLang="es-MX" sz="2000" dirty="0"/>
              <a:t>estados financieros a elaborar.</a:t>
            </a:r>
          </a:p>
        </p:txBody>
      </p:sp>
      <p:sp>
        <p:nvSpPr>
          <p:cNvPr id="8" name="Rectangle 7"/>
          <p:cNvSpPr>
            <a:spLocks noChangeArrowheads="1"/>
          </p:cNvSpPr>
          <p:nvPr/>
        </p:nvSpPr>
        <p:spPr bwMode="auto">
          <a:xfrm>
            <a:off x="1547664" y="1484313"/>
            <a:ext cx="4027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s-ES" altLang="es-MX" sz="2400" b="1" dirty="0"/>
              <a:t>INTEGRACIÓN DEL MCCG</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56</a:t>
            </a:fld>
            <a:endParaRPr lang="es-MX" dirty="0"/>
          </a:p>
        </p:txBody>
      </p:sp>
    </p:spTree>
    <p:extLst>
      <p:ext uri="{BB962C8B-B14F-4D97-AF65-F5344CB8AC3E}">
        <p14:creationId xmlns:p14="http://schemas.microsoft.com/office/powerpoint/2010/main" val="3818492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es chistosas de contabi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7" name="Rectangle 6"/>
          <p:cNvSpPr>
            <a:spLocks noChangeArrowheads="1"/>
          </p:cNvSpPr>
          <p:nvPr/>
        </p:nvSpPr>
        <p:spPr bwMode="auto">
          <a:xfrm>
            <a:off x="252164" y="2492896"/>
            <a:ext cx="8496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sz="2000" dirty="0"/>
              <a:t>I. Características del Marco Conceptual de </a:t>
            </a:r>
            <a:r>
              <a:rPr lang="es-ES" altLang="es-MX" sz="2000" dirty="0" smtClean="0"/>
              <a:t>Contabilidad Gubernamental</a:t>
            </a:r>
            <a:r>
              <a:rPr lang="es-ES" altLang="es-MX" sz="2000" dirty="0"/>
              <a:t>;</a:t>
            </a:r>
          </a:p>
          <a:p>
            <a:r>
              <a:rPr lang="es-ES" altLang="es-MX" sz="2000" dirty="0"/>
              <a:t>II. Sistema de Contabilidad Gubernamental;</a:t>
            </a:r>
          </a:p>
          <a:p>
            <a:r>
              <a:rPr lang="es-ES" altLang="es-MX" sz="2000" dirty="0"/>
              <a:t>III. Postulados Básicos de Contabilidad Gubernamental;</a:t>
            </a:r>
          </a:p>
          <a:p>
            <a:r>
              <a:rPr lang="es-ES" altLang="es-MX" sz="2000" dirty="0"/>
              <a:t>IV. Necesidades de información financiera de los usuarios;</a:t>
            </a:r>
          </a:p>
          <a:p>
            <a:r>
              <a:rPr lang="es-ES" altLang="es-MX" sz="2000" dirty="0"/>
              <a:t>V. Cualidades de la información financiera a producir;</a:t>
            </a:r>
          </a:p>
          <a:p>
            <a:r>
              <a:rPr lang="es-ES" altLang="es-MX" sz="2000" dirty="0"/>
              <a:t>VI. Estados Presupuestarios, Financieros y Económicos a producir </a:t>
            </a:r>
            <a:r>
              <a:rPr lang="es-ES" altLang="es-MX" sz="2000" dirty="0" smtClean="0"/>
              <a:t>y sus </a:t>
            </a:r>
            <a:r>
              <a:rPr lang="es-ES" altLang="es-MX" sz="2000" dirty="0"/>
              <a:t>objetivos;</a:t>
            </a:r>
          </a:p>
          <a:p>
            <a:r>
              <a:rPr lang="es-ES" altLang="es-MX" sz="2000" dirty="0"/>
              <a:t>VII. Definición de la estructura básica y principales elementos de los</a:t>
            </a:r>
          </a:p>
          <a:p>
            <a:r>
              <a:rPr lang="es-ES" altLang="es-MX" sz="2000" dirty="0"/>
              <a:t>estados financieros a elaborar.</a:t>
            </a:r>
          </a:p>
        </p:txBody>
      </p:sp>
      <p:sp>
        <p:nvSpPr>
          <p:cNvPr id="8" name="Rectangle 7"/>
          <p:cNvSpPr>
            <a:spLocks noChangeArrowheads="1"/>
          </p:cNvSpPr>
          <p:nvPr/>
        </p:nvSpPr>
        <p:spPr bwMode="auto">
          <a:xfrm>
            <a:off x="1835696" y="1484313"/>
            <a:ext cx="4027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s-ES" altLang="es-MX" sz="2400" b="1" dirty="0"/>
              <a:t>INTEGRACIÓN DEL MCCG</a:t>
            </a:r>
          </a:p>
        </p:txBody>
      </p:sp>
      <p:sp>
        <p:nvSpPr>
          <p:cNvPr id="3" name="2 Marcador de número de diapositiva"/>
          <p:cNvSpPr>
            <a:spLocks noGrp="1"/>
          </p:cNvSpPr>
          <p:nvPr>
            <p:ph type="sldNum" sz="quarter" idx="12"/>
          </p:nvPr>
        </p:nvSpPr>
        <p:spPr/>
        <p:txBody>
          <a:bodyPr/>
          <a:lstStyle/>
          <a:p>
            <a:fld id="{768E951C-FC20-4DE0-81B4-25DFF148F19B}" type="slidenum">
              <a:rPr lang="es-MX" smtClean="0"/>
              <a:t>57</a:t>
            </a:fld>
            <a:endParaRPr lang="es-MX" dirty="0"/>
          </a:p>
        </p:txBody>
      </p:sp>
    </p:spTree>
    <p:extLst>
      <p:ext uri="{BB962C8B-B14F-4D97-AF65-F5344CB8AC3E}">
        <p14:creationId xmlns:p14="http://schemas.microsoft.com/office/powerpoint/2010/main" val="1771419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es chistosas de contabi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8" name="Rectangle 7"/>
          <p:cNvSpPr>
            <a:spLocks noChangeArrowheads="1"/>
          </p:cNvSpPr>
          <p:nvPr/>
        </p:nvSpPr>
        <p:spPr bwMode="auto">
          <a:xfrm>
            <a:off x="2588692" y="1070047"/>
            <a:ext cx="29864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s-ES" altLang="es-MX" sz="2400" b="1" dirty="0" smtClean="0"/>
              <a:t>OBJETIVOS </a:t>
            </a:r>
            <a:r>
              <a:rPr lang="es-ES" altLang="es-MX" sz="2400" b="1" dirty="0"/>
              <a:t>DEL MCCG</a:t>
            </a:r>
          </a:p>
        </p:txBody>
      </p:sp>
      <p:sp>
        <p:nvSpPr>
          <p:cNvPr id="10" name="Rectangle 5"/>
          <p:cNvSpPr>
            <a:spLocks noChangeArrowheads="1"/>
          </p:cNvSpPr>
          <p:nvPr/>
        </p:nvSpPr>
        <p:spPr bwMode="auto">
          <a:xfrm>
            <a:off x="323850" y="1628800"/>
            <a:ext cx="84963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MX" dirty="0"/>
              <a:t>1. Establecer los atributos esenciales para desarrollar la </a:t>
            </a:r>
            <a:r>
              <a:rPr lang="es-ES" altLang="es-MX" dirty="0" smtClean="0"/>
              <a:t>normatividad contable gubernamental</a:t>
            </a:r>
            <a:r>
              <a:rPr lang="es-ES" altLang="es-MX" dirty="0"/>
              <a:t>;</a:t>
            </a:r>
          </a:p>
          <a:p>
            <a:pPr>
              <a:spcBef>
                <a:spcPct val="50000"/>
              </a:spcBef>
            </a:pPr>
            <a:r>
              <a:rPr lang="es-ES" altLang="es-MX" dirty="0" smtClean="0"/>
              <a:t>2</a:t>
            </a:r>
            <a:r>
              <a:rPr lang="es-ES" altLang="es-MX" dirty="0"/>
              <a:t>. Referenciar la aplicación del registro en las operaciones </a:t>
            </a:r>
            <a:r>
              <a:rPr lang="es-ES" altLang="es-MX" dirty="0" smtClean="0"/>
              <a:t>y transacciones </a:t>
            </a:r>
            <a:r>
              <a:rPr lang="es-ES" altLang="es-MX" dirty="0"/>
              <a:t>susceptibles de ser valoradas y cuantificadas;</a:t>
            </a:r>
          </a:p>
          <a:p>
            <a:pPr>
              <a:spcBef>
                <a:spcPct val="50000"/>
              </a:spcBef>
            </a:pPr>
            <a:r>
              <a:rPr lang="es-ES" altLang="es-MX" dirty="0" smtClean="0"/>
              <a:t>3</a:t>
            </a:r>
            <a:r>
              <a:rPr lang="es-ES" altLang="es-MX" dirty="0"/>
              <a:t>. Proporcionar los conceptos imprescindibles que rigen a </a:t>
            </a:r>
            <a:r>
              <a:rPr lang="es-ES" altLang="es-MX" dirty="0" smtClean="0"/>
              <a:t>la contabilidad </a:t>
            </a:r>
            <a:r>
              <a:rPr lang="es-ES" altLang="es-MX" dirty="0"/>
              <a:t>gubernamental, identificando de manera precisa </a:t>
            </a:r>
            <a:r>
              <a:rPr lang="es-ES" altLang="es-MX" dirty="0" smtClean="0"/>
              <a:t>las bases </a:t>
            </a:r>
            <a:r>
              <a:rPr lang="es-ES" altLang="es-MX" dirty="0"/>
              <a:t>que la sustentan</a:t>
            </a:r>
            <a:r>
              <a:rPr lang="es-ES" altLang="es-MX" dirty="0" smtClean="0"/>
              <a:t>;</a:t>
            </a:r>
            <a:r>
              <a:rPr lang="es-MX" altLang="es-MX" dirty="0"/>
              <a:t> </a:t>
            </a:r>
            <a:endParaRPr lang="es-MX" altLang="es-MX" dirty="0" smtClean="0"/>
          </a:p>
          <a:p>
            <a:pPr>
              <a:spcBef>
                <a:spcPct val="50000"/>
              </a:spcBef>
            </a:pPr>
            <a:r>
              <a:rPr lang="es-MX" altLang="es-MX" dirty="0" smtClean="0"/>
              <a:t>4</a:t>
            </a:r>
            <a:r>
              <a:rPr lang="es-MX" altLang="es-MX" dirty="0"/>
              <a:t>. Armonizar la generación y presentación de la información financiera,</a:t>
            </a:r>
          </a:p>
          <a:p>
            <a:pPr>
              <a:spcBef>
                <a:spcPct val="50000"/>
              </a:spcBef>
            </a:pPr>
            <a:r>
              <a:rPr lang="es-MX" altLang="es-MX" dirty="0"/>
              <a:t>para:</a:t>
            </a:r>
          </a:p>
          <a:p>
            <a:pPr>
              <a:spcBef>
                <a:spcPct val="50000"/>
              </a:spcBef>
            </a:pPr>
            <a:r>
              <a:rPr lang="es-MX" altLang="es-MX" dirty="0"/>
              <a:t>• Rendir cuentas de forma veraz y oportuna;</a:t>
            </a:r>
          </a:p>
          <a:p>
            <a:pPr>
              <a:spcBef>
                <a:spcPct val="50000"/>
              </a:spcBef>
            </a:pPr>
            <a:r>
              <a:rPr lang="es-MX" altLang="es-MX" dirty="0"/>
              <a:t>• Interpretar y evaluar el comportamiento de la gestión pública;</a:t>
            </a:r>
          </a:p>
          <a:p>
            <a:pPr>
              <a:spcBef>
                <a:spcPct val="50000"/>
              </a:spcBef>
            </a:pPr>
            <a:r>
              <a:rPr lang="es-MX" altLang="es-MX" dirty="0"/>
              <a:t>• Sustentar la toma de decisiones; y</a:t>
            </a:r>
          </a:p>
          <a:p>
            <a:pPr>
              <a:spcBef>
                <a:spcPct val="50000"/>
              </a:spcBef>
            </a:pPr>
            <a:r>
              <a:rPr lang="es-MX" altLang="es-MX" dirty="0"/>
              <a:t>• Apoyar en las tareas de fiscalización.</a:t>
            </a:r>
            <a:endParaRPr lang="es-ES" altLang="es-MX" dirty="0" smtClean="0"/>
          </a:p>
          <a:p>
            <a:pPr>
              <a:spcBef>
                <a:spcPct val="50000"/>
              </a:spcBef>
            </a:pPr>
            <a:endParaRPr lang="es-ES" altLang="es-MX"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58</a:t>
            </a:fld>
            <a:endParaRPr lang="es-MX" dirty="0"/>
          </a:p>
        </p:txBody>
      </p:sp>
    </p:spTree>
    <p:extLst>
      <p:ext uri="{BB962C8B-B14F-4D97-AF65-F5344CB8AC3E}">
        <p14:creationId xmlns:p14="http://schemas.microsoft.com/office/powerpoint/2010/main" val="625247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imagenes chistosas de contabi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8" name="Rectangle 7"/>
          <p:cNvSpPr>
            <a:spLocks noChangeArrowheads="1"/>
          </p:cNvSpPr>
          <p:nvPr/>
        </p:nvSpPr>
        <p:spPr bwMode="auto">
          <a:xfrm>
            <a:off x="2588692" y="1070047"/>
            <a:ext cx="29864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s-ES" altLang="es-MX" sz="2400" b="1" dirty="0" smtClean="0"/>
              <a:t>OBJETIVOS </a:t>
            </a:r>
            <a:r>
              <a:rPr lang="es-ES" altLang="es-MX" sz="2400" b="1" dirty="0"/>
              <a:t>DEL MCCG</a:t>
            </a:r>
          </a:p>
        </p:txBody>
      </p:sp>
      <p:sp>
        <p:nvSpPr>
          <p:cNvPr id="10" name="Rectangle 5"/>
          <p:cNvSpPr>
            <a:spLocks noChangeArrowheads="1"/>
          </p:cNvSpPr>
          <p:nvPr/>
        </p:nvSpPr>
        <p:spPr bwMode="auto">
          <a:xfrm>
            <a:off x="323850" y="1628800"/>
            <a:ext cx="84963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altLang="es-MX" dirty="0"/>
              <a:t>1. Establecer los atributos esenciales para desarrollar la </a:t>
            </a:r>
            <a:r>
              <a:rPr lang="es-ES" altLang="es-MX" dirty="0" smtClean="0"/>
              <a:t>normatividad contable gubernamental</a:t>
            </a:r>
            <a:r>
              <a:rPr lang="es-ES" altLang="es-MX" dirty="0"/>
              <a:t>;</a:t>
            </a:r>
          </a:p>
          <a:p>
            <a:pPr algn="just">
              <a:spcBef>
                <a:spcPct val="50000"/>
              </a:spcBef>
            </a:pPr>
            <a:r>
              <a:rPr lang="es-ES" altLang="es-MX" dirty="0" smtClean="0"/>
              <a:t>2</a:t>
            </a:r>
            <a:r>
              <a:rPr lang="es-ES" altLang="es-MX" dirty="0"/>
              <a:t>. Referenciar la aplicación del registro en las operaciones </a:t>
            </a:r>
            <a:r>
              <a:rPr lang="es-ES" altLang="es-MX" dirty="0" smtClean="0"/>
              <a:t>y transacciones </a:t>
            </a:r>
            <a:r>
              <a:rPr lang="es-ES" altLang="es-MX" dirty="0"/>
              <a:t>susceptibles de ser valoradas y cuantificadas;</a:t>
            </a:r>
          </a:p>
          <a:p>
            <a:pPr algn="just">
              <a:spcBef>
                <a:spcPct val="50000"/>
              </a:spcBef>
            </a:pPr>
            <a:r>
              <a:rPr lang="es-ES" altLang="es-MX" dirty="0" smtClean="0"/>
              <a:t>3</a:t>
            </a:r>
            <a:r>
              <a:rPr lang="es-ES" altLang="es-MX" dirty="0"/>
              <a:t>. Proporcionar los conceptos imprescindibles que rigen a </a:t>
            </a:r>
            <a:r>
              <a:rPr lang="es-ES" altLang="es-MX" dirty="0" smtClean="0"/>
              <a:t>la contabilidad </a:t>
            </a:r>
            <a:r>
              <a:rPr lang="es-ES" altLang="es-MX" dirty="0"/>
              <a:t>gubernamental, identificando de manera precisa </a:t>
            </a:r>
            <a:r>
              <a:rPr lang="es-ES" altLang="es-MX" dirty="0" smtClean="0"/>
              <a:t>las bases </a:t>
            </a:r>
            <a:r>
              <a:rPr lang="es-ES" altLang="es-MX" dirty="0"/>
              <a:t>que la sustentan</a:t>
            </a:r>
            <a:r>
              <a:rPr lang="es-ES" altLang="es-MX" dirty="0" smtClean="0"/>
              <a:t>;</a:t>
            </a:r>
            <a:r>
              <a:rPr lang="es-MX" altLang="es-MX" dirty="0"/>
              <a:t> </a:t>
            </a:r>
            <a:endParaRPr lang="es-MX" altLang="es-MX" dirty="0" smtClean="0"/>
          </a:p>
          <a:p>
            <a:pPr algn="just">
              <a:spcBef>
                <a:spcPct val="50000"/>
              </a:spcBef>
            </a:pPr>
            <a:r>
              <a:rPr lang="es-MX" altLang="es-MX" dirty="0" smtClean="0"/>
              <a:t>4</a:t>
            </a:r>
            <a:r>
              <a:rPr lang="es-MX" altLang="es-MX" dirty="0"/>
              <a:t>. Armonizar la generación y presentación de la información financiera,</a:t>
            </a:r>
          </a:p>
          <a:p>
            <a:pPr algn="just">
              <a:spcBef>
                <a:spcPct val="50000"/>
              </a:spcBef>
            </a:pPr>
            <a:r>
              <a:rPr lang="es-MX" altLang="es-MX" dirty="0"/>
              <a:t>para:</a:t>
            </a:r>
          </a:p>
          <a:p>
            <a:pPr algn="just">
              <a:spcBef>
                <a:spcPct val="50000"/>
              </a:spcBef>
            </a:pPr>
            <a:r>
              <a:rPr lang="es-MX" altLang="es-MX" dirty="0"/>
              <a:t>• Rendir cuentas de forma veraz y oportuna;</a:t>
            </a:r>
          </a:p>
          <a:p>
            <a:pPr algn="just">
              <a:spcBef>
                <a:spcPct val="50000"/>
              </a:spcBef>
            </a:pPr>
            <a:r>
              <a:rPr lang="es-MX" altLang="es-MX" dirty="0"/>
              <a:t>• Interpretar y evaluar el comportamiento de la gestión pública;</a:t>
            </a:r>
          </a:p>
          <a:p>
            <a:pPr algn="just">
              <a:spcBef>
                <a:spcPct val="50000"/>
              </a:spcBef>
            </a:pPr>
            <a:r>
              <a:rPr lang="es-MX" altLang="es-MX" dirty="0"/>
              <a:t>• Sustentar la toma de decisiones; y</a:t>
            </a:r>
          </a:p>
          <a:p>
            <a:pPr algn="just">
              <a:spcBef>
                <a:spcPct val="50000"/>
              </a:spcBef>
            </a:pPr>
            <a:r>
              <a:rPr lang="es-MX" altLang="es-MX" dirty="0"/>
              <a:t>• Apoyar en las tareas de fiscalización.</a:t>
            </a:r>
            <a:endParaRPr lang="es-ES" altLang="es-MX" dirty="0" smtClean="0"/>
          </a:p>
          <a:p>
            <a:pPr>
              <a:spcBef>
                <a:spcPct val="50000"/>
              </a:spcBef>
            </a:pPr>
            <a:endParaRPr lang="es-ES" altLang="es-MX" dirty="0"/>
          </a:p>
        </p:txBody>
      </p:sp>
      <p:sp>
        <p:nvSpPr>
          <p:cNvPr id="3" name="2 Marcador de número de diapositiva"/>
          <p:cNvSpPr>
            <a:spLocks noGrp="1"/>
          </p:cNvSpPr>
          <p:nvPr>
            <p:ph type="sldNum" sz="quarter" idx="12"/>
          </p:nvPr>
        </p:nvSpPr>
        <p:spPr/>
        <p:txBody>
          <a:bodyPr/>
          <a:lstStyle/>
          <a:p>
            <a:fld id="{768E951C-FC20-4DE0-81B4-25DFF148F19B}" type="slidenum">
              <a:rPr lang="es-MX" smtClean="0"/>
              <a:t>59</a:t>
            </a:fld>
            <a:endParaRPr lang="es-MX" dirty="0"/>
          </a:p>
        </p:txBody>
      </p:sp>
    </p:spTree>
    <p:extLst>
      <p:ext uri="{BB962C8B-B14F-4D97-AF65-F5344CB8AC3E}">
        <p14:creationId xmlns:p14="http://schemas.microsoft.com/office/powerpoint/2010/main" val="12627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1268760"/>
            <a:ext cx="8143932" cy="5262979"/>
          </a:xfrm>
          <a:prstGeom prst="rect">
            <a:avLst/>
          </a:prstGeom>
          <a:noFill/>
        </p:spPr>
        <p:txBody>
          <a:bodyPr>
            <a:spAutoFit/>
            <a:scene3d>
              <a:camera prst="orthographicFront"/>
              <a:lightRig rig="threePt" dir="t"/>
            </a:scene3d>
            <a:sp3d extrusionH="57150">
              <a:bevelT w="38100" h="38100"/>
            </a:sp3d>
          </a:bodyPr>
          <a:lstStyle/>
          <a:p>
            <a:pPr algn="ctr">
              <a:defRPr/>
            </a:pPr>
            <a:r>
              <a:rPr lang="es-ES" sz="2400" b="1" dirty="0" smtClean="0">
                <a:ln>
                  <a:prstDash val="solid"/>
                </a:ln>
              </a:rPr>
              <a:t>Contabilidad gubernamental</a:t>
            </a:r>
            <a:endParaRPr lang="es-ES" sz="2400" b="1" dirty="0">
              <a:ln>
                <a:prstDash val="solid"/>
              </a:ln>
            </a:endParaRPr>
          </a:p>
          <a:p>
            <a:pPr algn="just">
              <a:defRPr/>
            </a:pPr>
            <a:endParaRPr lang="es-ES" sz="2400" b="1" dirty="0">
              <a:ln>
                <a:prstDash val="solid"/>
              </a:ln>
              <a:effectLst>
                <a:outerShdw blurRad="88000" dist="50800" dir="5040000" algn="tl">
                  <a:schemeClr val="accent4">
                    <a:tint val="80000"/>
                    <a:satMod val="250000"/>
                    <a:alpha val="45000"/>
                  </a:schemeClr>
                </a:outerShdw>
              </a:effectLst>
            </a:endParaRPr>
          </a:p>
          <a:p>
            <a:pPr algn="just"/>
            <a:r>
              <a:rPr lang="es-MX" altLang="es-MX" sz="2400" dirty="0" smtClean="0"/>
              <a:t>La técnica que sustenta los sistemas de contabilidad gubernamental y que se utiliza para el registro de las transacciones que llevan a cabo los entes públicos, expresados en términos monetarios, captando los diversos eventos económicos identificables y cuantificables que afectan los bienes e inversiones, las obligaciones y pasivos, así como el propio patrimonio, con el fin de generar información financiera que facilite la toma de decisiones y un apoyo confiable en la administración de los recursos públicos. </a:t>
            </a:r>
            <a:r>
              <a:rPr lang="es-MX" altLang="es-MX" sz="2400" u="sng" dirty="0" smtClean="0"/>
              <a:t>(patrimonial – presupuestal)</a:t>
            </a:r>
          </a:p>
          <a:p>
            <a:pPr algn="just">
              <a:defRPr/>
            </a:pP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6</a:t>
            </a:fld>
            <a:endParaRPr lang="es-MX" dirty="0"/>
          </a:p>
        </p:txBody>
      </p:sp>
    </p:spTree>
    <p:extLst>
      <p:ext uri="{BB962C8B-B14F-4D97-AF65-F5344CB8AC3E}">
        <p14:creationId xmlns:p14="http://schemas.microsoft.com/office/powerpoint/2010/main" val="3341264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1476375" y="1412875"/>
            <a:ext cx="6408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ASPECTOS RELEVANTES DEL SISTEMA DE CONTABILIDAD GUBERNAMENTAL (SCG)</a:t>
            </a:r>
          </a:p>
        </p:txBody>
      </p:sp>
      <p:sp>
        <p:nvSpPr>
          <p:cNvPr id="19463" name="Rectangle 7"/>
          <p:cNvSpPr>
            <a:spLocks noChangeArrowheads="1"/>
          </p:cNvSpPr>
          <p:nvPr/>
        </p:nvSpPr>
        <p:spPr bwMode="auto">
          <a:xfrm>
            <a:off x="1042988" y="3213100"/>
            <a:ext cx="4608512"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buFontTx/>
              <a:buAutoNum type="alphaUcPeriod"/>
            </a:pPr>
            <a:r>
              <a:rPr lang="es-ES" altLang="es-MX" dirty="0"/>
              <a:t>CONSIDERACIONES GENERALES</a:t>
            </a:r>
          </a:p>
          <a:p>
            <a:pPr>
              <a:spcBef>
                <a:spcPct val="50000"/>
              </a:spcBef>
            </a:pPr>
            <a:endParaRPr lang="es-ES" altLang="es-MX" dirty="0"/>
          </a:p>
          <a:p>
            <a:pPr>
              <a:spcBef>
                <a:spcPct val="50000"/>
              </a:spcBef>
            </a:pPr>
            <a:r>
              <a:rPr lang="es-ES" altLang="es-MX" dirty="0"/>
              <a:t>B. OBJETIVOS DEL SCG</a:t>
            </a:r>
          </a:p>
          <a:p>
            <a:pPr>
              <a:spcBef>
                <a:spcPct val="50000"/>
              </a:spcBef>
            </a:pPr>
            <a:endParaRPr lang="es-ES" altLang="es-MX" dirty="0"/>
          </a:p>
          <a:p>
            <a:pPr>
              <a:spcBef>
                <a:spcPct val="50000"/>
              </a:spcBef>
            </a:pPr>
            <a:r>
              <a:rPr lang="es-ES" altLang="es-MX" dirty="0"/>
              <a:t>C. CARACTERISTICAS DEL SCG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60</a:t>
            </a:fld>
            <a:endParaRPr lang="es-MX" dirty="0"/>
          </a:p>
        </p:txBody>
      </p:sp>
    </p:spTree>
    <p:extLst>
      <p:ext uri="{BB962C8B-B14F-4D97-AF65-F5344CB8AC3E}">
        <p14:creationId xmlns:p14="http://schemas.microsoft.com/office/powerpoint/2010/main" val="98068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468313" y="2132856"/>
            <a:ext cx="84963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altLang="es-MX" dirty="0" smtClean="0"/>
              <a:t>Está </a:t>
            </a:r>
            <a:r>
              <a:rPr lang="es-ES" altLang="es-MX" b="1" dirty="0"/>
              <a:t>conformado por el conjunto de registros</a:t>
            </a:r>
            <a:r>
              <a:rPr lang="es-ES" altLang="es-MX" b="1" dirty="0" smtClean="0"/>
              <a:t>, procedimientos</a:t>
            </a:r>
            <a:r>
              <a:rPr lang="es-ES" altLang="es-MX" b="1" dirty="0"/>
              <a:t>, criterios e informes, </a:t>
            </a:r>
            <a:r>
              <a:rPr lang="es-ES" altLang="es-MX" dirty="0"/>
              <a:t>estructurados sobre </a:t>
            </a:r>
            <a:r>
              <a:rPr lang="es-ES" altLang="es-MX" dirty="0" smtClean="0"/>
              <a:t>la base </a:t>
            </a:r>
            <a:r>
              <a:rPr lang="es-ES" altLang="es-MX" dirty="0"/>
              <a:t>de principios técnicos comunes destinados a captar, valuar</a:t>
            </a:r>
            <a:r>
              <a:rPr lang="es-ES" altLang="es-MX" dirty="0" smtClean="0"/>
              <a:t>, registrar</a:t>
            </a:r>
            <a:r>
              <a:rPr lang="es-ES" altLang="es-MX" dirty="0"/>
              <a:t>, clasificar, extinguir, informar e interpretar, </a:t>
            </a:r>
            <a:r>
              <a:rPr lang="es-ES" altLang="es-MX" dirty="0" smtClean="0"/>
              <a:t>las transacciones</a:t>
            </a:r>
            <a:r>
              <a:rPr lang="es-ES" altLang="es-MX" dirty="0"/>
              <a:t>, transformaciones y eventos que, derivados de </a:t>
            </a:r>
            <a:r>
              <a:rPr lang="es-ES" altLang="es-MX" dirty="0" smtClean="0"/>
              <a:t>la actividad </a:t>
            </a:r>
            <a:r>
              <a:rPr lang="es-ES" altLang="es-MX" dirty="0"/>
              <a:t>económica, modifican la situación económica, </a:t>
            </a:r>
            <a:r>
              <a:rPr lang="es-ES" altLang="es-MX" dirty="0" smtClean="0"/>
              <a:t>financiera y </a:t>
            </a:r>
            <a:r>
              <a:rPr lang="es-ES" altLang="es-MX" dirty="0"/>
              <a:t>patrimonial del ente público</a:t>
            </a:r>
            <a:r>
              <a:rPr lang="es-ES" altLang="es-MX" dirty="0" smtClean="0"/>
              <a:t>;</a:t>
            </a:r>
            <a:endParaRPr lang="es-ES" altLang="es-MX" dirty="0"/>
          </a:p>
        </p:txBody>
      </p:sp>
      <p:sp>
        <p:nvSpPr>
          <p:cNvPr id="20486" name="Rectangle 6"/>
          <p:cNvSpPr>
            <a:spLocks noChangeArrowheads="1"/>
          </p:cNvSpPr>
          <p:nvPr/>
        </p:nvSpPr>
        <p:spPr bwMode="auto">
          <a:xfrm>
            <a:off x="827584" y="1303242"/>
            <a:ext cx="7704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altLang="es-MX" sz="2400" b="1" dirty="0"/>
              <a:t>A).- </a:t>
            </a:r>
            <a:r>
              <a:rPr lang="es-ES" altLang="es-MX" sz="2400" b="1" dirty="0" smtClean="0"/>
              <a:t>CONSIDERACIONES GENERALES </a:t>
            </a:r>
            <a:r>
              <a:rPr lang="es-ES" altLang="es-MX" sz="2400" b="1" dirty="0"/>
              <a:t>SOBRE EL SCG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61</a:t>
            </a:fld>
            <a:endParaRPr lang="es-MX" dirty="0"/>
          </a:p>
        </p:txBody>
      </p:sp>
    </p:spTree>
    <p:extLst>
      <p:ext uri="{BB962C8B-B14F-4D97-AF65-F5344CB8AC3E}">
        <p14:creationId xmlns:p14="http://schemas.microsoft.com/office/powerpoint/2010/main" val="226089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Rectangle 10"/>
          <p:cNvSpPr>
            <a:spLocks noChangeArrowheads="1"/>
          </p:cNvSpPr>
          <p:nvPr/>
        </p:nvSpPr>
        <p:spPr bwMode="auto">
          <a:xfrm>
            <a:off x="3132138" y="1052513"/>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sz="2400" b="1" dirty="0"/>
              <a:t>B).- OBJETIVOS DEL SCG</a:t>
            </a:r>
          </a:p>
        </p:txBody>
      </p:sp>
      <p:sp>
        <p:nvSpPr>
          <p:cNvPr id="22540" name="Rectangle 12"/>
          <p:cNvSpPr>
            <a:spLocks noChangeArrowheads="1"/>
          </p:cNvSpPr>
          <p:nvPr/>
        </p:nvSpPr>
        <p:spPr bwMode="auto">
          <a:xfrm>
            <a:off x="395572" y="1916832"/>
            <a:ext cx="842486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MX" dirty="0"/>
              <a:t>a) Facilitar la toma de decisiones;</a:t>
            </a:r>
          </a:p>
          <a:p>
            <a:pPr>
              <a:spcBef>
                <a:spcPct val="50000"/>
              </a:spcBef>
            </a:pPr>
            <a:r>
              <a:rPr lang="es-ES" altLang="es-MX" dirty="0"/>
              <a:t>b) Emitir, integrar y/o consolidar los estados financieros, así </a:t>
            </a:r>
            <a:r>
              <a:rPr lang="es-ES" altLang="es-MX" dirty="0" smtClean="0"/>
              <a:t>como producir </a:t>
            </a:r>
            <a:r>
              <a:rPr lang="es-ES" altLang="es-MX" dirty="0"/>
              <a:t>reportes de todas las operaciones de la </a:t>
            </a:r>
            <a:r>
              <a:rPr lang="es-ES" altLang="es-MX" dirty="0" smtClean="0"/>
              <a:t>Administración Pública</a:t>
            </a:r>
            <a:r>
              <a:rPr lang="es-ES" altLang="es-MX" dirty="0"/>
              <a:t>;</a:t>
            </a:r>
          </a:p>
          <a:p>
            <a:pPr>
              <a:spcBef>
                <a:spcPct val="50000"/>
              </a:spcBef>
            </a:pPr>
            <a:r>
              <a:rPr lang="es-ES" altLang="es-MX" dirty="0"/>
              <a:t>c) Permitir la adopción de políticas para el manejo eficiente </a:t>
            </a:r>
            <a:r>
              <a:rPr lang="es-ES" altLang="es-MX" dirty="0" smtClean="0"/>
              <a:t>del gasto</a:t>
            </a:r>
            <a:r>
              <a:rPr lang="es-ES" altLang="es-MX" dirty="0"/>
              <a:t>;</a:t>
            </a:r>
          </a:p>
          <a:p>
            <a:pPr>
              <a:spcBef>
                <a:spcPct val="50000"/>
              </a:spcBef>
            </a:pPr>
            <a:r>
              <a:rPr lang="es-ES" altLang="es-MX" dirty="0"/>
              <a:t>d) Registrar de manera automática, armónica, delimitada, </a:t>
            </a:r>
            <a:r>
              <a:rPr lang="es-ES" altLang="es-MX" dirty="0" smtClean="0"/>
              <a:t>específica y </a:t>
            </a:r>
            <a:r>
              <a:rPr lang="es-ES" altLang="es-MX" dirty="0"/>
              <a:t>en tiempo real las operaciones contables y presupuestarias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62</a:t>
            </a:fld>
            <a:endParaRPr lang="es-MX" dirty="0"/>
          </a:p>
        </p:txBody>
      </p:sp>
    </p:spTree>
    <p:extLst>
      <p:ext uri="{BB962C8B-B14F-4D97-AF65-F5344CB8AC3E}">
        <p14:creationId xmlns:p14="http://schemas.microsoft.com/office/powerpoint/2010/main" val="282348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395288" y="1992313"/>
            <a:ext cx="8424862"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altLang="es-MX" dirty="0"/>
              <a:t>e) Atender requerimientos de información de los usuarios en </a:t>
            </a:r>
            <a:r>
              <a:rPr lang="es-ES" altLang="es-MX" dirty="0" smtClean="0"/>
              <a:t>general sobre </a:t>
            </a:r>
            <a:r>
              <a:rPr lang="es-ES" altLang="es-MX" dirty="0"/>
              <a:t>las finanzas públicas</a:t>
            </a:r>
          </a:p>
          <a:p>
            <a:pPr algn="just">
              <a:spcBef>
                <a:spcPct val="50000"/>
              </a:spcBef>
            </a:pPr>
            <a:r>
              <a:rPr lang="es-ES" altLang="es-MX" dirty="0"/>
              <a:t>f) Facilitar el reconocimiento, registro, seguimiento, evaluación </a:t>
            </a:r>
            <a:r>
              <a:rPr lang="es-ES" altLang="es-MX" dirty="0" smtClean="0"/>
              <a:t>y fiscalización </a:t>
            </a:r>
            <a:r>
              <a:rPr lang="es-ES" altLang="es-MX" dirty="0"/>
              <a:t>de las o</a:t>
            </a:r>
            <a:r>
              <a:rPr lang="es-ES" altLang="es-MX" dirty="0" smtClean="0"/>
              <a:t>peraciones </a:t>
            </a:r>
            <a:r>
              <a:rPr lang="es-ES" altLang="es-MX" dirty="0"/>
              <a:t>de ingresos, gastos, activos</a:t>
            </a:r>
            <a:r>
              <a:rPr lang="es-ES" altLang="es-MX" dirty="0" smtClean="0"/>
              <a:t>, pasivos </a:t>
            </a:r>
            <a:r>
              <a:rPr lang="es-ES" altLang="es-MX" dirty="0"/>
              <a:t>y patrimoniales de los entes públicos, así como </a:t>
            </a:r>
            <a:r>
              <a:rPr lang="es-ES" altLang="es-MX" dirty="0" smtClean="0"/>
              <a:t>su extinción</a:t>
            </a:r>
            <a:r>
              <a:rPr lang="es-ES" altLang="es-MX" dirty="0"/>
              <a:t>;</a:t>
            </a:r>
          </a:p>
          <a:p>
            <a:pPr algn="just">
              <a:spcBef>
                <a:spcPct val="50000"/>
              </a:spcBef>
            </a:pPr>
            <a:r>
              <a:rPr lang="es-ES" altLang="es-MX" dirty="0"/>
              <a:t>g) Dar soporte técnico-documental a los registros financieros para </a:t>
            </a:r>
            <a:r>
              <a:rPr lang="es-ES" altLang="es-MX" dirty="0" smtClean="0"/>
              <a:t>su seguimiento</a:t>
            </a:r>
            <a:r>
              <a:rPr lang="es-ES" altLang="es-MX" dirty="0"/>
              <a:t>, evaluación y fiscalización;</a:t>
            </a:r>
          </a:p>
          <a:p>
            <a:pPr algn="just">
              <a:spcBef>
                <a:spcPct val="50000"/>
              </a:spcBef>
            </a:pPr>
            <a:r>
              <a:rPr lang="es-ES" altLang="es-MX" dirty="0"/>
              <a:t>h) Permitir una efectiva transparencia en la rendición de cuentas.</a:t>
            </a:r>
          </a:p>
        </p:txBody>
      </p:sp>
      <p:sp>
        <p:nvSpPr>
          <p:cNvPr id="23558" name="Rectangle 6"/>
          <p:cNvSpPr>
            <a:spLocks noChangeArrowheads="1"/>
          </p:cNvSpPr>
          <p:nvPr/>
        </p:nvSpPr>
        <p:spPr bwMode="auto">
          <a:xfrm>
            <a:off x="3132138" y="1052513"/>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sz="2400" b="1" dirty="0"/>
              <a:t>B).- OBJETIVOS DEL SCG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63</a:t>
            </a:fld>
            <a:endParaRPr lang="es-MX" dirty="0"/>
          </a:p>
        </p:txBody>
      </p:sp>
    </p:spTree>
    <p:extLst>
      <p:ext uri="{BB962C8B-B14F-4D97-AF65-F5344CB8AC3E}">
        <p14:creationId xmlns:p14="http://schemas.microsoft.com/office/powerpoint/2010/main" val="251405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68313" y="2349500"/>
            <a:ext cx="8280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just">
              <a:buFontTx/>
              <a:buAutoNum type="alphaLcParenR"/>
            </a:pPr>
            <a:r>
              <a:rPr lang="es-ES" altLang="es-MX" dirty="0"/>
              <a:t>Ser único, uniforme e integrador;</a:t>
            </a:r>
          </a:p>
          <a:p>
            <a:pPr algn="just">
              <a:buFontTx/>
              <a:buAutoNum type="alphaLcParenR"/>
            </a:pPr>
            <a:endParaRPr lang="es-ES" altLang="es-MX" dirty="0"/>
          </a:p>
          <a:p>
            <a:pPr algn="just"/>
            <a:r>
              <a:rPr lang="es-ES" altLang="es-MX" dirty="0"/>
              <a:t>b) Integra automáticamente la operación contable con el </a:t>
            </a:r>
            <a:r>
              <a:rPr lang="es-ES" altLang="es-MX" dirty="0" smtClean="0"/>
              <a:t>ejercicio presupuestario; </a:t>
            </a:r>
          </a:p>
          <a:p>
            <a:pPr algn="just"/>
            <a:endParaRPr lang="es-ES" altLang="es-MX" dirty="0"/>
          </a:p>
          <a:p>
            <a:pPr algn="just"/>
            <a:r>
              <a:rPr lang="es-ES" altLang="es-MX" dirty="0"/>
              <a:t>c) Registra de manera automática y, por única vez, en los </a:t>
            </a:r>
            <a:r>
              <a:rPr lang="es-ES" altLang="es-MX" dirty="0" smtClean="0"/>
              <a:t>momentos contables </a:t>
            </a:r>
            <a:r>
              <a:rPr lang="es-ES" altLang="es-MX" dirty="0"/>
              <a:t>correspondientes, con base en devengado;</a:t>
            </a:r>
          </a:p>
          <a:p>
            <a:pPr algn="just"/>
            <a:endParaRPr lang="es-ES" altLang="es-MX" dirty="0"/>
          </a:p>
          <a:p>
            <a:pPr algn="just"/>
            <a:r>
              <a:rPr lang="es-ES" altLang="es-MX" dirty="0"/>
              <a:t>d) Efectúa la interrelación automática de los </a:t>
            </a:r>
            <a:r>
              <a:rPr lang="es-ES" altLang="es-MX" dirty="0" smtClean="0"/>
              <a:t>clasificadores presupuestarios</a:t>
            </a:r>
            <a:r>
              <a:rPr lang="es-ES" altLang="es-MX" dirty="0"/>
              <a:t>, lista de cuentas y el catálogo de bienes;</a:t>
            </a:r>
          </a:p>
        </p:txBody>
      </p:sp>
      <p:sp>
        <p:nvSpPr>
          <p:cNvPr id="24582" name="Rectangle 6"/>
          <p:cNvSpPr>
            <a:spLocks noChangeArrowheads="1"/>
          </p:cNvSpPr>
          <p:nvPr/>
        </p:nvSpPr>
        <p:spPr bwMode="auto">
          <a:xfrm>
            <a:off x="2267744" y="1359570"/>
            <a:ext cx="512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MX" sz="2400" b="1" dirty="0"/>
              <a:t>C).- CARACTERISTICAS DEL SCG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64</a:t>
            </a:fld>
            <a:endParaRPr lang="es-MX" dirty="0"/>
          </a:p>
        </p:txBody>
      </p:sp>
    </p:spTree>
    <p:extLst>
      <p:ext uri="{BB962C8B-B14F-4D97-AF65-F5344CB8AC3E}">
        <p14:creationId xmlns:p14="http://schemas.microsoft.com/office/powerpoint/2010/main" val="177437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250825" y="2060575"/>
            <a:ext cx="84978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MX" dirty="0"/>
              <a:t>e) Efectúa en las cuentas contables el registro de las etapas </a:t>
            </a:r>
            <a:r>
              <a:rPr lang="es-ES" altLang="es-MX" dirty="0" smtClean="0"/>
              <a:t>del presupuesto </a:t>
            </a:r>
            <a:r>
              <a:rPr lang="es-ES" altLang="es-MX" dirty="0"/>
              <a:t>de los entes públicos;</a:t>
            </a:r>
          </a:p>
          <a:p>
            <a:pPr>
              <a:spcBef>
                <a:spcPct val="50000"/>
              </a:spcBef>
            </a:pPr>
            <a:r>
              <a:rPr lang="es-ES" altLang="es-MX" dirty="0" smtClean="0"/>
              <a:t>f) </a:t>
            </a:r>
            <a:r>
              <a:rPr lang="es-ES" altLang="es-MX" dirty="0"/>
              <a:t>Generar, en tiempo real, estados financieros y de </a:t>
            </a:r>
            <a:r>
              <a:rPr lang="es-ES" altLang="es-MX" dirty="0" smtClean="0"/>
              <a:t>ejecución presupuestaria</a:t>
            </a:r>
            <a:r>
              <a:rPr lang="es-ES" altLang="es-MX" dirty="0"/>
              <a:t>;</a:t>
            </a:r>
          </a:p>
          <a:p>
            <a:pPr>
              <a:spcBef>
                <a:spcPct val="50000"/>
              </a:spcBef>
            </a:pPr>
            <a:r>
              <a:rPr lang="es-ES" altLang="es-MX" dirty="0" smtClean="0"/>
              <a:t>g) </a:t>
            </a:r>
            <a:r>
              <a:rPr lang="es-ES" altLang="es-MX" dirty="0"/>
              <a:t>Su diseño permite el procesamiento y generación de </a:t>
            </a:r>
            <a:r>
              <a:rPr lang="es-ES" altLang="es-MX" dirty="0" smtClean="0"/>
              <a:t>estados financieros </a:t>
            </a:r>
            <a:r>
              <a:rPr lang="es-ES" altLang="es-MX" dirty="0"/>
              <a:t>mediante el uso de las tecnologías de la información;</a:t>
            </a:r>
          </a:p>
        </p:txBody>
      </p:sp>
      <p:sp>
        <p:nvSpPr>
          <p:cNvPr id="25608" name="Rectangle 8"/>
          <p:cNvSpPr>
            <a:spLocks noChangeArrowheads="1"/>
          </p:cNvSpPr>
          <p:nvPr/>
        </p:nvSpPr>
        <p:spPr bwMode="auto">
          <a:xfrm>
            <a:off x="2339752" y="1365250"/>
            <a:ext cx="512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MX" sz="2400" b="1" dirty="0"/>
              <a:t>C).- CARACTERISTICAS DEL SCG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65</a:t>
            </a:fld>
            <a:endParaRPr lang="es-MX" dirty="0"/>
          </a:p>
        </p:txBody>
      </p:sp>
    </p:spTree>
    <p:extLst>
      <p:ext uri="{BB962C8B-B14F-4D97-AF65-F5344CB8AC3E}">
        <p14:creationId xmlns:p14="http://schemas.microsoft.com/office/powerpoint/2010/main" val="3032193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55E952D0-42E2-4994-8FE6-D9CBBC7D5881}" type="slidenum">
              <a:rPr lang="es-ES" altLang="es-MX"/>
              <a:pPr/>
              <a:t>66</a:t>
            </a:fld>
            <a:endParaRPr lang="es-ES" altLang="es-MX" dirty="0"/>
          </a:p>
        </p:txBody>
      </p:sp>
      <p:sp>
        <p:nvSpPr>
          <p:cNvPr id="26628" name="Rectangle 4"/>
          <p:cNvSpPr>
            <a:spLocks noChangeArrowheads="1"/>
          </p:cNvSpPr>
          <p:nvPr/>
        </p:nvSpPr>
        <p:spPr bwMode="auto">
          <a:xfrm>
            <a:off x="1979613" y="2055813"/>
            <a:ext cx="5256212"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sz="2000" b="1" dirty="0"/>
              <a:t>1. Sustancia económica</a:t>
            </a:r>
          </a:p>
          <a:p>
            <a:r>
              <a:rPr lang="es-ES" altLang="es-MX" sz="2000" b="1" dirty="0"/>
              <a:t>2. Entes Públicos</a:t>
            </a:r>
          </a:p>
          <a:p>
            <a:r>
              <a:rPr lang="es-ES" altLang="es-MX" sz="2000" b="1" dirty="0"/>
              <a:t>3. Existencia permanente</a:t>
            </a:r>
          </a:p>
          <a:p>
            <a:r>
              <a:rPr lang="es-ES" altLang="es-MX" sz="2000" b="1" dirty="0"/>
              <a:t>4. Revelación suficiente</a:t>
            </a:r>
          </a:p>
          <a:p>
            <a:r>
              <a:rPr lang="es-ES" altLang="es-MX" sz="2000" b="1" dirty="0"/>
              <a:t>5. Importancia relativa</a:t>
            </a:r>
          </a:p>
          <a:p>
            <a:r>
              <a:rPr lang="es-ES" altLang="es-MX" sz="2000" b="1" dirty="0"/>
              <a:t>6. Registro e integración presupuestaria</a:t>
            </a:r>
          </a:p>
          <a:p>
            <a:r>
              <a:rPr lang="es-ES" altLang="es-MX" sz="2000" b="1" dirty="0"/>
              <a:t>7. Consolidación de la información financiera</a:t>
            </a:r>
          </a:p>
          <a:p>
            <a:r>
              <a:rPr lang="es-ES" altLang="es-MX" sz="2000" b="1" dirty="0"/>
              <a:t>8. Devengo contable</a:t>
            </a:r>
          </a:p>
          <a:p>
            <a:r>
              <a:rPr lang="es-ES" altLang="es-MX" sz="2000" b="1" dirty="0"/>
              <a:t>9. Valuación</a:t>
            </a:r>
          </a:p>
          <a:p>
            <a:r>
              <a:rPr lang="es-ES" altLang="es-MX" sz="2000" b="1" dirty="0"/>
              <a:t>10. Dualidad económica</a:t>
            </a:r>
          </a:p>
          <a:p>
            <a:r>
              <a:rPr lang="es-ES" altLang="es-MX" sz="2000" b="1" dirty="0"/>
              <a:t>11. Consistencia</a:t>
            </a:r>
          </a:p>
        </p:txBody>
      </p:sp>
      <p:sp>
        <p:nvSpPr>
          <p:cNvPr id="26630" name="Rectangle 6"/>
          <p:cNvSpPr>
            <a:spLocks noChangeArrowheads="1"/>
          </p:cNvSpPr>
          <p:nvPr/>
        </p:nvSpPr>
        <p:spPr bwMode="auto">
          <a:xfrm>
            <a:off x="1692275" y="1093788"/>
            <a:ext cx="5832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POSTULADOS BÁSICOS DE  CONTABILIDAD GUBERNAMENTAL</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88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395288" y="2117725"/>
            <a:ext cx="842486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MX" dirty="0">
                <a:solidFill>
                  <a:srgbClr val="000000"/>
                </a:solidFill>
              </a:rPr>
              <a:t>1. Congreso de la Unión y las legislaturas de las Entidades </a:t>
            </a:r>
            <a:r>
              <a:rPr lang="es-ES" altLang="es-MX" dirty="0" smtClean="0">
                <a:solidFill>
                  <a:srgbClr val="000000"/>
                </a:solidFill>
              </a:rPr>
              <a:t>Federativas de </a:t>
            </a:r>
            <a:r>
              <a:rPr lang="es-ES" altLang="es-MX" dirty="0">
                <a:solidFill>
                  <a:srgbClr val="000000"/>
                </a:solidFill>
              </a:rPr>
              <a:t>los Estados;</a:t>
            </a:r>
          </a:p>
          <a:p>
            <a:pPr>
              <a:spcBef>
                <a:spcPct val="50000"/>
              </a:spcBef>
            </a:pPr>
            <a:r>
              <a:rPr lang="es-ES" altLang="es-MX" dirty="0">
                <a:solidFill>
                  <a:srgbClr val="000000"/>
                </a:solidFill>
              </a:rPr>
              <a:t>2. La Auditoría Superior de la Federación (ASF), entidades </a:t>
            </a:r>
            <a:r>
              <a:rPr lang="es-ES" altLang="es-MX" dirty="0" smtClean="0">
                <a:solidFill>
                  <a:srgbClr val="000000"/>
                </a:solidFill>
              </a:rPr>
              <a:t>estatales de </a:t>
            </a:r>
            <a:r>
              <a:rPr lang="es-ES" altLang="es-MX" dirty="0">
                <a:solidFill>
                  <a:srgbClr val="000000"/>
                </a:solidFill>
              </a:rPr>
              <a:t>fiscalización, y órganos internos de control ;</a:t>
            </a:r>
          </a:p>
          <a:p>
            <a:pPr>
              <a:spcBef>
                <a:spcPct val="50000"/>
              </a:spcBef>
            </a:pPr>
            <a:r>
              <a:rPr lang="es-ES" altLang="es-MX" dirty="0">
                <a:solidFill>
                  <a:srgbClr val="000000"/>
                </a:solidFill>
              </a:rPr>
              <a:t>3. Los entes públicos;</a:t>
            </a:r>
          </a:p>
          <a:p>
            <a:pPr>
              <a:spcBef>
                <a:spcPct val="50000"/>
              </a:spcBef>
            </a:pPr>
            <a:r>
              <a:rPr lang="es-ES" altLang="es-MX" dirty="0">
                <a:solidFill>
                  <a:srgbClr val="000000"/>
                </a:solidFill>
              </a:rPr>
              <a:t>4. Entidades que proveen financiamiento y que califican la </a:t>
            </a:r>
            <a:r>
              <a:rPr lang="es-ES" altLang="es-MX" dirty="0" smtClean="0">
                <a:solidFill>
                  <a:srgbClr val="000000"/>
                </a:solidFill>
              </a:rPr>
              <a:t>calidad crediticia </a:t>
            </a:r>
            <a:r>
              <a:rPr lang="es-ES" altLang="es-MX" dirty="0">
                <a:solidFill>
                  <a:srgbClr val="000000"/>
                </a:solidFill>
              </a:rPr>
              <a:t>de los entes públicos;</a:t>
            </a:r>
            <a:endParaRPr lang="es-ES" altLang="es-MX" dirty="0">
              <a:solidFill>
                <a:srgbClr val="8A8A8A"/>
              </a:solidFill>
            </a:endParaRPr>
          </a:p>
          <a:p>
            <a:pPr>
              <a:spcBef>
                <a:spcPct val="50000"/>
              </a:spcBef>
            </a:pPr>
            <a:r>
              <a:rPr lang="es-ES" altLang="es-MX" dirty="0">
                <a:solidFill>
                  <a:srgbClr val="000000"/>
                </a:solidFill>
              </a:rPr>
              <a:t>5. Público en General</a:t>
            </a:r>
          </a:p>
        </p:txBody>
      </p:sp>
      <p:sp>
        <p:nvSpPr>
          <p:cNvPr id="27655" name="Rectangle 7"/>
          <p:cNvSpPr>
            <a:spLocks noChangeArrowheads="1"/>
          </p:cNvSpPr>
          <p:nvPr/>
        </p:nvSpPr>
        <p:spPr bwMode="auto">
          <a:xfrm>
            <a:off x="2051720" y="980728"/>
            <a:ext cx="539908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USUARIOS Y NECESIDADES DE</a:t>
            </a:r>
          </a:p>
          <a:p>
            <a:pPr algn="ctr">
              <a:spcBef>
                <a:spcPct val="50000"/>
              </a:spcBef>
            </a:pPr>
            <a:r>
              <a:rPr lang="es-ES" altLang="es-MX" sz="2400" b="1" dirty="0"/>
              <a:t>INFORMACIÓN FINANCIERA;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67</a:t>
            </a:fld>
            <a:endParaRPr lang="es-MX" dirty="0"/>
          </a:p>
        </p:txBody>
      </p:sp>
    </p:spTree>
    <p:extLst>
      <p:ext uri="{BB962C8B-B14F-4D97-AF65-F5344CB8AC3E}">
        <p14:creationId xmlns:p14="http://schemas.microsoft.com/office/powerpoint/2010/main" val="44088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971600" y="2420888"/>
            <a:ext cx="59055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eriod"/>
            </a:pPr>
            <a:r>
              <a:rPr lang="es-ES" altLang="es-MX" b="1" dirty="0">
                <a:latin typeface="+mn-lt"/>
              </a:rPr>
              <a:t>UTILIDAD</a:t>
            </a:r>
          </a:p>
          <a:p>
            <a:pPr>
              <a:buFontTx/>
              <a:buAutoNum type="arabicPeriod"/>
            </a:pPr>
            <a:endParaRPr lang="es-ES" altLang="es-MX" b="1" dirty="0">
              <a:latin typeface="+mn-lt"/>
            </a:endParaRPr>
          </a:p>
          <a:p>
            <a:r>
              <a:rPr lang="es-ES" altLang="es-MX" b="1" dirty="0">
                <a:latin typeface="+mn-lt"/>
              </a:rPr>
              <a:t>2. CONFIABILIDAD</a:t>
            </a:r>
          </a:p>
          <a:p>
            <a:r>
              <a:rPr lang="es-ES" altLang="es-MX" b="1" dirty="0">
                <a:latin typeface="+mn-lt"/>
              </a:rPr>
              <a:t>a) Veracidad</a:t>
            </a:r>
          </a:p>
          <a:p>
            <a:r>
              <a:rPr lang="es-ES" altLang="es-MX" b="1" dirty="0">
                <a:latin typeface="+mn-lt"/>
              </a:rPr>
              <a:t>b) Representatividad</a:t>
            </a:r>
          </a:p>
          <a:p>
            <a:r>
              <a:rPr lang="es-ES" altLang="es-MX" b="1" dirty="0">
                <a:latin typeface="+mn-lt"/>
              </a:rPr>
              <a:t>c) Objetividad</a:t>
            </a:r>
          </a:p>
          <a:p>
            <a:r>
              <a:rPr lang="es-ES" altLang="es-MX" b="1" dirty="0">
                <a:latin typeface="+mn-lt"/>
              </a:rPr>
              <a:t>d) Verificabilidad</a:t>
            </a:r>
          </a:p>
          <a:p>
            <a:r>
              <a:rPr lang="es-ES" altLang="es-MX" b="1" dirty="0">
                <a:latin typeface="+mn-lt"/>
              </a:rPr>
              <a:t>e) Información suficiente</a:t>
            </a:r>
          </a:p>
          <a:p>
            <a:endParaRPr lang="es-ES" altLang="es-MX" b="1" dirty="0">
              <a:latin typeface="+mn-lt"/>
            </a:endParaRPr>
          </a:p>
          <a:p>
            <a:r>
              <a:rPr lang="es-ES" altLang="es-MX" b="1" dirty="0">
                <a:latin typeface="+mn-lt"/>
              </a:rPr>
              <a:t>3. RELEVANCIA</a:t>
            </a:r>
          </a:p>
          <a:p>
            <a:pPr>
              <a:buFontTx/>
              <a:buAutoNum type="alphaLcParenR"/>
            </a:pPr>
            <a:r>
              <a:rPr lang="es-ES" altLang="es-MX" b="1" dirty="0">
                <a:latin typeface="+mn-lt"/>
              </a:rPr>
              <a:t>Posibilidad de predicción y confirmación</a:t>
            </a:r>
          </a:p>
          <a:p>
            <a:pPr>
              <a:buFontTx/>
              <a:buAutoNum type="alphaLcParenR"/>
            </a:pPr>
            <a:endParaRPr lang="es-ES" altLang="es-MX" b="1" dirty="0">
              <a:latin typeface="+mn-lt"/>
            </a:endParaRPr>
          </a:p>
          <a:p>
            <a:r>
              <a:rPr lang="es-ES" altLang="es-MX" b="1" dirty="0">
                <a:latin typeface="+mn-lt"/>
              </a:rPr>
              <a:t>4. COMPRENSIBILIDAD</a:t>
            </a:r>
          </a:p>
          <a:p>
            <a:endParaRPr lang="es-ES" altLang="es-MX" b="1" dirty="0">
              <a:latin typeface="+mn-lt"/>
            </a:endParaRPr>
          </a:p>
          <a:p>
            <a:r>
              <a:rPr lang="es-ES" altLang="es-MX" b="1" dirty="0">
                <a:latin typeface="+mn-lt"/>
              </a:rPr>
              <a:t>5. COMPARABILIDAD</a:t>
            </a:r>
          </a:p>
        </p:txBody>
      </p:sp>
      <p:sp>
        <p:nvSpPr>
          <p:cNvPr id="28680" name="Rectangle 8"/>
          <p:cNvSpPr>
            <a:spLocks noChangeArrowheads="1"/>
          </p:cNvSpPr>
          <p:nvPr/>
        </p:nvSpPr>
        <p:spPr bwMode="auto">
          <a:xfrm>
            <a:off x="1619250" y="1060996"/>
            <a:ext cx="59769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CUALIDADES QUE DEBE REUNIR LA</a:t>
            </a:r>
          </a:p>
          <a:p>
            <a:pPr algn="ctr">
              <a:spcBef>
                <a:spcPct val="50000"/>
              </a:spcBef>
            </a:pPr>
            <a:r>
              <a:rPr lang="es-ES" altLang="es-MX" sz="2400" b="1" dirty="0"/>
              <a:t>INFORMACIÓN FINANCIERA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68</a:t>
            </a:fld>
            <a:endParaRPr lang="es-MX" dirty="0"/>
          </a:p>
        </p:txBody>
      </p:sp>
    </p:spTree>
    <p:extLst>
      <p:ext uri="{BB962C8B-B14F-4D97-AF65-F5344CB8AC3E}">
        <p14:creationId xmlns:p14="http://schemas.microsoft.com/office/powerpoint/2010/main" val="37162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1187624" y="1052512"/>
            <a:ext cx="64627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ESTADOS FINANCIEROS Y </a:t>
            </a:r>
            <a:r>
              <a:rPr lang="es-ES" altLang="es-MX" sz="2400" b="1" dirty="0" smtClean="0"/>
              <a:t>ECONÓMICOS QUE </a:t>
            </a:r>
            <a:r>
              <a:rPr lang="es-ES" altLang="es-MX" sz="2400" b="1" dirty="0"/>
              <a:t>HABRÁ DE PRODUCIR EL SCG</a:t>
            </a:r>
          </a:p>
        </p:txBody>
      </p:sp>
      <p:sp>
        <p:nvSpPr>
          <p:cNvPr id="29704" name="Rectangle 8"/>
          <p:cNvSpPr>
            <a:spLocks noChangeArrowheads="1"/>
          </p:cNvSpPr>
          <p:nvPr/>
        </p:nvSpPr>
        <p:spPr bwMode="auto">
          <a:xfrm>
            <a:off x="827088" y="2205038"/>
            <a:ext cx="74168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b="1" dirty="0"/>
              <a:t>a) Información contable:</a:t>
            </a:r>
          </a:p>
          <a:p>
            <a:r>
              <a:rPr lang="es-ES" altLang="es-MX" dirty="0"/>
              <a:t>1. Estado de Situación Financiera;</a:t>
            </a:r>
          </a:p>
          <a:p>
            <a:r>
              <a:rPr lang="es-ES" altLang="es-MX" dirty="0"/>
              <a:t>2. Estado de Variación en la Hacienda Pública;</a:t>
            </a:r>
          </a:p>
          <a:p>
            <a:r>
              <a:rPr lang="es-ES" altLang="es-MX" dirty="0"/>
              <a:t>3. Estado de Cambios en la Situación Financiera;</a:t>
            </a:r>
          </a:p>
          <a:p>
            <a:r>
              <a:rPr lang="es-ES" altLang="es-MX" dirty="0"/>
              <a:t>4. Informes sobre Pasivos Contingentes ;</a:t>
            </a:r>
          </a:p>
          <a:p>
            <a:r>
              <a:rPr lang="es-ES" altLang="es-MX" dirty="0"/>
              <a:t>5. Notas a los Estados Financieros;</a:t>
            </a:r>
          </a:p>
          <a:p>
            <a:r>
              <a:rPr lang="es-ES" altLang="es-MX" dirty="0"/>
              <a:t>6. Estado analítico del activo;</a:t>
            </a:r>
          </a:p>
          <a:p>
            <a:r>
              <a:rPr lang="es-ES" altLang="es-MX" dirty="0"/>
              <a:t>7. Estado Analítico de la Deuda y Otros Pasivos:</a:t>
            </a:r>
          </a:p>
          <a:p>
            <a:r>
              <a:rPr lang="es-ES" altLang="es-MX" dirty="0"/>
              <a:t>a. Corto y largo plazo</a:t>
            </a:r>
          </a:p>
          <a:p>
            <a:r>
              <a:rPr lang="es-ES" altLang="es-MX" dirty="0"/>
              <a:t>b. Fuentes de </a:t>
            </a:r>
            <a:r>
              <a:rPr lang="es-ES" altLang="es-MX" dirty="0" smtClean="0"/>
              <a:t>financiamiento</a:t>
            </a:r>
            <a:endParaRPr lang="es-ES" altLang="es-MX" dirty="0"/>
          </a:p>
          <a:p>
            <a:r>
              <a:rPr lang="es-ES" altLang="es-MX" dirty="0"/>
              <a:t>9. Estado de </a:t>
            </a:r>
            <a:r>
              <a:rPr lang="es-ES" altLang="es-MX" dirty="0" smtClean="0"/>
              <a:t>Actividades</a:t>
            </a:r>
            <a:endParaRPr lang="es-ES" altLang="es-MX"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69</a:t>
            </a:fld>
            <a:endParaRPr lang="es-MX" dirty="0"/>
          </a:p>
        </p:txBody>
      </p:sp>
    </p:spTree>
    <p:extLst>
      <p:ext uri="{BB962C8B-B14F-4D97-AF65-F5344CB8AC3E}">
        <p14:creationId xmlns:p14="http://schemas.microsoft.com/office/powerpoint/2010/main" val="295462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52400" y="3857628"/>
            <a:ext cx="1225550" cy="638172"/>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La </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información </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financiera</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6" name="Oval 3"/>
          <p:cNvSpPr>
            <a:spLocks noChangeArrowheads="1"/>
          </p:cNvSpPr>
          <p:nvPr/>
        </p:nvSpPr>
        <p:spPr bwMode="auto">
          <a:xfrm>
            <a:off x="304800" y="5014913"/>
            <a:ext cx="917575" cy="547687"/>
          </a:xfrm>
          <a:prstGeom prst="ellipse">
            <a:avLst/>
          </a:prstGeom>
          <a:solidFill>
            <a:schemeClr val="tx2">
              <a:lumMod val="50000"/>
            </a:schemeClr>
          </a:solidFill>
          <a:ln w="25400">
            <a:noFill/>
            <a:round/>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Debe ser</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7" name="Rectangle 4"/>
          <p:cNvSpPr>
            <a:spLocks noChangeArrowheads="1"/>
          </p:cNvSpPr>
          <p:nvPr/>
        </p:nvSpPr>
        <p:spPr bwMode="auto">
          <a:xfrm>
            <a:off x="152400" y="5899150"/>
            <a:ext cx="1225550" cy="730250"/>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Confiable</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Veraz</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Oportuna</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8" name="Rectangle 5"/>
          <p:cNvSpPr>
            <a:spLocks noChangeArrowheads="1"/>
          </p:cNvSpPr>
          <p:nvPr/>
        </p:nvSpPr>
        <p:spPr bwMode="auto">
          <a:xfrm>
            <a:off x="1884363" y="5345113"/>
            <a:ext cx="1392237" cy="882650"/>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Evaluación de</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Resultados</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9" name="Rectangle 6"/>
          <p:cNvSpPr>
            <a:spLocks noChangeArrowheads="1"/>
          </p:cNvSpPr>
          <p:nvPr/>
        </p:nvSpPr>
        <p:spPr bwMode="auto">
          <a:xfrm>
            <a:off x="1884363" y="3752850"/>
            <a:ext cx="1392237" cy="838200"/>
          </a:xfrm>
          <a:prstGeom prst="rect">
            <a:avLst/>
          </a:prstGeom>
          <a:solidFill>
            <a:schemeClr val="tx2">
              <a:lumMod val="50000"/>
            </a:schemeClr>
          </a:solidFill>
          <a:ln w="25400" algn="ctr">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Fuentes de</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Financiamiento</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10" name="Rectangle 7"/>
          <p:cNvSpPr>
            <a:spLocks noChangeArrowheads="1"/>
          </p:cNvSpPr>
          <p:nvPr/>
        </p:nvSpPr>
        <p:spPr bwMode="auto">
          <a:xfrm>
            <a:off x="1884363" y="2471738"/>
            <a:ext cx="1392237" cy="609600"/>
          </a:xfrm>
          <a:prstGeom prst="rect">
            <a:avLst/>
          </a:prstGeom>
          <a:solidFill>
            <a:schemeClr val="tx2">
              <a:lumMod val="50000"/>
            </a:schemeClr>
          </a:solidFill>
          <a:ln w="25400" algn="ctr">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Objetivos </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11" name="Line 8"/>
          <p:cNvSpPr>
            <a:spLocks noChangeShapeType="1"/>
          </p:cNvSpPr>
          <p:nvPr/>
        </p:nvSpPr>
        <p:spPr bwMode="auto">
          <a:xfrm>
            <a:off x="3276600" y="2771775"/>
            <a:ext cx="533400" cy="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2" name="Line 9"/>
          <p:cNvSpPr>
            <a:spLocks noChangeShapeType="1"/>
          </p:cNvSpPr>
          <p:nvPr/>
        </p:nvSpPr>
        <p:spPr bwMode="auto">
          <a:xfrm>
            <a:off x="3276600" y="4181475"/>
            <a:ext cx="533400" cy="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3" name="Line 10"/>
          <p:cNvSpPr>
            <a:spLocks noChangeShapeType="1"/>
          </p:cNvSpPr>
          <p:nvPr/>
        </p:nvSpPr>
        <p:spPr bwMode="auto">
          <a:xfrm>
            <a:off x="3276600" y="5791200"/>
            <a:ext cx="533400" cy="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4" name="Line 11"/>
          <p:cNvSpPr>
            <a:spLocks noChangeShapeType="1"/>
          </p:cNvSpPr>
          <p:nvPr/>
        </p:nvSpPr>
        <p:spPr bwMode="auto">
          <a:xfrm>
            <a:off x="762000" y="4495800"/>
            <a:ext cx="0" cy="5334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5" name="Line 12"/>
          <p:cNvSpPr>
            <a:spLocks noChangeShapeType="1"/>
          </p:cNvSpPr>
          <p:nvPr/>
        </p:nvSpPr>
        <p:spPr bwMode="auto">
          <a:xfrm>
            <a:off x="762000" y="5562600"/>
            <a:ext cx="0" cy="3048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6" name="Line 13"/>
          <p:cNvSpPr>
            <a:spLocks noChangeShapeType="1"/>
          </p:cNvSpPr>
          <p:nvPr/>
        </p:nvSpPr>
        <p:spPr bwMode="auto">
          <a:xfrm>
            <a:off x="1571625" y="2781300"/>
            <a:ext cx="304800" cy="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7" name="Line 14"/>
          <p:cNvSpPr>
            <a:spLocks noChangeShapeType="1"/>
          </p:cNvSpPr>
          <p:nvPr/>
        </p:nvSpPr>
        <p:spPr bwMode="auto">
          <a:xfrm>
            <a:off x="1600200" y="5791200"/>
            <a:ext cx="304800" cy="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8" name="Line 15"/>
          <p:cNvSpPr>
            <a:spLocks noChangeShapeType="1"/>
          </p:cNvSpPr>
          <p:nvPr/>
        </p:nvSpPr>
        <p:spPr bwMode="auto">
          <a:xfrm>
            <a:off x="1600200" y="4191000"/>
            <a:ext cx="304800" cy="0"/>
          </a:xfrm>
          <a:prstGeom prst="line">
            <a:avLst/>
          </a:prstGeom>
          <a:noFill/>
          <a:ln w="254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19" name="Line 16"/>
          <p:cNvSpPr>
            <a:spLocks noChangeShapeType="1"/>
          </p:cNvSpPr>
          <p:nvPr/>
        </p:nvSpPr>
        <p:spPr bwMode="auto">
          <a:xfrm>
            <a:off x="1371600" y="4191000"/>
            <a:ext cx="228600" cy="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20" name="Rectangle 17"/>
          <p:cNvSpPr>
            <a:spLocks noChangeArrowheads="1"/>
          </p:cNvSpPr>
          <p:nvPr/>
        </p:nvSpPr>
        <p:spPr bwMode="auto">
          <a:xfrm>
            <a:off x="3954463" y="5122863"/>
            <a:ext cx="2028825" cy="1066800"/>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marL="85725" indent="-85725"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Utilidad por acción</a:t>
            </a:r>
          </a:p>
          <a:p>
            <a:pPr marL="85725" indent="-85725"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Comparativos del </a:t>
            </a:r>
            <a:br>
              <a:rPr lang="es-MX" sz="1300" dirty="0">
                <a:solidFill>
                  <a:schemeClr val="bg2"/>
                </a:solidFill>
                <a:effectLst>
                  <a:outerShdw blurRad="38100" dist="38100" dir="2700000" algn="tl">
                    <a:srgbClr val="000000">
                      <a:alpha val="43137"/>
                    </a:srgbClr>
                  </a:outerShdw>
                </a:effectLst>
                <a:latin typeface="Verdana" pitchFamily="34" charset="0"/>
              </a:rPr>
            </a:br>
            <a:r>
              <a:rPr lang="es-MX" sz="1300" dirty="0">
                <a:solidFill>
                  <a:schemeClr val="bg2"/>
                </a:solidFill>
                <a:effectLst>
                  <a:outerShdw blurRad="38100" dist="38100" dir="2700000" algn="tl">
                    <a:srgbClr val="000000">
                      <a:alpha val="43137"/>
                    </a:srgbClr>
                  </a:outerShdw>
                </a:effectLst>
                <a:latin typeface="Verdana" pitchFamily="34" charset="0"/>
              </a:rPr>
              <a:t> sector</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21" name="Rectangle 18"/>
          <p:cNvSpPr>
            <a:spLocks noChangeArrowheads="1"/>
          </p:cNvSpPr>
          <p:nvPr/>
        </p:nvSpPr>
        <p:spPr bwMode="auto">
          <a:xfrm>
            <a:off x="3851275" y="3543300"/>
            <a:ext cx="2233613" cy="1143000"/>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Ventas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Utilidades pasadas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Aportación de socios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Deuda</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22" name="Rectangle 19"/>
          <p:cNvSpPr>
            <a:spLocks noChangeArrowheads="1"/>
          </p:cNvSpPr>
          <p:nvPr/>
        </p:nvSpPr>
        <p:spPr bwMode="auto">
          <a:xfrm>
            <a:off x="4054475" y="2506663"/>
            <a:ext cx="1806575" cy="561975"/>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Obtener utilidades</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23" name="Rectangle 20"/>
          <p:cNvSpPr>
            <a:spLocks noChangeArrowheads="1"/>
          </p:cNvSpPr>
          <p:nvPr/>
        </p:nvSpPr>
        <p:spPr bwMode="auto">
          <a:xfrm>
            <a:off x="3871913" y="1381125"/>
            <a:ext cx="2209800" cy="587375"/>
          </a:xfrm>
          <a:prstGeom prst="rect">
            <a:avLst/>
          </a:prstGeom>
          <a:solidFill>
            <a:srgbClr val="AAAD75"/>
          </a:solidFill>
          <a:ln w="38100">
            <a:solidFill>
              <a:srgbClr val="666633"/>
            </a:solidFill>
            <a:miter lim="800000"/>
            <a:headEnd/>
            <a:tailEnd/>
          </a:ln>
        </p:spPr>
        <p:txBody>
          <a:bodyPr wrap="none" lIns="71113" tIns="35556" rIns="71113" bIns="35556" anchor="ctr"/>
          <a:lstStyle/>
          <a:p>
            <a:pPr algn="ctr" defTabSz="711200">
              <a:defRPr/>
            </a:pPr>
            <a:endParaRPr lang="es-MX" dirty="0">
              <a:solidFill>
                <a:schemeClr val="bg1"/>
              </a:solidFill>
              <a:effectLst>
                <a:outerShdw blurRad="38100" dist="38100" dir="2700000" algn="tl">
                  <a:srgbClr val="000000">
                    <a:alpha val="43137"/>
                  </a:srgbClr>
                </a:outerShdw>
              </a:effectLst>
              <a:latin typeface="Arial Black" pitchFamily="34" charset="0"/>
            </a:endParaRPr>
          </a:p>
        </p:txBody>
      </p:sp>
      <p:sp>
        <p:nvSpPr>
          <p:cNvPr id="24" name="Line 21"/>
          <p:cNvSpPr>
            <a:spLocks noChangeShapeType="1"/>
          </p:cNvSpPr>
          <p:nvPr/>
        </p:nvSpPr>
        <p:spPr bwMode="auto">
          <a:xfrm>
            <a:off x="4972050" y="2022475"/>
            <a:ext cx="0" cy="4572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25" name="Line 22"/>
          <p:cNvSpPr>
            <a:spLocks noChangeShapeType="1"/>
          </p:cNvSpPr>
          <p:nvPr/>
        </p:nvSpPr>
        <p:spPr bwMode="auto">
          <a:xfrm>
            <a:off x="4967288" y="3125788"/>
            <a:ext cx="0" cy="3810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26" name="Line 23"/>
          <p:cNvSpPr>
            <a:spLocks noChangeShapeType="1"/>
          </p:cNvSpPr>
          <p:nvPr/>
        </p:nvSpPr>
        <p:spPr bwMode="auto">
          <a:xfrm>
            <a:off x="4972050" y="4719638"/>
            <a:ext cx="0" cy="3810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27" name="Rectangle 24"/>
          <p:cNvSpPr>
            <a:spLocks noChangeArrowheads="1"/>
          </p:cNvSpPr>
          <p:nvPr/>
        </p:nvSpPr>
        <p:spPr bwMode="auto">
          <a:xfrm>
            <a:off x="6543675" y="5129213"/>
            <a:ext cx="2276475" cy="1066800"/>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Diversidad de metas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y objetivos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Aspectos estadísticos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Aspectos económicos</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28" name="Rectangle 25"/>
          <p:cNvSpPr>
            <a:spLocks noChangeArrowheads="1"/>
          </p:cNvSpPr>
          <p:nvPr/>
        </p:nvSpPr>
        <p:spPr bwMode="auto">
          <a:xfrm>
            <a:off x="6591300" y="3529013"/>
            <a:ext cx="2209800" cy="1152525"/>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Impuestos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Otras contribuciones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Deuda</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Otros ingresos</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29" name="Rectangle 26"/>
          <p:cNvSpPr>
            <a:spLocks noChangeArrowheads="1"/>
          </p:cNvSpPr>
          <p:nvPr/>
        </p:nvSpPr>
        <p:spPr bwMode="auto">
          <a:xfrm>
            <a:off x="6734175" y="2489200"/>
            <a:ext cx="1903413" cy="561975"/>
          </a:xfrm>
          <a:prstGeom prst="rect">
            <a:avLst/>
          </a:prstGeom>
          <a:solidFill>
            <a:schemeClr val="tx2">
              <a:lumMod val="50000"/>
            </a:schemeClr>
          </a:solidFill>
          <a:ln w="254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Satisfacer </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necesidades sociales</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30" name="Line 27"/>
          <p:cNvSpPr>
            <a:spLocks noChangeShapeType="1"/>
          </p:cNvSpPr>
          <p:nvPr/>
        </p:nvSpPr>
        <p:spPr bwMode="auto">
          <a:xfrm>
            <a:off x="7696200" y="2009775"/>
            <a:ext cx="0" cy="4572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1" name="Line 28"/>
          <p:cNvSpPr>
            <a:spLocks noChangeShapeType="1"/>
          </p:cNvSpPr>
          <p:nvPr/>
        </p:nvSpPr>
        <p:spPr bwMode="auto">
          <a:xfrm>
            <a:off x="7696200" y="3119438"/>
            <a:ext cx="0" cy="3810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2" name="Line 29"/>
          <p:cNvSpPr>
            <a:spLocks noChangeShapeType="1"/>
          </p:cNvSpPr>
          <p:nvPr/>
        </p:nvSpPr>
        <p:spPr bwMode="auto">
          <a:xfrm>
            <a:off x="7696200" y="4713288"/>
            <a:ext cx="0" cy="381000"/>
          </a:xfrm>
          <a:prstGeom prst="line">
            <a:avLst/>
          </a:prstGeom>
          <a:no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grpSp>
        <p:nvGrpSpPr>
          <p:cNvPr id="33" name="Group 30"/>
          <p:cNvGrpSpPr>
            <a:grpSpLocks/>
          </p:cNvGrpSpPr>
          <p:nvPr/>
        </p:nvGrpSpPr>
        <p:grpSpPr bwMode="auto">
          <a:xfrm>
            <a:off x="4941888" y="6237288"/>
            <a:ext cx="2830512" cy="560387"/>
            <a:chOff x="3113" y="3984"/>
            <a:chExt cx="1783" cy="353"/>
          </a:xfrm>
          <a:solidFill>
            <a:srgbClr val="AAAD75"/>
          </a:solidFill>
        </p:grpSpPr>
        <p:sp>
          <p:nvSpPr>
            <p:cNvPr id="34" name="Line 31"/>
            <p:cNvSpPr>
              <a:spLocks noChangeShapeType="1"/>
            </p:cNvSpPr>
            <p:nvPr/>
          </p:nvSpPr>
          <p:spPr bwMode="auto">
            <a:xfrm>
              <a:off x="3120" y="4128"/>
              <a:ext cx="1776" cy="0"/>
            </a:xfrm>
            <a:prstGeom prst="line">
              <a:avLst/>
            </a:prstGeom>
            <a:grpFill/>
            <a:ln w="254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5" name="Line 32"/>
            <p:cNvSpPr>
              <a:spLocks noChangeShapeType="1"/>
            </p:cNvSpPr>
            <p:nvPr/>
          </p:nvSpPr>
          <p:spPr bwMode="auto">
            <a:xfrm>
              <a:off x="4896" y="3984"/>
              <a:ext cx="0" cy="144"/>
            </a:xfrm>
            <a:prstGeom prst="line">
              <a:avLst/>
            </a:prstGeom>
            <a:grpFill/>
            <a:ln w="254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6" name="Line 33"/>
            <p:cNvSpPr>
              <a:spLocks noChangeShapeType="1"/>
            </p:cNvSpPr>
            <p:nvPr/>
          </p:nvSpPr>
          <p:spPr bwMode="auto">
            <a:xfrm>
              <a:off x="4014" y="4145"/>
              <a:ext cx="0" cy="192"/>
            </a:xfrm>
            <a:prstGeom prst="line">
              <a:avLst/>
            </a:prstGeom>
            <a:grpFill/>
            <a:ln w="254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7" name="Line 34"/>
            <p:cNvSpPr>
              <a:spLocks noChangeShapeType="1"/>
            </p:cNvSpPr>
            <p:nvPr/>
          </p:nvSpPr>
          <p:spPr bwMode="auto">
            <a:xfrm>
              <a:off x="3113" y="3986"/>
              <a:ext cx="0" cy="144"/>
            </a:xfrm>
            <a:prstGeom prst="line">
              <a:avLst/>
            </a:prstGeom>
            <a:grpFill/>
            <a:ln w="254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grpSp>
      <p:sp>
        <p:nvSpPr>
          <p:cNvPr id="38" name="Line 35"/>
          <p:cNvSpPr>
            <a:spLocks noChangeShapeType="1"/>
          </p:cNvSpPr>
          <p:nvPr/>
        </p:nvSpPr>
        <p:spPr bwMode="auto">
          <a:xfrm>
            <a:off x="1581150" y="2790825"/>
            <a:ext cx="9525" cy="3000375"/>
          </a:xfrm>
          <a:prstGeom prst="line">
            <a:avLst/>
          </a:prstGeom>
          <a:noFill/>
          <a:ln w="254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9" name="Text Box 37"/>
          <p:cNvSpPr txBox="1">
            <a:spLocks noChangeArrowheads="1"/>
          </p:cNvSpPr>
          <p:nvPr/>
        </p:nvSpPr>
        <p:spPr bwMode="auto">
          <a:xfrm>
            <a:off x="3863975" y="1335088"/>
            <a:ext cx="2219325" cy="769441"/>
          </a:xfrm>
          <a:prstGeom prst="rect">
            <a:avLst/>
          </a:prstGeom>
          <a:solidFill>
            <a:schemeClr val="tx2">
              <a:lumMod val="50000"/>
            </a:schemeClr>
          </a:solidFill>
          <a:ln w="9525">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a:spAutoFit/>
          </a:bodyPr>
          <a:lstStyle/>
          <a:p>
            <a:pPr algn="ctr">
              <a:spcBef>
                <a:spcPct val="50000"/>
              </a:spcBef>
              <a:defRPr/>
            </a:pPr>
            <a:r>
              <a:rPr lang="es-MX" dirty="0">
                <a:solidFill>
                  <a:schemeClr val="bg2"/>
                </a:solidFill>
                <a:effectLst>
                  <a:outerShdw blurRad="38100" dist="38100" dir="2700000" algn="tl">
                    <a:srgbClr val="000000">
                      <a:alpha val="43137"/>
                    </a:srgbClr>
                  </a:outerShdw>
                </a:effectLst>
                <a:latin typeface="Arial Black" pitchFamily="34" charset="0"/>
              </a:rPr>
              <a:t>SECTOR </a:t>
            </a:r>
            <a:r>
              <a:rPr lang="es-MX" sz="2000" dirty="0">
                <a:solidFill>
                  <a:schemeClr val="bg2"/>
                </a:solidFill>
                <a:effectLst>
                  <a:outerShdw blurRad="38100" dist="38100" dir="2700000" algn="tl">
                    <a:srgbClr val="000000">
                      <a:alpha val="43137"/>
                    </a:srgbClr>
                  </a:outerShdw>
                </a:effectLst>
                <a:latin typeface="Arial Black" pitchFamily="34" charset="0"/>
              </a:rPr>
              <a:t>PRIVADO</a:t>
            </a:r>
            <a:endParaRPr lang="es-ES" sz="2000" dirty="0">
              <a:solidFill>
                <a:schemeClr val="bg2"/>
              </a:solidFill>
              <a:effectLst>
                <a:outerShdw blurRad="38100" dist="38100" dir="2700000" algn="tl">
                  <a:srgbClr val="000000">
                    <a:alpha val="43137"/>
                  </a:srgbClr>
                </a:outerShdw>
              </a:effectLst>
              <a:latin typeface="Arial Black" pitchFamily="34" charset="0"/>
            </a:endParaRPr>
          </a:p>
        </p:txBody>
      </p:sp>
      <p:sp>
        <p:nvSpPr>
          <p:cNvPr id="40" name="Rectangle 38"/>
          <p:cNvSpPr>
            <a:spLocks noChangeArrowheads="1"/>
          </p:cNvSpPr>
          <p:nvPr/>
        </p:nvSpPr>
        <p:spPr bwMode="auto">
          <a:xfrm>
            <a:off x="6583363" y="1377950"/>
            <a:ext cx="2209800" cy="587375"/>
          </a:xfrm>
          <a:prstGeom prst="rect">
            <a:avLst/>
          </a:prstGeom>
          <a:solidFill>
            <a:srgbClr val="AAAD75"/>
          </a:solidFill>
          <a:ln w="38100">
            <a:solidFill>
              <a:srgbClr val="666633"/>
            </a:solidFill>
            <a:miter lim="800000"/>
            <a:headEnd/>
            <a:tailEnd/>
          </a:ln>
        </p:spPr>
        <p:txBody>
          <a:bodyPr wrap="none" lIns="71113" tIns="35556" rIns="71113" bIns="35556" anchor="ctr"/>
          <a:lstStyle/>
          <a:p>
            <a:pPr algn="ctr" defTabSz="711200">
              <a:defRPr/>
            </a:pPr>
            <a:endParaRPr lang="es-MX" dirty="0">
              <a:solidFill>
                <a:schemeClr val="bg1"/>
              </a:solidFill>
              <a:effectLst>
                <a:outerShdw blurRad="38100" dist="38100" dir="2700000" algn="tl">
                  <a:srgbClr val="000000">
                    <a:alpha val="43137"/>
                  </a:srgbClr>
                </a:outerShdw>
              </a:effectLst>
              <a:latin typeface="Arial Black" pitchFamily="34" charset="0"/>
            </a:endParaRPr>
          </a:p>
        </p:txBody>
      </p:sp>
      <p:sp>
        <p:nvSpPr>
          <p:cNvPr id="41" name="Text Box 39"/>
          <p:cNvSpPr txBox="1">
            <a:spLocks noChangeArrowheads="1"/>
          </p:cNvSpPr>
          <p:nvPr/>
        </p:nvSpPr>
        <p:spPr bwMode="auto">
          <a:xfrm>
            <a:off x="6575425" y="1331913"/>
            <a:ext cx="2219325" cy="707886"/>
          </a:xfrm>
          <a:prstGeom prst="rect">
            <a:avLst/>
          </a:prstGeom>
          <a:solidFill>
            <a:schemeClr val="tx2">
              <a:lumMod val="50000"/>
            </a:schemeClr>
          </a:solidFill>
          <a:ln w="9525">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a:spAutoFit/>
          </a:bodyPr>
          <a:lstStyle/>
          <a:p>
            <a:pPr algn="ctr">
              <a:spcBef>
                <a:spcPct val="50000"/>
              </a:spcBef>
              <a:defRPr/>
            </a:pPr>
            <a:r>
              <a:rPr lang="es-MX" sz="2000" dirty="0">
                <a:solidFill>
                  <a:schemeClr val="bg2"/>
                </a:solidFill>
                <a:effectLst>
                  <a:outerShdw blurRad="38100" dist="38100" dir="2700000" algn="tl">
                    <a:srgbClr val="000000">
                      <a:alpha val="43137"/>
                    </a:srgbClr>
                  </a:outerShdw>
                </a:effectLst>
                <a:latin typeface="Arial Black" pitchFamily="34" charset="0"/>
              </a:rPr>
              <a:t>SECTOR GOBIERNO</a:t>
            </a:r>
            <a:endParaRPr lang="es-ES" sz="2000" dirty="0">
              <a:solidFill>
                <a:schemeClr val="bg2"/>
              </a:solidFill>
              <a:effectLst>
                <a:outerShdw blurRad="38100" dist="38100" dir="2700000" algn="tl">
                  <a:srgbClr val="000000">
                    <a:alpha val="43137"/>
                  </a:srgbClr>
                </a:outerShdw>
              </a:effectLst>
              <a:latin typeface="Arial Black" pitchFamily="34" charset="0"/>
            </a:endParaRPr>
          </a:p>
        </p:txBody>
      </p:sp>
      <p:sp>
        <p:nvSpPr>
          <p:cNvPr id="42" name="39 Título"/>
          <p:cNvSpPr txBox="1">
            <a:spLocks/>
          </p:cNvSpPr>
          <p:nvPr/>
        </p:nvSpPr>
        <p:spPr>
          <a:xfrm>
            <a:off x="214313" y="428625"/>
            <a:ext cx="864393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_tradnl" sz="2600" dirty="0" smtClean="0"/>
              <a:t>Esquema general de la Contabilidad Gubernamental</a:t>
            </a:r>
            <a:endParaRPr lang="es-MX" sz="26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7</a:t>
            </a:fld>
            <a:endParaRPr lang="es-MX" dirty="0"/>
          </a:p>
        </p:txBody>
      </p:sp>
    </p:spTree>
    <p:extLst>
      <p:ext uri="{BB962C8B-B14F-4D97-AF65-F5344CB8AC3E}">
        <p14:creationId xmlns:p14="http://schemas.microsoft.com/office/powerpoint/2010/main" val="29605212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1115616" y="1052513"/>
            <a:ext cx="6462713"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ESTADOS FINANCIEROS Y ECONÓMICOS</a:t>
            </a:r>
          </a:p>
          <a:p>
            <a:pPr algn="ctr">
              <a:spcBef>
                <a:spcPct val="50000"/>
              </a:spcBef>
            </a:pPr>
            <a:r>
              <a:rPr lang="es-ES" altLang="es-MX" sz="2400" b="1" dirty="0"/>
              <a:t>QUE HABRÁ DE PRODUCIR EL SCG</a:t>
            </a:r>
          </a:p>
        </p:txBody>
      </p:sp>
      <p:sp>
        <p:nvSpPr>
          <p:cNvPr id="30726" name="Rectangle 6"/>
          <p:cNvSpPr>
            <a:spLocks noChangeArrowheads="1"/>
          </p:cNvSpPr>
          <p:nvPr/>
        </p:nvSpPr>
        <p:spPr bwMode="auto">
          <a:xfrm>
            <a:off x="755650" y="2420938"/>
            <a:ext cx="7848600"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MX" b="1" dirty="0"/>
              <a:t>b) Información presupuestaria</a:t>
            </a:r>
          </a:p>
          <a:p>
            <a:pPr>
              <a:spcBef>
                <a:spcPct val="50000"/>
              </a:spcBef>
            </a:pPr>
            <a:r>
              <a:rPr lang="es-ES" altLang="es-MX" dirty="0"/>
              <a:t>1. Estado Analítico de Ingresos</a:t>
            </a:r>
          </a:p>
          <a:p>
            <a:pPr>
              <a:spcBef>
                <a:spcPct val="50000"/>
              </a:spcBef>
            </a:pPr>
            <a:r>
              <a:rPr lang="es-ES" altLang="es-MX" dirty="0"/>
              <a:t>2. Estado Analítico del Ejercicio del Presupuesto de</a:t>
            </a:r>
          </a:p>
          <a:p>
            <a:pPr>
              <a:spcBef>
                <a:spcPct val="50000"/>
              </a:spcBef>
            </a:pPr>
            <a:r>
              <a:rPr lang="es-ES" altLang="es-MX" dirty="0"/>
              <a:t>Egresos; (</a:t>
            </a:r>
            <a:r>
              <a:rPr lang="es-ES" altLang="es-MX" dirty="0" smtClean="0"/>
              <a:t>Administrativa, COG</a:t>
            </a:r>
            <a:r>
              <a:rPr lang="es-ES" altLang="es-MX" dirty="0"/>
              <a:t>, Funcional-Programática);</a:t>
            </a:r>
          </a:p>
          <a:p>
            <a:pPr>
              <a:spcBef>
                <a:spcPct val="50000"/>
              </a:spcBef>
            </a:pPr>
            <a:r>
              <a:rPr lang="es-ES" altLang="es-MX" dirty="0"/>
              <a:t>3. Endeudamiento;</a:t>
            </a:r>
          </a:p>
          <a:p>
            <a:pPr>
              <a:spcBef>
                <a:spcPct val="50000"/>
              </a:spcBef>
            </a:pPr>
            <a:r>
              <a:rPr lang="es-ES" altLang="es-MX" dirty="0"/>
              <a:t>4. Intereses de la Deuda.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70</a:t>
            </a:fld>
            <a:endParaRPr lang="es-MX" dirty="0"/>
          </a:p>
        </p:txBody>
      </p:sp>
    </p:spTree>
    <p:extLst>
      <p:ext uri="{BB962C8B-B14F-4D97-AF65-F5344CB8AC3E}">
        <p14:creationId xmlns:p14="http://schemas.microsoft.com/office/powerpoint/2010/main" val="72186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188243" y="1052513"/>
            <a:ext cx="6462713"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ESTADOS FINANCIEROS Y ECONÓMICOS</a:t>
            </a:r>
          </a:p>
          <a:p>
            <a:pPr algn="ctr">
              <a:spcBef>
                <a:spcPct val="50000"/>
              </a:spcBef>
            </a:pPr>
            <a:r>
              <a:rPr lang="es-ES" altLang="es-MX" sz="2400" b="1" dirty="0"/>
              <a:t>QUE HABRÁ DE PRODUCIR EL SCG</a:t>
            </a:r>
          </a:p>
        </p:txBody>
      </p:sp>
      <p:sp>
        <p:nvSpPr>
          <p:cNvPr id="31750" name="Rectangle 6"/>
          <p:cNvSpPr>
            <a:spLocks noChangeArrowheads="1"/>
          </p:cNvSpPr>
          <p:nvPr/>
        </p:nvSpPr>
        <p:spPr bwMode="auto">
          <a:xfrm>
            <a:off x="1476375" y="2924175"/>
            <a:ext cx="588645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MX" b="1" dirty="0"/>
              <a:t>c) Información programática</a:t>
            </a:r>
          </a:p>
          <a:p>
            <a:pPr>
              <a:spcBef>
                <a:spcPct val="50000"/>
              </a:spcBef>
            </a:pPr>
            <a:r>
              <a:rPr lang="es-ES" altLang="es-MX" dirty="0"/>
              <a:t>1. Gasto por categoría programática</a:t>
            </a:r>
          </a:p>
          <a:p>
            <a:pPr>
              <a:spcBef>
                <a:spcPct val="50000"/>
              </a:spcBef>
            </a:pPr>
            <a:r>
              <a:rPr lang="es-ES" altLang="es-MX" dirty="0"/>
              <a:t>2. Programas y proyectos de inversión;</a:t>
            </a:r>
          </a:p>
          <a:p>
            <a:pPr>
              <a:spcBef>
                <a:spcPct val="50000"/>
              </a:spcBef>
            </a:pPr>
            <a:r>
              <a:rPr lang="es-ES" altLang="es-MX" dirty="0"/>
              <a:t>3. Indicadores de resultados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71</a:t>
            </a:fld>
            <a:endParaRPr lang="es-MX" dirty="0"/>
          </a:p>
        </p:txBody>
      </p:sp>
    </p:spTree>
    <p:extLst>
      <p:ext uri="{BB962C8B-B14F-4D97-AF65-F5344CB8AC3E}">
        <p14:creationId xmlns:p14="http://schemas.microsoft.com/office/powerpoint/2010/main" val="3373380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1043608" y="1001713"/>
            <a:ext cx="6588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PRINCIPALES ELEMENTOS QUE  DEBERÁN CONTENER LOS ESTADOS FINANCIEROS</a:t>
            </a:r>
          </a:p>
        </p:txBody>
      </p:sp>
      <p:sp>
        <p:nvSpPr>
          <p:cNvPr id="33799" name="Rectangle 7"/>
          <p:cNvSpPr>
            <a:spLocks noChangeArrowheads="1"/>
          </p:cNvSpPr>
          <p:nvPr/>
        </p:nvSpPr>
        <p:spPr bwMode="auto">
          <a:xfrm>
            <a:off x="612775" y="2189163"/>
            <a:ext cx="84963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MX" dirty="0"/>
              <a:t>a) Es necesario </a:t>
            </a:r>
            <a:r>
              <a:rPr lang="es-ES" altLang="es-MX" b="1" dirty="0"/>
              <a:t>registrar e informar </a:t>
            </a:r>
            <a:r>
              <a:rPr lang="es-ES" altLang="es-MX" dirty="0"/>
              <a:t>sobre la gestión pública con </a:t>
            </a:r>
            <a:r>
              <a:rPr lang="es-ES" altLang="es-MX" dirty="0" smtClean="0"/>
              <a:t>su </a:t>
            </a:r>
            <a:r>
              <a:rPr lang="es-ES" altLang="es-MX" b="1" dirty="0" smtClean="0"/>
              <a:t>incidencia </a:t>
            </a:r>
            <a:r>
              <a:rPr lang="es-ES" altLang="es-MX" b="1" dirty="0"/>
              <a:t>contable y presupuestaria</a:t>
            </a:r>
            <a:r>
              <a:rPr lang="es-ES" altLang="es-MX" dirty="0"/>
              <a:t>;</a:t>
            </a:r>
          </a:p>
          <a:p>
            <a:pPr>
              <a:spcBef>
                <a:spcPct val="50000"/>
              </a:spcBef>
            </a:pPr>
            <a:r>
              <a:rPr lang="es-ES" altLang="es-MX" dirty="0"/>
              <a:t>b) La </a:t>
            </a:r>
            <a:r>
              <a:rPr lang="es-ES" altLang="es-MX" b="1" dirty="0"/>
              <a:t>estructura básica </a:t>
            </a:r>
            <a:r>
              <a:rPr lang="es-ES" altLang="es-MX" dirty="0"/>
              <a:t>de </a:t>
            </a:r>
            <a:r>
              <a:rPr lang="es-ES" altLang="es-MX" b="1" dirty="0"/>
              <a:t>los estados presupuestarios </a:t>
            </a:r>
            <a:r>
              <a:rPr lang="es-ES" altLang="es-MX" dirty="0" smtClean="0"/>
              <a:t>deberá </a:t>
            </a:r>
            <a:r>
              <a:rPr lang="es-ES" altLang="es-MX" b="1" dirty="0" smtClean="0"/>
              <a:t>coincidir </a:t>
            </a:r>
            <a:r>
              <a:rPr lang="es-ES" altLang="es-MX" dirty="0"/>
              <a:t>con l</a:t>
            </a:r>
            <a:r>
              <a:rPr lang="es-ES" altLang="es-MX" b="1" dirty="0"/>
              <a:t>a forma en que se aprueban los </a:t>
            </a:r>
            <a:r>
              <a:rPr lang="es-ES" altLang="es-MX" b="1" dirty="0" smtClean="0"/>
              <a:t>presupuestos </a:t>
            </a:r>
            <a:r>
              <a:rPr lang="es-ES" altLang="es-MX" dirty="0" smtClean="0"/>
              <a:t>públicos </a:t>
            </a:r>
            <a:r>
              <a:rPr lang="es-ES" altLang="es-MX" dirty="0"/>
              <a:t>;</a:t>
            </a:r>
          </a:p>
          <a:p>
            <a:pPr>
              <a:spcBef>
                <a:spcPct val="50000"/>
              </a:spcBef>
            </a:pPr>
            <a:r>
              <a:rPr lang="es-ES" altLang="es-MX" dirty="0"/>
              <a:t>c) Los </a:t>
            </a:r>
            <a:r>
              <a:rPr lang="es-ES" altLang="es-MX" b="1" dirty="0"/>
              <a:t>estados contables </a:t>
            </a:r>
            <a:r>
              <a:rPr lang="es-ES" altLang="es-MX" dirty="0"/>
              <a:t>deberán reflejar: los activos, pasivos y </a:t>
            </a:r>
            <a:r>
              <a:rPr lang="es-ES" altLang="es-MX" dirty="0" smtClean="0"/>
              <a:t>el patrimonio </a:t>
            </a:r>
            <a:r>
              <a:rPr lang="es-ES" altLang="es-MX" dirty="0"/>
              <a:t>o hacienda pública, y las originadas por </a:t>
            </a:r>
            <a:r>
              <a:rPr lang="es-ES" altLang="es-MX" dirty="0" smtClean="0"/>
              <a:t>modificaciones patrimoniales</a:t>
            </a:r>
            <a:r>
              <a:rPr lang="es-ES" altLang="es-MX" dirty="0"/>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72</a:t>
            </a:fld>
            <a:endParaRPr lang="es-MX" dirty="0"/>
          </a:p>
        </p:txBody>
      </p:sp>
    </p:spTree>
    <p:extLst>
      <p:ext uri="{BB962C8B-B14F-4D97-AF65-F5344CB8AC3E}">
        <p14:creationId xmlns:p14="http://schemas.microsoft.com/office/powerpoint/2010/main" val="373588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971600" y="1052736"/>
            <a:ext cx="6588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t>PRINCIPALES ELEMENTOS QUE  DEBERÁN CONTENER LOS ESTADOS FINANCIEROS</a:t>
            </a:r>
          </a:p>
        </p:txBody>
      </p:sp>
      <p:sp>
        <p:nvSpPr>
          <p:cNvPr id="34822" name="Rectangle 6"/>
          <p:cNvSpPr>
            <a:spLocks noChangeArrowheads="1"/>
          </p:cNvSpPr>
          <p:nvPr/>
        </p:nvSpPr>
        <p:spPr bwMode="auto">
          <a:xfrm>
            <a:off x="323850" y="1868488"/>
            <a:ext cx="83518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altLang="es-MX" dirty="0">
                <a:solidFill>
                  <a:srgbClr val="000000"/>
                </a:solidFill>
              </a:rPr>
              <a:t>d) Se presentarán los </a:t>
            </a:r>
            <a:r>
              <a:rPr lang="es-ES" altLang="es-MX" b="1" dirty="0">
                <a:solidFill>
                  <a:srgbClr val="000000"/>
                </a:solidFill>
              </a:rPr>
              <a:t>ingresos y gastos </a:t>
            </a:r>
            <a:r>
              <a:rPr lang="es-ES" altLang="es-MX" dirty="0">
                <a:solidFill>
                  <a:srgbClr val="000000"/>
                </a:solidFill>
              </a:rPr>
              <a:t>derivados del ejercicio </a:t>
            </a:r>
            <a:r>
              <a:rPr lang="es-ES" altLang="es-MX" dirty="0" smtClean="0">
                <a:solidFill>
                  <a:srgbClr val="000000"/>
                </a:solidFill>
              </a:rPr>
              <a:t>y ejecución </a:t>
            </a:r>
            <a:r>
              <a:rPr lang="es-ES" altLang="es-MX" dirty="0">
                <a:solidFill>
                  <a:srgbClr val="000000"/>
                </a:solidFill>
              </a:rPr>
              <a:t>de </a:t>
            </a:r>
            <a:r>
              <a:rPr lang="es-ES" altLang="es-MX" dirty="0" smtClean="0">
                <a:solidFill>
                  <a:srgbClr val="000000"/>
                </a:solidFill>
              </a:rPr>
              <a:t>los presupuestos </a:t>
            </a:r>
            <a:r>
              <a:rPr lang="es-ES" altLang="es-MX" dirty="0">
                <a:solidFill>
                  <a:srgbClr val="000000"/>
                </a:solidFill>
              </a:rPr>
              <a:t>públicos </a:t>
            </a:r>
            <a:r>
              <a:rPr lang="es-ES" altLang="es-MX" i="1" dirty="0">
                <a:solidFill>
                  <a:srgbClr val="000000"/>
                </a:solidFill>
              </a:rPr>
              <a:t>(Cuentas de </a:t>
            </a:r>
            <a:r>
              <a:rPr lang="es-ES" altLang="es-MX" i="1" dirty="0" smtClean="0">
                <a:solidFill>
                  <a:srgbClr val="000000"/>
                </a:solidFill>
              </a:rPr>
              <a:t>resultados deudoras </a:t>
            </a:r>
            <a:r>
              <a:rPr lang="es-ES" altLang="es-MX" i="1" dirty="0">
                <a:solidFill>
                  <a:srgbClr val="000000"/>
                </a:solidFill>
              </a:rPr>
              <a:t>y acreedoras);</a:t>
            </a:r>
          </a:p>
          <a:p>
            <a:pPr algn="just">
              <a:spcBef>
                <a:spcPct val="50000"/>
              </a:spcBef>
            </a:pPr>
            <a:r>
              <a:rPr lang="es-ES" altLang="es-MX" dirty="0">
                <a:solidFill>
                  <a:srgbClr val="000000"/>
                </a:solidFill>
              </a:rPr>
              <a:t>e) Los </a:t>
            </a:r>
            <a:r>
              <a:rPr lang="es-ES" altLang="es-MX" b="1" dirty="0">
                <a:solidFill>
                  <a:srgbClr val="000000"/>
                </a:solidFill>
              </a:rPr>
              <a:t>estados presupuestarios reflejarán</a:t>
            </a:r>
            <a:r>
              <a:rPr lang="es-ES" altLang="es-MX" dirty="0">
                <a:solidFill>
                  <a:srgbClr val="000000"/>
                </a:solidFill>
              </a:rPr>
              <a:t>: los </a:t>
            </a:r>
            <a:r>
              <a:rPr lang="es-ES" altLang="es-MX" b="1" dirty="0">
                <a:solidFill>
                  <a:srgbClr val="006600"/>
                </a:solidFill>
              </a:rPr>
              <a:t>ingresos</a:t>
            </a:r>
            <a:r>
              <a:rPr lang="es-ES" altLang="es-MX" b="1" dirty="0">
                <a:solidFill>
                  <a:srgbClr val="0000CD"/>
                </a:solidFill>
              </a:rPr>
              <a:t> </a:t>
            </a:r>
            <a:r>
              <a:rPr lang="es-ES" altLang="es-MX" dirty="0">
                <a:solidFill>
                  <a:srgbClr val="000000"/>
                </a:solidFill>
              </a:rPr>
              <a:t>derivados </a:t>
            </a:r>
            <a:r>
              <a:rPr lang="es-ES" altLang="es-MX" dirty="0" smtClean="0">
                <a:solidFill>
                  <a:srgbClr val="000000"/>
                </a:solidFill>
              </a:rPr>
              <a:t>de la </a:t>
            </a:r>
            <a:r>
              <a:rPr lang="es-ES" altLang="es-MX" dirty="0">
                <a:solidFill>
                  <a:srgbClr val="000000"/>
                </a:solidFill>
              </a:rPr>
              <a:t>aplicación de la Ley de Ingresos: </a:t>
            </a:r>
            <a:r>
              <a:rPr lang="es-ES" altLang="es-MX" b="1" dirty="0">
                <a:solidFill>
                  <a:srgbClr val="006600"/>
                </a:solidFill>
              </a:rPr>
              <a:t>estimado, modificado</a:t>
            </a:r>
            <a:r>
              <a:rPr lang="es-ES" altLang="es-MX" b="1" dirty="0" smtClean="0">
                <a:solidFill>
                  <a:srgbClr val="006600"/>
                </a:solidFill>
              </a:rPr>
              <a:t>, devengado </a:t>
            </a:r>
            <a:r>
              <a:rPr lang="es-ES" altLang="es-MX" b="1" dirty="0">
                <a:solidFill>
                  <a:srgbClr val="006600"/>
                </a:solidFill>
              </a:rPr>
              <a:t>y recaudado.</a:t>
            </a:r>
          </a:p>
          <a:p>
            <a:pPr algn="just">
              <a:spcBef>
                <a:spcPct val="50000"/>
              </a:spcBef>
            </a:pPr>
            <a:r>
              <a:rPr lang="es-ES" altLang="es-MX" dirty="0">
                <a:solidFill>
                  <a:srgbClr val="000000"/>
                </a:solidFill>
              </a:rPr>
              <a:t>f) Los </a:t>
            </a:r>
            <a:r>
              <a:rPr lang="es-ES" altLang="es-MX" b="1" dirty="0">
                <a:solidFill>
                  <a:srgbClr val="C10000"/>
                </a:solidFill>
              </a:rPr>
              <a:t>egresos </a:t>
            </a:r>
            <a:r>
              <a:rPr lang="es-ES" altLang="es-MX" b="1" dirty="0">
                <a:solidFill>
                  <a:srgbClr val="000000"/>
                </a:solidFill>
              </a:rPr>
              <a:t>derivados del ejercicio del Presupuesto de Egresos</a:t>
            </a:r>
            <a:r>
              <a:rPr lang="es-ES" altLang="es-MX" dirty="0" smtClean="0">
                <a:solidFill>
                  <a:srgbClr val="000000"/>
                </a:solidFill>
              </a:rPr>
              <a:t>. Presentarán </a:t>
            </a:r>
            <a:r>
              <a:rPr lang="es-ES" altLang="es-MX" dirty="0">
                <a:solidFill>
                  <a:srgbClr val="000000"/>
                </a:solidFill>
              </a:rPr>
              <a:t>la </a:t>
            </a:r>
            <a:r>
              <a:rPr lang="es-ES" altLang="es-MX" b="1" dirty="0">
                <a:solidFill>
                  <a:srgbClr val="C10000"/>
                </a:solidFill>
              </a:rPr>
              <a:t>etapas</a:t>
            </a:r>
            <a:r>
              <a:rPr lang="es-ES" altLang="es-MX" dirty="0">
                <a:solidFill>
                  <a:srgbClr val="C10000"/>
                </a:solidFill>
              </a:rPr>
              <a:t>: </a:t>
            </a:r>
            <a:r>
              <a:rPr lang="es-ES" altLang="es-MX" b="1" dirty="0">
                <a:solidFill>
                  <a:srgbClr val="C10000"/>
                </a:solidFill>
              </a:rPr>
              <a:t>aprobado, modificado, comprometido</a:t>
            </a:r>
            <a:r>
              <a:rPr lang="es-ES" altLang="es-MX" b="1" dirty="0" smtClean="0">
                <a:solidFill>
                  <a:srgbClr val="C10000"/>
                </a:solidFill>
              </a:rPr>
              <a:t>, devengado</a:t>
            </a:r>
            <a:r>
              <a:rPr lang="es-ES" altLang="es-MX" b="1" dirty="0">
                <a:solidFill>
                  <a:srgbClr val="C10000"/>
                </a:solidFill>
              </a:rPr>
              <a:t>, ejercido y pagado</a:t>
            </a:r>
            <a:r>
              <a:rPr lang="es-ES" altLang="es-MX" dirty="0">
                <a:solidFill>
                  <a:srgbClr val="000000"/>
                </a:solidFill>
              </a:rPr>
              <a:t>. Dicha información deberá </a:t>
            </a:r>
            <a:r>
              <a:rPr lang="es-ES" altLang="es-MX" dirty="0" smtClean="0">
                <a:solidFill>
                  <a:srgbClr val="000000"/>
                </a:solidFill>
              </a:rPr>
              <a:t>permitir hacer </a:t>
            </a:r>
            <a:r>
              <a:rPr lang="es-ES" altLang="es-MX" dirty="0">
                <a:solidFill>
                  <a:srgbClr val="000000"/>
                </a:solidFill>
              </a:rPr>
              <a:t>presentación por diferentes niveles de agregación.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73</a:t>
            </a:fld>
            <a:endParaRPr lang="es-MX" dirty="0"/>
          </a:p>
        </p:txBody>
      </p:sp>
    </p:spTree>
    <p:extLst>
      <p:ext uri="{BB962C8B-B14F-4D97-AF65-F5344CB8AC3E}">
        <p14:creationId xmlns:p14="http://schemas.microsoft.com/office/powerpoint/2010/main" val="403978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3CF2CFC5-A068-45B7-BA6A-9C09EC40CAD5}" type="slidenum">
              <a:rPr lang="es-ES" altLang="es-MX"/>
              <a:pPr/>
              <a:t>74</a:t>
            </a:fld>
            <a:endParaRPr lang="es-ES" altLang="es-MX" dirty="0"/>
          </a:p>
        </p:txBody>
      </p:sp>
      <p:sp>
        <p:nvSpPr>
          <p:cNvPr id="38916" name="Rectangle 4"/>
          <p:cNvSpPr>
            <a:spLocks noChangeArrowheads="1"/>
          </p:cNvSpPr>
          <p:nvPr/>
        </p:nvSpPr>
        <p:spPr bwMode="auto">
          <a:xfrm>
            <a:off x="1301825" y="2239963"/>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lstStyle>
            <a:lvl1pPr algn="ctr">
              <a:spcBef>
                <a:spcPct val="20000"/>
              </a:spcBef>
              <a:defRPr sz="3200">
                <a:solidFill>
                  <a:schemeClr val="tx1"/>
                </a:solidFill>
                <a:latin typeface="Arial" pitchFamily="34" charset="0"/>
              </a:defRPr>
            </a:lvl1pPr>
            <a:lvl2pPr algn="ctr">
              <a:spcBef>
                <a:spcPct val="20000"/>
              </a:spcBef>
              <a:defRPr sz="2800">
                <a:solidFill>
                  <a:schemeClr val="tx1"/>
                </a:solidFill>
                <a:latin typeface="Arial" pitchFamily="34" charset="0"/>
              </a:defRPr>
            </a:lvl2pPr>
            <a:lvl3pPr algn="ctr">
              <a:spcBef>
                <a:spcPct val="20000"/>
              </a:spcBef>
              <a:defRPr sz="2400">
                <a:solidFill>
                  <a:schemeClr val="tx1"/>
                </a:solidFill>
                <a:latin typeface="Arial" pitchFamily="34" charset="0"/>
              </a:defRPr>
            </a:lvl3pPr>
            <a:lvl4pPr algn="ctr">
              <a:spcBef>
                <a:spcPct val="20000"/>
              </a:spcBef>
              <a:defRPr sz="2000">
                <a:solidFill>
                  <a:schemeClr val="tx1"/>
                </a:solidFill>
                <a:latin typeface="Arial" pitchFamily="34" charset="0"/>
              </a:defRPr>
            </a:lvl4pPr>
            <a:lvl5pPr marL="1827213" algn="ctr">
              <a:spcBef>
                <a:spcPct val="20000"/>
              </a:spcBef>
              <a:defRPr sz="2000">
                <a:solidFill>
                  <a:schemeClr val="tx1"/>
                </a:solidFill>
                <a:latin typeface="Arial" pitchFamily="34" charset="0"/>
              </a:defRPr>
            </a:lvl5pPr>
            <a:lvl6pPr marL="2284413" algn="ctr" fontAlgn="base">
              <a:spcBef>
                <a:spcPct val="20000"/>
              </a:spcBef>
              <a:spcAft>
                <a:spcPct val="0"/>
              </a:spcAft>
              <a:defRPr sz="2000">
                <a:solidFill>
                  <a:schemeClr val="tx1"/>
                </a:solidFill>
                <a:latin typeface="Arial" pitchFamily="34" charset="0"/>
              </a:defRPr>
            </a:lvl6pPr>
            <a:lvl7pPr marL="2741613" algn="ctr" fontAlgn="base">
              <a:spcBef>
                <a:spcPct val="20000"/>
              </a:spcBef>
              <a:spcAft>
                <a:spcPct val="0"/>
              </a:spcAft>
              <a:defRPr sz="2000">
                <a:solidFill>
                  <a:schemeClr val="tx1"/>
                </a:solidFill>
                <a:latin typeface="Arial" pitchFamily="34" charset="0"/>
              </a:defRPr>
            </a:lvl7pPr>
            <a:lvl8pPr marL="3198813" algn="ctr" fontAlgn="base">
              <a:spcBef>
                <a:spcPct val="20000"/>
              </a:spcBef>
              <a:spcAft>
                <a:spcPct val="0"/>
              </a:spcAft>
              <a:defRPr sz="2000">
                <a:solidFill>
                  <a:schemeClr val="tx1"/>
                </a:solidFill>
                <a:latin typeface="Arial" pitchFamily="34" charset="0"/>
              </a:defRPr>
            </a:lvl8pPr>
            <a:lvl9pPr marL="3656013" algn="ctr" fontAlgn="base">
              <a:spcBef>
                <a:spcPct val="20000"/>
              </a:spcBef>
              <a:spcAft>
                <a:spcPct val="0"/>
              </a:spcAft>
              <a:defRPr sz="2000">
                <a:solidFill>
                  <a:schemeClr val="tx1"/>
                </a:solidFill>
                <a:latin typeface="Arial" pitchFamily="34" charset="0"/>
              </a:defRPr>
            </a:lvl9pPr>
          </a:lstStyle>
          <a:p>
            <a:r>
              <a:rPr lang="es-ES" altLang="es-MX" b="1" dirty="0">
                <a:latin typeface="+mn-lt"/>
              </a:rPr>
              <a:t>Postulados </a:t>
            </a:r>
            <a:r>
              <a:rPr lang="es-ES" altLang="es-MX" b="1" dirty="0" smtClean="0">
                <a:latin typeface="+mn-lt"/>
              </a:rPr>
              <a:t>Básicos </a:t>
            </a:r>
            <a:r>
              <a:rPr lang="es-ES" altLang="es-MX" b="1" dirty="0">
                <a:latin typeface="+mn-lt"/>
              </a:rPr>
              <a:t>de</a:t>
            </a:r>
          </a:p>
          <a:p>
            <a:r>
              <a:rPr lang="es-ES" altLang="es-MX" b="1" dirty="0">
                <a:latin typeface="+mn-lt"/>
              </a:rPr>
              <a:t>Contabilidad</a:t>
            </a:r>
          </a:p>
          <a:p>
            <a:r>
              <a:rPr lang="es-ES" altLang="es-MX" b="1" dirty="0">
                <a:latin typeface="+mn-lt"/>
              </a:rPr>
              <a:t>Gubernamental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1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3CF2CFC5-A068-45B7-BA6A-9C09EC40CAD5}" type="slidenum">
              <a:rPr lang="es-ES" altLang="es-MX"/>
              <a:pPr/>
              <a:t>75</a:t>
            </a:fld>
            <a:endParaRPr lang="es-ES" altLang="es-MX" dirty="0"/>
          </a:p>
        </p:txBody>
      </p:sp>
      <p:sp>
        <p:nvSpPr>
          <p:cNvPr id="38916" name="Rectangle 4"/>
          <p:cNvSpPr>
            <a:spLocks noChangeArrowheads="1"/>
          </p:cNvSpPr>
          <p:nvPr/>
        </p:nvSpPr>
        <p:spPr bwMode="auto">
          <a:xfrm>
            <a:off x="1301825" y="2239962"/>
            <a:ext cx="6400800" cy="27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lstStyle>
            <a:lvl1pPr algn="ctr">
              <a:spcBef>
                <a:spcPct val="20000"/>
              </a:spcBef>
              <a:defRPr sz="3200">
                <a:solidFill>
                  <a:schemeClr val="tx1"/>
                </a:solidFill>
                <a:latin typeface="Arial" pitchFamily="34" charset="0"/>
              </a:defRPr>
            </a:lvl1pPr>
            <a:lvl2pPr algn="ctr">
              <a:spcBef>
                <a:spcPct val="20000"/>
              </a:spcBef>
              <a:defRPr sz="2800">
                <a:solidFill>
                  <a:schemeClr val="tx1"/>
                </a:solidFill>
                <a:latin typeface="Arial" pitchFamily="34" charset="0"/>
              </a:defRPr>
            </a:lvl2pPr>
            <a:lvl3pPr algn="ctr">
              <a:spcBef>
                <a:spcPct val="20000"/>
              </a:spcBef>
              <a:defRPr sz="2400">
                <a:solidFill>
                  <a:schemeClr val="tx1"/>
                </a:solidFill>
                <a:latin typeface="Arial" pitchFamily="34" charset="0"/>
              </a:defRPr>
            </a:lvl3pPr>
            <a:lvl4pPr algn="ctr">
              <a:spcBef>
                <a:spcPct val="20000"/>
              </a:spcBef>
              <a:defRPr sz="2000">
                <a:solidFill>
                  <a:schemeClr val="tx1"/>
                </a:solidFill>
                <a:latin typeface="Arial" pitchFamily="34" charset="0"/>
              </a:defRPr>
            </a:lvl4pPr>
            <a:lvl5pPr marL="1827213" algn="ctr">
              <a:spcBef>
                <a:spcPct val="20000"/>
              </a:spcBef>
              <a:defRPr sz="2000">
                <a:solidFill>
                  <a:schemeClr val="tx1"/>
                </a:solidFill>
                <a:latin typeface="Arial" pitchFamily="34" charset="0"/>
              </a:defRPr>
            </a:lvl5pPr>
            <a:lvl6pPr marL="2284413" algn="ctr" fontAlgn="base">
              <a:spcBef>
                <a:spcPct val="20000"/>
              </a:spcBef>
              <a:spcAft>
                <a:spcPct val="0"/>
              </a:spcAft>
              <a:defRPr sz="2000">
                <a:solidFill>
                  <a:schemeClr val="tx1"/>
                </a:solidFill>
                <a:latin typeface="Arial" pitchFamily="34" charset="0"/>
              </a:defRPr>
            </a:lvl6pPr>
            <a:lvl7pPr marL="2741613" algn="ctr" fontAlgn="base">
              <a:spcBef>
                <a:spcPct val="20000"/>
              </a:spcBef>
              <a:spcAft>
                <a:spcPct val="0"/>
              </a:spcAft>
              <a:defRPr sz="2000">
                <a:solidFill>
                  <a:schemeClr val="tx1"/>
                </a:solidFill>
                <a:latin typeface="Arial" pitchFamily="34" charset="0"/>
              </a:defRPr>
            </a:lvl7pPr>
            <a:lvl8pPr marL="3198813" algn="ctr" fontAlgn="base">
              <a:spcBef>
                <a:spcPct val="20000"/>
              </a:spcBef>
              <a:spcAft>
                <a:spcPct val="0"/>
              </a:spcAft>
              <a:defRPr sz="2000">
                <a:solidFill>
                  <a:schemeClr val="tx1"/>
                </a:solidFill>
                <a:latin typeface="Arial" pitchFamily="34" charset="0"/>
              </a:defRPr>
            </a:lvl8pPr>
            <a:lvl9pPr marL="3656013" algn="ctr" fontAlgn="base">
              <a:spcBef>
                <a:spcPct val="20000"/>
              </a:spcBef>
              <a:spcAft>
                <a:spcPct val="0"/>
              </a:spcAft>
              <a:defRPr sz="2000">
                <a:solidFill>
                  <a:schemeClr val="tx1"/>
                </a:solidFill>
                <a:latin typeface="Arial" pitchFamily="34" charset="0"/>
              </a:defRPr>
            </a:lvl9pPr>
          </a:lstStyle>
          <a:p>
            <a:pPr algn="just"/>
            <a:r>
              <a:rPr lang="es-MX" altLang="es-MX" sz="2000" dirty="0">
                <a:latin typeface="+mn-lt"/>
              </a:rPr>
              <a:t>Los Postulados Básicos representan uno de los elementos fundamentales que configuran el SCG, al permitir la identificación, el análisis, la interpretación, la captación, el procesamiento y el reconocimiento de las transacciones, transformaciones internas y otros eventos que afectan económicamente al ente público. Sustentan de manera técnica el registro de las operaciones, la elaboración y presentación de estados </a:t>
            </a:r>
            <a:r>
              <a:rPr lang="es-MX" altLang="es-MX" sz="2000" dirty="0" smtClean="0">
                <a:latin typeface="+mn-lt"/>
              </a:rPr>
              <a:t>financieros</a:t>
            </a:r>
            <a:r>
              <a:rPr lang="es-MX" altLang="es-MX" sz="2000" dirty="0">
                <a:latin typeface="+mn-lt"/>
              </a:rPr>
              <a:t>.</a:t>
            </a:r>
            <a:endParaRPr lang="es-ES" altLang="es-MX" sz="2000"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13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AutoShape 15"/>
          <p:cNvSpPr>
            <a:spLocks noChangeArrowheads="1"/>
          </p:cNvSpPr>
          <p:nvPr/>
        </p:nvSpPr>
        <p:spPr bwMode="auto">
          <a:xfrm>
            <a:off x="539750" y="1700213"/>
            <a:ext cx="3816350" cy="576262"/>
          </a:xfrm>
          <a:prstGeom prst="flowChartProcess">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39940" name="Rectangle 4"/>
          <p:cNvSpPr>
            <a:spLocks noChangeArrowheads="1"/>
          </p:cNvSpPr>
          <p:nvPr/>
        </p:nvSpPr>
        <p:spPr bwMode="auto">
          <a:xfrm>
            <a:off x="539750" y="1051144"/>
            <a:ext cx="83518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s-MX" b="1" dirty="0">
                <a:solidFill>
                  <a:srgbClr val="A50021"/>
                </a:solidFill>
              </a:rPr>
              <a:t>PRINCIPIOS DE CONTABILIDAD GUBERNAMENTAL</a:t>
            </a:r>
          </a:p>
          <a:p>
            <a:pPr algn="ctr"/>
            <a:r>
              <a:rPr lang="es-ES" altLang="es-MX" b="1" dirty="0"/>
              <a:t>HOY, </a:t>
            </a:r>
            <a:r>
              <a:rPr lang="es-ES" altLang="es-MX" b="1" dirty="0">
                <a:solidFill>
                  <a:srgbClr val="006600"/>
                </a:solidFill>
              </a:rPr>
              <a:t>“POSTULADOS BÁSICOS </a:t>
            </a:r>
            <a:r>
              <a:rPr lang="es-ES" altLang="es-MX" b="1" dirty="0" smtClean="0">
                <a:solidFill>
                  <a:srgbClr val="006600"/>
                </a:solidFill>
              </a:rPr>
              <a:t>DE CONTABILIDAD </a:t>
            </a:r>
            <a:r>
              <a:rPr lang="es-ES" altLang="es-MX" b="1" dirty="0">
                <a:solidFill>
                  <a:srgbClr val="006600"/>
                </a:solidFill>
              </a:rPr>
              <a:t>GUBERNAMENTAL”</a:t>
            </a:r>
          </a:p>
        </p:txBody>
      </p:sp>
      <p:sp>
        <p:nvSpPr>
          <p:cNvPr id="39945" name="AutoShape 9"/>
          <p:cNvSpPr>
            <a:spLocks noChangeArrowheads="1"/>
          </p:cNvSpPr>
          <p:nvPr/>
        </p:nvSpPr>
        <p:spPr bwMode="auto">
          <a:xfrm>
            <a:off x="4932363" y="1700213"/>
            <a:ext cx="3816350" cy="576262"/>
          </a:xfrm>
          <a:prstGeom prst="flowChartProcess">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39946" name="Rectangle 10"/>
          <p:cNvSpPr>
            <a:spLocks noChangeArrowheads="1"/>
          </p:cNvSpPr>
          <p:nvPr/>
        </p:nvSpPr>
        <p:spPr bwMode="auto">
          <a:xfrm>
            <a:off x="900113" y="1773238"/>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b="1" dirty="0">
                <a:solidFill>
                  <a:srgbClr val="A50021"/>
                </a:solidFill>
              </a:rPr>
              <a:t>PRINCIPIOS ANTERIORES</a:t>
            </a:r>
          </a:p>
        </p:txBody>
      </p:sp>
      <p:sp>
        <p:nvSpPr>
          <p:cNvPr id="39947" name="Rectangle 11"/>
          <p:cNvSpPr>
            <a:spLocks noChangeArrowheads="1"/>
          </p:cNvSpPr>
          <p:nvPr/>
        </p:nvSpPr>
        <p:spPr bwMode="auto">
          <a:xfrm>
            <a:off x="5076825" y="1773238"/>
            <a:ext cx="307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MX" b="1" dirty="0">
                <a:solidFill>
                  <a:srgbClr val="006600"/>
                </a:solidFill>
              </a:rPr>
              <a:t>POSTULADOS ACTUALES</a:t>
            </a:r>
          </a:p>
        </p:txBody>
      </p:sp>
      <p:sp>
        <p:nvSpPr>
          <p:cNvPr id="39956" name="Rectangle 20"/>
          <p:cNvSpPr>
            <a:spLocks noChangeArrowheads="1"/>
          </p:cNvSpPr>
          <p:nvPr/>
        </p:nvSpPr>
        <p:spPr bwMode="auto">
          <a:xfrm>
            <a:off x="539750" y="2349500"/>
            <a:ext cx="3816350" cy="3600450"/>
          </a:xfrm>
          <a:prstGeom prst="rect">
            <a:avLst/>
          </a:prstGeom>
          <a:gradFill rotWithShape="1">
            <a:gsLst>
              <a:gs pos="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MX" sz="1600" b="1" dirty="0"/>
              <a:t>1. Ente  </a:t>
            </a:r>
          </a:p>
          <a:p>
            <a:r>
              <a:rPr lang="es-ES" altLang="es-MX" sz="1600" b="1" dirty="0"/>
              <a:t>2. Existencia permanente</a:t>
            </a:r>
          </a:p>
          <a:p>
            <a:r>
              <a:rPr lang="es-ES" altLang="es-MX" sz="1600" b="1" dirty="0"/>
              <a:t>3. Cuantificación en términos</a:t>
            </a:r>
          </a:p>
          <a:p>
            <a:r>
              <a:rPr lang="es-ES" altLang="es-MX" sz="1600" b="1" dirty="0"/>
              <a:t>    Monetarios</a:t>
            </a:r>
          </a:p>
          <a:p>
            <a:r>
              <a:rPr lang="es-ES" altLang="es-MX" sz="1600" b="1" dirty="0"/>
              <a:t>4. Periodo contable</a:t>
            </a:r>
          </a:p>
          <a:p>
            <a:r>
              <a:rPr lang="es-ES" altLang="es-MX" sz="1600" b="1" dirty="0"/>
              <a:t>5. Costo histórico</a:t>
            </a:r>
          </a:p>
          <a:p>
            <a:r>
              <a:rPr lang="es-ES" altLang="es-MX" sz="1600" b="1" dirty="0"/>
              <a:t>6. Importancia relativa</a:t>
            </a:r>
          </a:p>
          <a:p>
            <a:r>
              <a:rPr lang="es-ES" altLang="es-MX" sz="1600" b="1" dirty="0"/>
              <a:t>7. Consistencia</a:t>
            </a:r>
          </a:p>
          <a:p>
            <a:r>
              <a:rPr lang="es-ES" altLang="es-MX" sz="1600" b="1" dirty="0"/>
              <a:t>8. Base de registro</a:t>
            </a:r>
          </a:p>
          <a:p>
            <a:r>
              <a:rPr lang="es-ES" altLang="es-MX" sz="1600" b="1" dirty="0"/>
              <a:t>9. Revelación suficiente</a:t>
            </a:r>
          </a:p>
          <a:p>
            <a:r>
              <a:rPr lang="es-ES" altLang="es-MX" sz="1600" b="1" dirty="0"/>
              <a:t>10. Integración de la Información</a:t>
            </a:r>
          </a:p>
          <a:p>
            <a:r>
              <a:rPr lang="es-ES" altLang="es-MX" sz="1600" b="1" dirty="0"/>
              <a:t>11. Control presupuestario</a:t>
            </a:r>
          </a:p>
          <a:p>
            <a:r>
              <a:rPr lang="es-ES" altLang="es-MX" sz="1600" b="1" dirty="0"/>
              <a:t>12. Cumplimiento de disposiciones</a:t>
            </a:r>
          </a:p>
          <a:p>
            <a:r>
              <a:rPr lang="es-ES" altLang="es-MX" sz="1600" b="1" dirty="0"/>
              <a:t>legales</a:t>
            </a:r>
          </a:p>
        </p:txBody>
      </p:sp>
      <p:sp>
        <p:nvSpPr>
          <p:cNvPr id="39959" name="Rectangle 23"/>
          <p:cNvSpPr>
            <a:spLocks noChangeArrowheads="1"/>
          </p:cNvSpPr>
          <p:nvPr/>
        </p:nvSpPr>
        <p:spPr bwMode="auto">
          <a:xfrm>
            <a:off x="4932363" y="2349500"/>
            <a:ext cx="3816350" cy="3600450"/>
          </a:xfrm>
          <a:prstGeom prst="rect">
            <a:avLst/>
          </a:prstGeom>
          <a:gradFill rotWithShape="1">
            <a:gsLst>
              <a:gs pos="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 altLang="es-MX" sz="1600" b="1" dirty="0">
                <a:latin typeface="+mn-lt"/>
              </a:rPr>
              <a:t>1. Sustancia económica</a:t>
            </a:r>
          </a:p>
          <a:p>
            <a:r>
              <a:rPr lang="es-ES" altLang="es-MX" sz="1600" b="1" dirty="0">
                <a:latin typeface="+mn-lt"/>
              </a:rPr>
              <a:t>2. Entes Públicos</a:t>
            </a:r>
          </a:p>
          <a:p>
            <a:r>
              <a:rPr lang="es-ES" altLang="es-MX" sz="1600" b="1" dirty="0">
                <a:latin typeface="+mn-lt"/>
              </a:rPr>
              <a:t>3. Existencia permanente</a:t>
            </a:r>
          </a:p>
          <a:p>
            <a:r>
              <a:rPr lang="es-ES" altLang="es-MX" sz="1600" b="1" dirty="0">
                <a:latin typeface="+mn-lt"/>
              </a:rPr>
              <a:t>4. Revelación suficiente</a:t>
            </a:r>
          </a:p>
          <a:p>
            <a:r>
              <a:rPr lang="es-ES" altLang="es-MX" sz="1600" b="1" dirty="0">
                <a:latin typeface="+mn-lt"/>
              </a:rPr>
              <a:t>5. Importancia Relativa</a:t>
            </a:r>
          </a:p>
          <a:p>
            <a:r>
              <a:rPr lang="es-ES" altLang="es-MX" sz="1600" b="1" dirty="0">
                <a:latin typeface="+mn-lt"/>
              </a:rPr>
              <a:t>6. Registro e Integración</a:t>
            </a:r>
          </a:p>
          <a:p>
            <a:r>
              <a:rPr lang="es-ES" altLang="es-MX" sz="1600" b="1" dirty="0">
                <a:latin typeface="+mn-lt"/>
              </a:rPr>
              <a:t>    Presupuestaria</a:t>
            </a:r>
          </a:p>
          <a:p>
            <a:r>
              <a:rPr lang="es-ES" altLang="es-MX" sz="1600" b="1" dirty="0">
                <a:latin typeface="+mn-lt"/>
              </a:rPr>
              <a:t>7.Consolidación de la información</a:t>
            </a:r>
          </a:p>
          <a:p>
            <a:r>
              <a:rPr lang="es-ES" altLang="es-MX" sz="1600" b="1" dirty="0">
                <a:latin typeface="+mn-lt"/>
              </a:rPr>
              <a:t>    Financiera</a:t>
            </a:r>
          </a:p>
          <a:p>
            <a:r>
              <a:rPr lang="es-ES" altLang="es-MX" sz="1600" b="1" dirty="0">
                <a:latin typeface="+mn-lt"/>
              </a:rPr>
              <a:t>8. Devengo contable</a:t>
            </a:r>
          </a:p>
          <a:p>
            <a:r>
              <a:rPr lang="es-ES" altLang="es-MX" sz="1600" b="1" dirty="0">
                <a:latin typeface="+mn-lt"/>
              </a:rPr>
              <a:t>9. Valuación</a:t>
            </a:r>
          </a:p>
          <a:p>
            <a:r>
              <a:rPr lang="es-ES" altLang="es-MX" sz="1600" b="1" dirty="0">
                <a:latin typeface="+mn-lt"/>
              </a:rPr>
              <a:t>10. Dualidad económica</a:t>
            </a:r>
          </a:p>
          <a:p>
            <a:r>
              <a:rPr lang="es-ES" altLang="es-MX" sz="1600" b="1" dirty="0">
                <a:latin typeface="+mn-lt"/>
              </a:rPr>
              <a:t>11. Consistencia</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76</a:t>
            </a:fld>
            <a:endParaRPr lang="es-MX" dirty="0"/>
          </a:p>
        </p:txBody>
      </p:sp>
    </p:spTree>
    <p:extLst>
      <p:ext uri="{BB962C8B-B14F-4D97-AF65-F5344CB8AC3E}">
        <p14:creationId xmlns:p14="http://schemas.microsoft.com/office/powerpoint/2010/main" val="341602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2328863" y="1412875"/>
            <a:ext cx="469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sz="2400" b="1" dirty="0"/>
              <a:t>1.- SUSTANCIA ECONÓMICA</a:t>
            </a:r>
          </a:p>
        </p:txBody>
      </p:sp>
      <p:sp>
        <p:nvSpPr>
          <p:cNvPr id="40967" name="Rectangle 7"/>
          <p:cNvSpPr>
            <a:spLocks noChangeArrowheads="1"/>
          </p:cNvSpPr>
          <p:nvPr/>
        </p:nvSpPr>
        <p:spPr bwMode="auto">
          <a:xfrm>
            <a:off x="539552" y="2175173"/>
            <a:ext cx="80648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altLang="es-MX" dirty="0"/>
              <a:t>Es el reconocimiento contable de las transacciones</a:t>
            </a:r>
            <a:r>
              <a:rPr lang="es-ES" altLang="es-MX" dirty="0" smtClean="0"/>
              <a:t>, transformaciones </a:t>
            </a:r>
            <a:r>
              <a:rPr lang="es-ES" altLang="es-MX" dirty="0"/>
              <a:t>internas y otros eventos, que </a:t>
            </a:r>
            <a:r>
              <a:rPr lang="es-ES" altLang="es-MX" dirty="0" smtClean="0"/>
              <a:t>afectan económicamente </a:t>
            </a:r>
            <a:r>
              <a:rPr lang="es-ES" altLang="es-MX" dirty="0"/>
              <a:t>al ente público y delimitan </a:t>
            </a:r>
            <a:r>
              <a:rPr lang="es-ES" altLang="es-MX" dirty="0" smtClean="0"/>
              <a:t>la operación </a:t>
            </a:r>
            <a:r>
              <a:rPr lang="es-ES" altLang="es-MX" dirty="0"/>
              <a:t>del Sistema de Contabilidad </a:t>
            </a:r>
            <a:r>
              <a:rPr lang="es-ES" altLang="es-MX" dirty="0" smtClean="0"/>
              <a:t>Gubernamental (</a:t>
            </a:r>
            <a:r>
              <a:rPr lang="es-ES" altLang="es-MX" dirty="0"/>
              <a:t>SCG).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468064" y="3573016"/>
            <a:ext cx="8280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MX" b="1" dirty="0" smtClean="0"/>
              <a:t>Explicación del postulado:</a:t>
            </a:r>
          </a:p>
          <a:p>
            <a:pPr algn="just"/>
            <a:r>
              <a:rPr lang="es-ES" altLang="es-MX" dirty="0" smtClean="0"/>
              <a:t>a</a:t>
            </a:r>
            <a:r>
              <a:rPr lang="es-ES" altLang="es-MX" dirty="0"/>
              <a:t>) El SCG estará estructurado de tal manera que permita la captación de </a:t>
            </a:r>
            <a:r>
              <a:rPr lang="es-ES" altLang="es-MX" dirty="0" smtClean="0"/>
              <a:t>la esencia </a:t>
            </a:r>
            <a:r>
              <a:rPr lang="es-ES" altLang="es-MX" dirty="0"/>
              <a:t>económica en la delimitación y operación del ente público</a:t>
            </a:r>
            <a:r>
              <a:rPr lang="es-ES" altLang="es-MX" dirty="0" smtClean="0"/>
              <a:t>, apegándose </a:t>
            </a:r>
            <a:r>
              <a:rPr lang="es-ES" altLang="es-MX" dirty="0"/>
              <a:t>a la normatividad emitida por el CONAC.</a:t>
            </a:r>
          </a:p>
          <a:p>
            <a:endParaRPr lang="es-ES" altLang="es-MX" dirty="0"/>
          </a:p>
          <a:p>
            <a:pPr algn="just"/>
            <a:r>
              <a:rPr lang="es-ES" altLang="es-MX" dirty="0"/>
              <a:t>b) Al reflejar la situación económica contable de las transacciones </a:t>
            </a:r>
            <a:r>
              <a:rPr lang="es-ES" altLang="es-MX" dirty="0" smtClean="0"/>
              <a:t>se genera </a:t>
            </a:r>
            <a:r>
              <a:rPr lang="es-ES" altLang="es-MX" dirty="0"/>
              <a:t>la información que proporciona los elementos necesarios </a:t>
            </a:r>
            <a:r>
              <a:rPr lang="es-ES" altLang="es-MX" dirty="0" smtClean="0"/>
              <a:t>para una </a:t>
            </a:r>
            <a:r>
              <a:rPr lang="es-ES" altLang="es-MX" dirty="0"/>
              <a:t>adecuada toma de decisiones.</a:t>
            </a: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77</a:t>
            </a:fld>
            <a:endParaRPr lang="es-MX" dirty="0"/>
          </a:p>
        </p:txBody>
      </p:sp>
    </p:spTree>
    <p:extLst>
      <p:ext uri="{BB962C8B-B14F-4D97-AF65-F5344CB8AC3E}">
        <p14:creationId xmlns:p14="http://schemas.microsoft.com/office/powerpoint/2010/main" val="55322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33C3935-9B65-40CB-9383-721B0A6E9AB3}" type="slidenum">
              <a:rPr lang="es-ES" altLang="es-MX"/>
              <a:pPr/>
              <a:t>78</a:t>
            </a:fld>
            <a:endParaRPr lang="es-ES" altLang="es-MX" dirty="0"/>
          </a:p>
        </p:txBody>
      </p:sp>
      <p:sp>
        <p:nvSpPr>
          <p:cNvPr id="43012" name="Rectangle 4"/>
          <p:cNvSpPr>
            <a:spLocks noChangeArrowheads="1"/>
          </p:cNvSpPr>
          <p:nvPr/>
        </p:nvSpPr>
        <p:spPr bwMode="auto">
          <a:xfrm>
            <a:off x="3059113" y="1125538"/>
            <a:ext cx="329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MX" sz="2400" b="1" dirty="0"/>
              <a:t>2.- ENTES PÚBLICOS</a:t>
            </a:r>
          </a:p>
        </p:txBody>
      </p:sp>
      <p:sp>
        <p:nvSpPr>
          <p:cNvPr id="43013" name="Rectangle 5"/>
          <p:cNvSpPr>
            <a:spLocks noChangeArrowheads="1"/>
          </p:cNvSpPr>
          <p:nvPr/>
        </p:nvSpPr>
        <p:spPr bwMode="auto">
          <a:xfrm>
            <a:off x="755935" y="1988840"/>
            <a:ext cx="77041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MX" dirty="0"/>
              <a:t>Son Entes Públicos los poderes Ejecutivo, Legislativo </a:t>
            </a:r>
            <a:r>
              <a:rPr lang="es-ES" altLang="es-MX" dirty="0" smtClean="0"/>
              <a:t>y Judicial </a:t>
            </a:r>
            <a:r>
              <a:rPr lang="es-ES" altLang="es-MX" dirty="0"/>
              <a:t>de la Federación y de las entidades federativas; </a:t>
            </a:r>
            <a:r>
              <a:rPr lang="es-ES" altLang="es-MX" dirty="0" smtClean="0"/>
              <a:t>los entes </a:t>
            </a:r>
            <a:r>
              <a:rPr lang="es-ES" altLang="es-MX" dirty="0"/>
              <a:t>autónomos de la Federación y de las </a:t>
            </a:r>
            <a:r>
              <a:rPr lang="es-ES" altLang="es-MX" dirty="0" smtClean="0"/>
              <a:t>entidades federativas</a:t>
            </a:r>
            <a:r>
              <a:rPr lang="es-ES" altLang="es-MX" dirty="0"/>
              <a:t>; los ayuntamientos de los municipios; los </a:t>
            </a:r>
            <a:r>
              <a:rPr lang="es-ES" altLang="es-MX" dirty="0" smtClean="0"/>
              <a:t>órganos político </a:t>
            </a:r>
            <a:r>
              <a:rPr lang="es-ES" altLang="es-MX" dirty="0"/>
              <a:t>administrativos de las demarcaciones territoriales </a:t>
            </a:r>
            <a:r>
              <a:rPr lang="es-ES" altLang="es-MX" dirty="0" smtClean="0"/>
              <a:t>del Distrito </a:t>
            </a:r>
            <a:r>
              <a:rPr lang="es-ES" altLang="es-MX" dirty="0"/>
              <a:t>Federal; y las entidades de la administración </a:t>
            </a:r>
            <a:r>
              <a:rPr lang="es-ES" altLang="es-MX" dirty="0" smtClean="0"/>
              <a:t>pública paraestatal</a:t>
            </a:r>
            <a:r>
              <a:rPr lang="es-ES" altLang="es-MX" dirty="0"/>
              <a:t>, ya sean federales, estatales o municipales.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55935" y="4359898"/>
            <a:ext cx="74884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altLang="es-MX" b="1" dirty="0" smtClean="0"/>
              <a:t>Explicación del postulado:</a:t>
            </a:r>
          </a:p>
          <a:p>
            <a:pPr algn="just"/>
            <a:r>
              <a:rPr lang="es-ES" altLang="es-MX" dirty="0" smtClean="0"/>
              <a:t>El </a:t>
            </a:r>
            <a:r>
              <a:rPr lang="es-ES" altLang="es-MX" dirty="0"/>
              <a:t>ente público es establecido por un marco </a:t>
            </a:r>
            <a:r>
              <a:rPr lang="es-ES" altLang="es-MX" dirty="0" smtClean="0"/>
              <a:t>normativo específico</a:t>
            </a:r>
            <a:r>
              <a:rPr lang="es-ES" altLang="es-MX" dirty="0"/>
              <a:t>, el cual determina sus objetivos, su ámbito </a:t>
            </a:r>
            <a:r>
              <a:rPr lang="es-ES" altLang="es-MX" dirty="0" smtClean="0"/>
              <a:t>de acción </a:t>
            </a:r>
            <a:r>
              <a:rPr lang="es-ES" altLang="es-MX" dirty="0"/>
              <a:t>y sus limitaciones; con </a:t>
            </a:r>
            <a:r>
              <a:rPr lang="es-ES" altLang="es-MX" dirty="0" smtClean="0"/>
              <a:t>atribuciones </a:t>
            </a:r>
            <a:r>
              <a:rPr lang="es-ES" altLang="es-MX" dirty="0"/>
              <a:t>para </a:t>
            </a:r>
            <a:r>
              <a:rPr lang="es-ES" altLang="es-MX" dirty="0" smtClean="0"/>
              <a:t>asumir derechos </a:t>
            </a:r>
            <a:r>
              <a:rPr lang="es-ES" altLang="es-MX" dirty="0"/>
              <a:t>y contraer obligaciones.</a:t>
            </a:r>
          </a:p>
        </p:txBody>
      </p:sp>
    </p:spTree>
    <p:extLst>
      <p:ext uri="{BB962C8B-B14F-4D97-AF65-F5344CB8AC3E}">
        <p14:creationId xmlns:p14="http://schemas.microsoft.com/office/powerpoint/2010/main" val="381572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1042988" y="1989138"/>
            <a:ext cx="7058025"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3.- EXISTENCIA PERMANENTE</a:t>
            </a:r>
          </a:p>
          <a:p>
            <a:pPr algn="ctr"/>
            <a:endParaRPr lang="es-ES" altLang="es-MX" sz="2400" b="1" dirty="0"/>
          </a:p>
          <a:p>
            <a:pPr algn="just"/>
            <a:r>
              <a:rPr lang="es-ES" altLang="es-MX" dirty="0"/>
              <a:t>La actividad del ente público se establece por </a:t>
            </a:r>
            <a:r>
              <a:rPr lang="es-ES" altLang="es-MX" dirty="0" smtClean="0"/>
              <a:t>tiempo indefinido</a:t>
            </a:r>
            <a:r>
              <a:rPr lang="es-ES" altLang="es-MX" dirty="0"/>
              <a:t>, salvo disposición legal en la que </a:t>
            </a:r>
            <a:r>
              <a:rPr lang="es-ES" altLang="es-MX" dirty="0" smtClean="0"/>
              <a:t>se especifique </a:t>
            </a:r>
            <a:r>
              <a:rPr lang="es-ES" altLang="es-MX" dirty="0"/>
              <a:t>lo </a:t>
            </a:r>
            <a:r>
              <a:rPr lang="es-ES" altLang="es-MX" dirty="0" smtClean="0"/>
              <a:t>contrario.</a:t>
            </a:r>
          </a:p>
          <a:p>
            <a:endParaRPr lang="es-ES" altLang="es-MX" sz="2000" b="1" dirty="0"/>
          </a:p>
          <a:p>
            <a:r>
              <a:rPr lang="es-ES" altLang="es-MX" sz="2000" b="1" dirty="0" smtClean="0"/>
              <a:t>Explicación </a:t>
            </a:r>
            <a:r>
              <a:rPr lang="es-ES" altLang="es-MX" sz="2000" b="1" dirty="0"/>
              <a:t>del postulado básico</a:t>
            </a:r>
          </a:p>
          <a:p>
            <a:pPr algn="just"/>
            <a:r>
              <a:rPr lang="es-ES" altLang="es-MX" dirty="0" smtClean="0"/>
              <a:t>El </a:t>
            </a:r>
            <a:r>
              <a:rPr lang="es-ES" altLang="es-MX" dirty="0"/>
              <a:t>sistema contable del ente público se </a:t>
            </a:r>
            <a:r>
              <a:rPr lang="es-ES" altLang="es-MX" dirty="0" smtClean="0"/>
              <a:t>establece considerando </a:t>
            </a:r>
            <a:r>
              <a:rPr lang="es-ES" altLang="es-MX" dirty="0"/>
              <a:t>que el periodo de vida del mismo </a:t>
            </a:r>
            <a:r>
              <a:rPr lang="es-ES" altLang="es-MX" dirty="0" smtClean="0"/>
              <a:t>es indefinido</a:t>
            </a:r>
            <a:r>
              <a:rPr lang="es-ES" altLang="es-MX" dirty="0"/>
              <a:t>.</a:t>
            </a:r>
          </a:p>
          <a:p>
            <a:pPr algn="just"/>
            <a:endParaRPr lang="es-ES" altLang="es-MX"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79</a:t>
            </a:fld>
            <a:endParaRPr lang="es-MX" dirty="0"/>
          </a:p>
        </p:txBody>
      </p:sp>
    </p:spTree>
    <p:extLst>
      <p:ext uri="{BB962C8B-B14F-4D97-AF65-F5344CB8AC3E}">
        <p14:creationId xmlns:p14="http://schemas.microsoft.com/office/powerpoint/2010/main" val="104955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2" name="39 Título"/>
          <p:cNvSpPr txBox="1">
            <a:spLocks/>
          </p:cNvSpPr>
          <p:nvPr/>
        </p:nvSpPr>
        <p:spPr>
          <a:xfrm>
            <a:off x="214313" y="428625"/>
            <a:ext cx="864393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_tradnl" sz="2600" dirty="0" smtClean="0"/>
              <a:t>Esquema general de la Contabilidad Gubernamental</a:t>
            </a:r>
            <a:endParaRPr lang="es-MX" sz="2600" dirty="0"/>
          </a:p>
        </p:txBody>
      </p:sp>
      <p:sp>
        <p:nvSpPr>
          <p:cNvPr id="43" name="Oval 2"/>
          <p:cNvSpPr>
            <a:spLocks noChangeArrowheads="1"/>
          </p:cNvSpPr>
          <p:nvPr/>
        </p:nvSpPr>
        <p:spPr bwMode="auto">
          <a:xfrm>
            <a:off x="2609850" y="3800475"/>
            <a:ext cx="3743325" cy="1219200"/>
          </a:xfrm>
          <a:prstGeom prst="ellipse">
            <a:avLst/>
          </a:prstGeom>
          <a:solidFill>
            <a:schemeClr val="tx2">
              <a:lumMod val="50000"/>
            </a:schemeClr>
          </a:solidFill>
          <a:ln w="38100">
            <a:noFill/>
            <a:round/>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dirty="0">
                <a:solidFill>
                  <a:schemeClr val="bg2"/>
                </a:solidFill>
                <a:effectLst>
                  <a:outerShdw blurRad="38100" dist="38100" dir="2700000" algn="tl">
                    <a:srgbClr val="000000">
                      <a:alpha val="43137"/>
                    </a:srgbClr>
                  </a:outerShdw>
                </a:effectLst>
              </a:rPr>
              <a:t>Para la toma</a:t>
            </a:r>
          </a:p>
          <a:p>
            <a:pPr algn="ctr" defTabSz="711200">
              <a:defRPr/>
            </a:pPr>
            <a:r>
              <a:rPr lang="es-MX" dirty="0">
                <a:solidFill>
                  <a:schemeClr val="bg2"/>
                </a:solidFill>
                <a:effectLst>
                  <a:outerShdw blurRad="38100" dist="38100" dir="2700000" algn="tl">
                    <a:srgbClr val="000000">
                      <a:alpha val="43137"/>
                    </a:srgbClr>
                  </a:outerShdw>
                </a:effectLst>
              </a:rPr>
              <a:t>de decisiones</a:t>
            </a:r>
            <a:endParaRPr lang="es-ES" dirty="0">
              <a:solidFill>
                <a:schemeClr val="bg2"/>
              </a:solidFill>
              <a:effectLst>
                <a:outerShdw blurRad="38100" dist="38100" dir="2700000" algn="tl">
                  <a:srgbClr val="000000">
                    <a:alpha val="43137"/>
                  </a:srgbClr>
                </a:outerShdw>
              </a:effectLst>
            </a:endParaRPr>
          </a:p>
        </p:txBody>
      </p:sp>
      <p:sp>
        <p:nvSpPr>
          <p:cNvPr id="44" name="Rectangle 3"/>
          <p:cNvSpPr>
            <a:spLocks noChangeArrowheads="1"/>
          </p:cNvSpPr>
          <p:nvPr/>
        </p:nvSpPr>
        <p:spPr bwMode="auto">
          <a:xfrm>
            <a:off x="676275" y="2597150"/>
            <a:ext cx="2438400" cy="88582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anchor="ctr"/>
          <a:lstStyle/>
          <a:p>
            <a:pPr algn="ctr">
              <a:defRPr/>
            </a:pPr>
            <a:r>
              <a:rPr lang="es-MX" dirty="0">
                <a:solidFill>
                  <a:schemeClr val="bg2"/>
                </a:solidFill>
                <a:effectLst>
                  <a:outerShdw blurRad="38100" dist="38100" dir="2700000" algn="tl">
                    <a:srgbClr val="000000">
                      <a:alpha val="43137"/>
                    </a:srgbClr>
                  </a:outerShdw>
                </a:effectLst>
              </a:rPr>
              <a:t>Contabilidad</a:t>
            </a:r>
          </a:p>
          <a:p>
            <a:pPr algn="ctr">
              <a:defRPr/>
            </a:pPr>
            <a:r>
              <a:rPr lang="es-MX" dirty="0">
                <a:solidFill>
                  <a:schemeClr val="bg2"/>
                </a:solidFill>
                <a:effectLst>
                  <a:outerShdw blurRad="38100" dist="38100" dir="2700000" algn="tl">
                    <a:srgbClr val="000000">
                      <a:alpha val="43137"/>
                    </a:srgbClr>
                  </a:outerShdw>
                </a:effectLst>
              </a:rPr>
              <a:t>Financiera</a:t>
            </a:r>
            <a:endParaRPr lang="es-ES" dirty="0">
              <a:solidFill>
                <a:schemeClr val="bg2"/>
              </a:solidFill>
              <a:effectLst>
                <a:outerShdw blurRad="38100" dist="38100" dir="2700000" algn="tl">
                  <a:srgbClr val="000000">
                    <a:alpha val="43137"/>
                  </a:srgbClr>
                </a:outerShdw>
              </a:effectLst>
              <a:latin typeface="Times New Roman" pitchFamily="18" charset="0"/>
            </a:endParaRPr>
          </a:p>
        </p:txBody>
      </p:sp>
      <p:sp>
        <p:nvSpPr>
          <p:cNvPr id="45" name="Line 4"/>
          <p:cNvSpPr>
            <a:spLocks noChangeShapeType="1"/>
          </p:cNvSpPr>
          <p:nvPr/>
        </p:nvSpPr>
        <p:spPr bwMode="auto">
          <a:xfrm>
            <a:off x="1905000" y="2066925"/>
            <a:ext cx="0" cy="45720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46" name="Line 5"/>
          <p:cNvSpPr>
            <a:spLocks noChangeShapeType="1"/>
          </p:cNvSpPr>
          <p:nvPr/>
        </p:nvSpPr>
        <p:spPr bwMode="auto">
          <a:xfrm>
            <a:off x="7067550" y="2057400"/>
            <a:ext cx="0" cy="45720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47" name="Line 6"/>
          <p:cNvSpPr>
            <a:spLocks noChangeShapeType="1"/>
          </p:cNvSpPr>
          <p:nvPr/>
        </p:nvSpPr>
        <p:spPr bwMode="auto">
          <a:xfrm flipH="1">
            <a:off x="657225" y="5772150"/>
            <a:ext cx="457200" cy="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48" name="Line 7"/>
          <p:cNvSpPr>
            <a:spLocks noChangeShapeType="1"/>
          </p:cNvSpPr>
          <p:nvPr/>
        </p:nvSpPr>
        <p:spPr bwMode="auto">
          <a:xfrm>
            <a:off x="2419350" y="6572250"/>
            <a:ext cx="0" cy="22860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49" name="Line 8"/>
          <p:cNvSpPr>
            <a:spLocks noChangeShapeType="1"/>
          </p:cNvSpPr>
          <p:nvPr/>
        </p:nvSpPr>
        <p:spPr bwMode="auto">
          <a:xfrm>
            <a:off x="6553200" y="6562725"/>
            <a:ext cx="0" cy="22860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50" name="Rectangle 9"/>
          <p:cNvSpPr>
            <a:spLocks noChangeArrowheads="1"/>
          </p:cNvSpPr>
          <p:nvPr/>
        </p:nvSpPr>
        <p:spPr bwMode="auto">
          <a:xfrm>
            <a:off x="785813" y="1428750"/>
            <a:ext cx="2209800" cy="58737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SECTOR </a:t>
            </a:r>
          </a:p>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PRIVADO</a:t>
            </a:r>
            <a:endParaRPr lang="es-ES" sz="2200" dirty="0">
              <a:solidFill>
                <a:schemeClr val="bg2"/>
              </a:solidFill>
              <a:effectLst>
                <a:outerShdw blurRad="38100" dist="38100" dir="2700000" algn="tl">
                  <a:srgbClr val="000000">
                    <a:alpha val="43137"/>
                  </a:srgbClr>
                </a:outerShdw>
              </a:effectLst>
              <a:latin typeface="Arial Black" pitchFamily="34" charset="0"/>
            </a:endParaRPr>
          </a:p>
        </p:txBody>
      </p:sp>
      <p:sp>
        <p:nvSpPr>
          <p:cNvPr id="51" name="Rectangle 10"/>
          <p:cNvSpPr>
            <a:spLocks noChangeArrowheads="1"/>
          </p:cNvSpPr>
          <p:nvPr/>
        </p:nvSpPr>
        <p:spPr bwMode="auto">
          <a:xfrm>
            <a:off x="5964238" y="1425575"/>
            <a:ext cx="2209800" cy="58737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SECTOR</a:t>
            </a:r>
          </a:p>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GOBIERNO</a:t>
            </a:r>
            <a:endParaRPr lang="es-ES" sz="2200" dirty="0">
              <a:solidFill>
                <a:schemeClr val="bg2"/>
              </a:solidFill>
              <a:effectLst>
                <a:outerShdw blurRad="38100" dist="38100" dir="2700000" algn="tl">
                  <a:srgbClr val="000000">
                    <a:alpha val="43137"/>
                  </a:srgbClr>
                </a:outerShdw>
              </a:effectLst>
              <a:latin typeface="Arial Black" pitchFamily="34" charset="0"/>
            </a:endParaRPr>
          </a:p>
        </p:txBody>
      </p:sp>
      <p:sp>
        <p:nvSpPr>
          <p:cNvPr id="52" name="Rectangle 11"/>
          <p:cNvSpPr>
            <a:spLocks noChangeArrowheads="1"/>
          </p:cNvSpPr>
          <p:nvPr/>
        </p:nvSpPr>
        <p:spPr bwMode="auto">
          <a:xfrm>
            <a:off x="5845175" y="2603500"/>
            <a:ext cx="2438400" cy="88582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anchor="ctr"/>
          <a:lstStyle/>
          <a:p>
            <a:pPr algn="ctr">
              <a:defRPr/>
            </a:pPr>
            <a:r>
              <a:rPr lang="es-MX" dirty="0">
                <a:solidFill>
                  <a:schemeClr val="bg2"/>
                </a:solidFill>
                <a:effectLst>
                  <a:outerShdw blurRad="38100" dist="38100" dir="2700000" algn="tl">
                    <a:srgbClr val="000000">
                      <a:alpha val="43137"/>
                    </a:srgbClr>
                  </a:outerShdw>
                </a:effectLst>
              </a:rPr>
              <a:t>Contabilidad</a:t>
            </a:r>
          </a:p>
          <a:p>
            <a:pPr algn="ctr">
              <a:defRPr/>
            </a:pPr>
            <a:r>
              <a:rPr lang="es-MX" dirty="0">
                <a:solidFill>
                  <a:schemeClr val="bg2"/>
                </a:solidFill>
                <a:effectLst>
                  <a:outerShdw blurRad="38100" dist="38100" dir="2700000" algn="tl">
                    <a:srgbClr val="000000">
                      <a:alpha val="43137"/>
                    </a:srgbClr>
                  </a:outerShdw>
                </a:effectLst>
              </a:rPr>
              <a:t>Gubernamental</a:t>
            </a:r>
            <a:endParaRPr lang="es-ES" dirty="0">
              <a:solidFill>
                <a:schemeClr val="bg2"/>
              </a:solidFill>
              <a:effectLst>
                <a:outerShdw blurRad="38100" dist="38100" dir="2700000" algn="tl">
                  <a:srgbClr val="000000">
                    <a:alpha val="43137"/>
                  </a:srgbClr>
                </a:outerShdw>
              </a:effectLst>
              <a:latin typeface="Times New Roman" pitchFamily="18" charset="0"/>
            </a:endParaRPr>
          </a:p>
        </p:txBody>
      </p:sp>
      <p:sp>
        <p:nvSpPr>
          <p:cNvPr id="53" name="Line 12"/>
          <p:cNvSpPr>
            <a:spLocks noChangeShapeType="1"/>
          </p:cNvSpPr>
          <p:nvPr/>
        </p:nvSpPr>
        <p:spPr bwMode="auto">
          <a:xfrm>
            <a:off x="1762125" y="4533900"/>
            <a:ext cx="609600" cy="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54" name="Line 13"/>
          <p:cNvSpPr>
            <a:spLocks noChangeShapeType="1"/>
          </p:cNvSpPr>
          <p:nvPr/>
        </p:nvSpPr>
        <p:spPr bwMode="auto">
          <a:xfrm rot="10800000">
            <a:off x="6483350" y="4540250"/>
            <a:ext cx="609600" cy="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55" name="Rectangle 14"/>
          <p:cNvSpPr>
            <a:spLocks noChangeArrowheads="1"/>
          </p:cNvSpPr>
          <p:nvPr/>
        </p:nvSpPr>
        <p:spPr bwMode="auto">
          <a:xfrm>
            <a:off x="1196975" y="5337175"/>
            <a:ext cx="2438400" cy="88582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anchor="ctr"/>
          <a:lstStyle/>
          <a:p>
            <a:pPr algn="ctr">
              <a:defRPr/>
            </a:pPr>
            <a:r>
              <a:rPr lang="es-MX" dirty="0">
                <a:solidFill>
                  <a:schemeClr val="bg2"/>
                </a:solidFill>
                <a:effectLst>
                  <a:outerShdw blurRad="38100" dist="38100" dir="2700000" algn="tl">
                    <a:srgbClr val="000000">
                      <a:alpha val="43137"/>
                    </a:srgbClr>
                  </a:outerShdw>
                </a:effectLst>
              </a:rPr>
              <a:t>Administrativas</a:t>
            </a:r>
            <a:endParaRPr lang="es-ES" dirty="0">
              <a:solidFill>
                <a:schemeClr val="bg2"/>
              </a:solidFill>
              <a:effectLst>
                <a:outerShdw blurRad="38100" dist="38100" dir="2700000" algn="tl">
                  <a:srgbClr val="000000">
                    <a:alpha val="43137"/>
                  </a:srgbClr>
                </a:outerShdw>
              </a:effectLst>
              <a:latin typeface="Times New Roman" pitchFamily="18" charset="0"/>
            </a:endParaRPr>
          </a:p>
        </p:txBody>
      </p:sp>
      <p:sp>
        <p:nvSpPr>
          <p:cNvPr id="56" name="Rectangle 15"/>
          <p:cNvSpPr>
            <a:spLocks noChangeArrowheads="1"/>
          </p:cNvSpPr>
          <p:nvPr/>
        </p:nvSpPr>
        <p:spPr bwMode="auto">
          <a:xfrm>
            <a:off x="5330825" y="5327650"/>
            <a:ext cx="2438400" cy="88582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anchor="ctr"/>
          <a:lstStyle/>
          <a:p>
            <a:pPr algn="ctr">
              <a:defRPr/>
            </a:pPr>
            <a:r>
              <a:rPr lang="es-MX" dirty="0">
                <a:solidFill>
                  <a:schemeClr val="bg2"/>
                </a:solidFill>
                <a:effectLst>
                  <a:outerShdw blurRad="38100" dist="38100" dir="2700000" algn="tl">
                    <a:srgbClr val="000000">
                      <a:alpha val="43137"/>
                    </a:srgbClr>
                  </a:outerShdw>
                </a:effectLst>
              </a:rPr>
              <a:t>Administrativas y </a:t>
            </a:r>
          </a:p>
          <a:p>
            <a:pPr algn="ctr">
              <a:defRPr/>
            </a:pPr>
            <a:r>
              <a:rPr lang="es-MX" dirty="0">
                <a:solidFill>
                  <a:schemeClr val="bg2"/>
                </a:solidFill>
                <a:effectLst>
                  <a:outerShdw blurRad="38100" dist="38100" dir="2700000" algn="tl">
                    <a:srgbClr val="000000">
                      <a:alpha val="43137"/>
                    </a:srgbClr>
                  </a:outerShdw>
                </a:effectLst>
              </a:rPr>
              <a:t>Políticas</a:t>
            </a:r>
            <a:endParaRPr lang="es-ES" dirty="0">
              <a:solidFill>
                <a:schemeClr val="bg2"/>
              </a:solidFill>
              <a:effectLst>
                <a:outerShdw blurRad="38100" dist="38100" dir="2700000" algn="tl">
                  <a:srgbClr val="000000">
                    <a:alpha val="43137"/>
                  </a:srgbClr>
                </a:outerShdw>
              </a:effectLst>
              <a:latin typeface="Times New Roman" pitchFamily="18" charset="0"/>
            </a:endParaRPr>
          </a:p>
        </p:txBody>
      </p:sp>
      <p:sp>
        <p:nvSpPr>
          <p:cNvPr id="57" name="Line 16"/>
          <p:cNvSpPr>
            <a:spLocks noChangeShapeType="1"/>
          </p:cNvSpPr>
          <p:nvPr/>
        </p:nvSpPr>
        <p:spPr bwMode="auto">
          <a:xfrm>
            <a:off x="657225" y="6591300"/>
            <a:ext cx="1762125" cy="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58" name="Line 17"/>
          <p:cNvSpPr>
            <a:spLocks noChangeShapeType="1"/>
          </p:cNvSpPr>
          <p:nvPr/>
        </p:nvSpPr>
        <p:spPr bwMode="auto">
          <a:xfrm>
            <a:off x="6530975" y="6569075"/>
            <a:ext cx="1762125" cy="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59" name="Line 18"/>
          <p:cNvSpPr>
            <a:spLocks noChangeShapeType="1"/>
          </p:cNvSpPr>
          <p:nvPr/>
        </p:nvSpPr>
        <p:spPr bwMode="auto">
          <a:xfrm flipH="1">
            <a:off x="7807325" y="5768975"/>
            <a:ext cx="457200" cy="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0" name="Line 19"/>
          <p:cNvSpPr>
            <a:spLocks noChangeShapeType="1"/>
          </p:cNvSpPr>
          <p:nvPr/>
        </p:nvSpPr>
        <p:spPr bwMode="auto">
          <a:xfrm>
            <a:off x="676275" y="5772150"/>
            <a:ext cx="0" cy="80010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1" name="Line 20"/>
          <p:cNvSpPr>
            <a:spLocks noChangeShapeType="1"/>
          </p:cNvSpPr>
          <p:nvPr/>
        </p:nvSpPr>
        <p:spPr bwMode="auto">
          <a:xfrm>
            <a:off x="8274050" y="5749925"/>
            <a:ext cx="0" cy="80010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2" name="Line 21"/>
          <p:cNvSpPr>
            <a:spLocks noChangeShapeType="1"/>
          </p:cNvSpPr>
          <p:nvPr/>
        </p:nvSpPr>
        <p:spPr bwMode="auto">
          <a:xfrm>
            <a:off x="1762125" y="3533775"/>
            <a:ext cx="0" cy="1019175"/>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3" name="Line 22"/>
          <p:cNvSpPr>
            <a:spLocks noChangeShapeType="1"/>
          </p:cNvSpPr>
          <p:nvPr/>
        </p:nvSpPr>
        <p:spPr bwMode="auto">
          <a:xfrm>
            <a:off x="7073900" y="3540125"/>
            <a:ext cx="0" cy="1019175"/>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4" name="Line 23"/>
          <p:cNvSpPr>
            <a:spLocks noChangeShapeType="1"/>
          </p:cNvSpPr>
          <p:nvPr/>
        </p:nvSpPr>
        <p:spPr bwMode="auto">
          <a:xfrm>
            <a:off x="2905125" y="4791075"/>
            <a:ext cx="0" cy="51435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5" name="Line 24"/>
          <p:cNvSpPr>
            <a:spLocks noChangeShapeType="1"/>
          </p:cNvSpPr>
          <p:nvPr/>
        </p:nvSpPr>
        <p:spPr bwMode="auto">
          <a:xfrm>
            <a:off x="6054725" y="4787900"/>
            <a:ext cx="0" cy="51435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8</a:t>
            </a:fld>
            <a:endParaRPr lang="es-MX" dirty="0"/>
          </a:p>
        </p:txBody>
      </p:sp>
    </p:spTree>
    <p:extLst>
      <p:ext uri="{BB962C8B-B14F-4D97-AF65-F5344CB8AC3E}">
        <p14:creationId xmlns:p14="http://schemas.microsoft.com/office/powerpoint/2010/main" val="21640033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900113" y="1557338"/>
            <a:ext cx="7272337"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4.- REVELACIÓN SUFICIENTE</a:t>
            </a:r>
          </a:p>
          <a:p>
            <a:pPr algn="just"/>
            <a:endParaRPr lang="es-ES" altLang="es-MX" dirty="0" smtClean="0"/>
          </a:p>
          <a:p>
            <a:pPr algn="just"/>
            <a:r>
              <a:rPr lang="es-ES" altLang="es-MX" dirty="0" smtClean="0"/>
              <a:t>Los </a:t>
            </a:r>
            <a:r>
              <a:rPr lang="es-ES" altLang="es-MX" dirty="0"/>
              <a:t>estados y la información financiera deben </a:t>
            </a:r>
            <a:r>
              <a:rPr lang="es-ES" altLang="es-MX" dirty="0" smtClean="0"/>
              <a:t>mostrar amplia </a:t>
            </a:r>
            <a:r>
              <a:rPr lang="es-ES" altLang="es-MX" dirty="0"/>
              <a:t>y claramente la situación financiera y los </a:t>
            </a:r>
            <a:r>
              <a:rPr lang="es-ES" altLang="es-MX" dirty="0" smtClean="0"/>
              <a:t>resultados del </a:t>
            </a:r>
            <a:r>
              <a:rPr lang="es-ES" altLang="es-MX" dirty="0"/>
              <a:t>ente público</a:t>
            </a:r>
            <a:r>
              <a:rPr lang="es-ES" altLang="es-MX" dirty="0" smtClean="0"/>
              <a:t>.</a:t>
            </a:r>
          </a:p>
          <a:p>
            <a:pPr algn="just"/>
            <a:endParaRPr lang="es-ES" altLang="es-MX" dirty="0"/>
          </a:p>
          <a:p>
            <a:r>
              <a:rPr lang="es-ES" altLang="es-MX" sz="2000" b="1" dirty="0"/>
              <a:t>Explicación del postulado básico</a:t>
            </a:r>
          </a:p>
          <a:p>
            <a:pPr algn="just"/>
            <a:r>
              <a:rPr lang="es-ES" altLang="es-MX" dirty="0" smtClean="0"/>
              <a:t>a</a:t>
            </a:r>
            <a:r>
              <a:rPr lang="es-ES" altLang="es-MX" dirty="0"/>
              <a:t>) Como información financiera se considera la contable y presupuestaria y</a:t>
            </a:r>
          </a:p>
          <a:p>
            <a:pPr algn="just"/>
            <a:r>
              <a:rPr lang="es-ES" altLang="es-MX" dirty="0"/>
              <a:t>se presentará en estados financieros, reportes e </a:t>
            </a:r>
            <a:r>
              <a:rPr lang="es-ES" altLang="es-MX" dirty="0" smtClean="0"/>
              <a:t>informes acompañándose</a:t>
            </a:r>
            <a:r>
              <a:rPr lang="es-ES" altLang="es-MX" dirty="0"/>
              <a:t>, en su caso, de las notas explicativas y de la </a:t>
            </a:r>
            <a:r>
              <a:rPr lang="es-ES" altLang="es-MX" dirty="0" smtClean="0"/>
              <a:t>información necesaria </a:t>
            </a:r>
            <a:r>
              <a:rPr lang="es-ES" altLang="es-MX" dirty="0"/>
              <a:t>que sea representativa de la situación del ente público a </a:t>
            </a:r>
            <a:r>
              <a:rPr lang="es-ES" altLang="es-MX" dirty="0" smtClean="0"/>
              <a:t>una fecha establecida.</a:t>
            </a:r>
          </a:p>
          <a:p>
            <a:pPr algn="just"/>
            <a:endParaRPr lang="es-ES" altLang="es-MX" dirty="0"/>
          </a:p>
          <a:p>
            <a:pPr algn="just"/>
            <a:r>
              <a:rPr lang="es-ES" altLang="es-MX" dirty="0"/>
              <a:t>b) Los estados financieros y presupuestarios con sus notas forman </a:t>
            </a:r>
            <a:r>
              <a:rPr lang="es-ES" altLang="es-MX" dirty="0" smtClean="0"/>
              <a:t>una unidad </a:t>
            </a:r>
            <a:r>
              <a:rPr lang="es-ES" altLang="es-MX" dirty="0"/>
              <a:t>inseparable, por tanto, deben presentarse conjuntamente </a:t>
            </a:r>
            <a:r>
              <a:rPr lang="es-ES" altLang="es-MX" dirty="0" smtClean="0"/>
              <a:t>en todos </a:t>
            </a:r>
            <a:r>
              <a:rPr lang="es-ES" altLang="es-MX" dirty="0"/>
              <a:t>los casos para una adecuada evaluación cuantitativa </a:t>
            </a:r>
            <a:r>
              <a:rPr lang="es-ES" altLang="es-MX" dirty="0" smtClean="0"/>
              <a:t>cumpliendo con </a:t>
            </a:r>
            <a:r>
              <a:rPr lang="es-ES" altLang="es-MX" dirty="0"/>
              <a:t>las características de objetividad, verificabilidad y </a:t>
            </a:r>
            <a:r>
              <a:rPr lang="es-ES" altLang="es-MX" dirty="0" smtClean="0"/>
              <a:t>representatividad.</a:t>
            </a:r>
            <a:endParaRPr lang="es-ES" altLang="es-MX"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80</a:t>
            </a:fld>
            <a:endParaRPr lang="es-MX" dirty="0"/>
          </a:p>
        </p:txBody>
      </p:sp>
    </p:spTree>
    <p:extLst>
      <p:ext uri="{BB962C8B-B14F-4D97-AF65-F5344CB8AC3E}">
        <p14:creationId xmlns:p14="http://schemas.microsoft.com/office/powerpoint/2010/main" val="417035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827088" y="2133600"/>
            <a:ext cx="7777162"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5.- IMPORTANCIA RELATIVA</a:t>
            </a:r>
          </a:p>
          <a:p>
            <a:pPr algn="ctr"/>
            <a:endParaRPr lang="es-ES" altLang="es-MX" sz="2400" b="1" dirty="0">
              <a:solidFill>
                <a:srgbClr val="A50021"/>
              </a:solidFill>
            </a:endParaRPr>
          </a:p>
          <a:p>
            <a:pPr algn="just"/>
            <a:r>
              <a:rPr lang="es-ES" altLang="es-MX" dirty="0"/>
              <a:t>La información debe mostrar los aspectos importantes de </a:t>
            </a:r>
            <a:r>
              <a:rPr lang="es-ES" altLang="es-MX" dirty="0" smtClean="0"/>
              <a:t>la entidad </a:t>
            </a:r>
            <a:r>
              <a:rPr lang="es-ES" altLang="es-MX" dirty="0"/>
              <a:t>que fueron reconocidos contablemente</a:t>
            </a:r>
            <a:r>
              <a:rPr lang="es-ES" altLang="es-MX" dirty="0" smtClean="0"/>
              <a:t>.</a:t>
            </a:r>
          </a:p>
          <a:p>
            <a:pPr algn="just"/>
            <a:endParaRPr lang="es-ES" altLang="es-MX" dirty="0"/>
          </a:p>
          <a:p>
            <a:r>
              <a:rPr lang="es-ES" altLang="es-MX" sz="2000" b="1" dirty="0"/>
              <a:t>Explicación del postulado básico</a:t>
            </a:r>
          </a:p>
          <a:p>
            <a:pPr algn="just"/>
            <a:r>
              <a:rPr lang="es-ES" altLang="es-MX" dirty="0" smtClean="0"/>
              <a:t>La </a:t>
            </a:r>
            <a:r>
              <a:rPr lang="es-ES" altLang="es-MX" dirty="0"/>
              <a:t>información financiera tiene importancia relativa si existe el </a:t>
            </a:r>
            <a:r>
              <a:rPr lang="es-ES" altLang="es-MX" dirty="0" smtClean="0"/>
              <a:t>riesgo de </a:t>
            </a:r>
            <a:r>
              <a:rPr lang="es-ES" altLang="es-MX" dirty="0"/>
              <a:t>que su omisión o presentación errónea afecte la percepción de </a:t>
            </a:r>
            <a:r>
              <a:rPr lang="es-ES" altLang="es-MX" dirty="0" smtClean="0"/>
              <a:t>los usuarios </a:t>
            </a:r>
            <a:r>
              <a:rPr lang="es-ES" altLang="es-MX" dirty="0"/>
              <a:t>en relación con la rendición de cuentas, la fiscalización y </a:t>
            </a:r>
            <a:r>
              <a:rPr lang="es-ES" altLang="es-MX" dirty="0" smtClean="0"/>
              <a:t>la toma </a:t>
            </a:r>
            <a:r>
              <a:rPr lang="es-ES" altLang="es-MX" dirty="0"/>
              <a:t>de decisiones.</a:t>
            </a:r>
          </a:p>
          <a:p>
            <a:pPr algn="just"/>
            <a:endParaRPr lang="es-ES" altLang="es-MX"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81</a:t>
            </a:fld>
            <a:endParaRPr lang="es-MX" dirty="0"/>
          </a:p>
        </p:txBody>
      </p:sp>
    </p:spTree>
    <p:extLst>
      <p:ext uri="{BB962C8B-B14F-4D97-AF65-F5344CB8AC3E}">
        <p14:creationId xmlns:p14="http://schemas.microsoft.com/office/powerpoint/2010/main" val="24163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396875" y="1268760"/>
            <a:ext cx="835183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solidFill>
                  <a:srgbClr val="A50021"/>
                </a:solidFill>
              </a:rPr>
              <a:t>6.- REGISTRO E INTEGRACIÓN PRESUPUESTARIA</a:t>
            </a:r>
          </a:p>
          <a:p>
            <a:pPr algn="just">
              <a:spcBef>
                <a:spcPct val="50000"/>
              </a:spcBef>
            </a:pPr>
            <a:r>
              <a:rPr lang="es-ES" altLang="es-MX" dirty="0" smtClean="0"/>
              <a:t>La </a:t>
            </a:r>
            <a:r>
              <a:rPr lang="es-ES" altLang="es-MX" dirty="0"/>
              <a:t>información presupuestaria de los entes públicos se </a:t>
            </a:r>
            <a:r>
              <a:rPr lang="es-ES" altLang="es-MX" dirty="0" smtClean="0"/>
              <a:t>integra en </a:t>
            </a:r>
            <a:r>
              <a:rPr lang="es-ES" altLang="es-MX" dirty="0"/>
              <a:t>la contabilidad en los mismos términos que se presentan </a:t>
            </a:r>
            <a:r>
              <a:rPr lang="es-ES" altLang="es-MX" dirty="0" smtClean="0"/>
              <a:t>en la </a:t>
            </a:r>
            <a:r>
              <a:rPr lang="es-ES" altLang="es-MX" dirty="0"/>
              <a:t>ley de Ingresos y en el Decreto del Presupuesto de Egresos</a:t>
            </a:r>
            <a:r>
              <a:rPr lang="es-ES" altLang="es-MX" dirty="0" smtClean="0"/>
              <a:t>, de </a:t>
            </a:r>
            <a:r>
              <a:rPr lang="es-ES" altLang="es-MX" dirty="0"/>
              <a:t>acuerdo a la naturaleza económica que le corresponda.</a:t>
            </a:r>
          </a:p>
          <a:p>
            <a:pPr algn="just">
              <a:spcBef>
                <a:spcPct val="50000"/>
              </a:spcBef>
            </a:pPr>
            <a:r>
              <a:rPr lang="es-ES" altLang="es-MX" dirty="0"/>
              <a:t>El registro presupuestario del ingreso y del egreso en los </a:t>
            </a:r>
            <a:r>
              <a:rPr lang="es-ES" altLang="es-MX" dirty="0" smtClean="0"/>
              <a:t>entes públicos </a:t>
            </a:r>
            <a:r>
              <a:rPr lang="es-ES" altLang="es-MX" dirty="0"/>
              <a:t>se debe reflejar en la contabilidad, considerando </a:t>
            </a:r>
            <a:r>
              <a:rPr lang="es-ES" altLang="es-MX" dirty="0" smtClean="0"/>
              <a:t>sus efectos </a:t>
            </a:r>
            <a:r>
              <a:rPr lang="es-ES" altLang="es-MX" dirty="0"/>
              <a:t>patrimoniales y su vinculación con las </a:t>
            </a:r>
            <a:r>
              <a:rPr lang="es-ES" altLang="es-MX" dirty="0" smtClean="0"/>
              <a:t>etapas presupuestarias </a:t>
            </a:r>
            <a:r>
              <a:rPr lang="es-ES" altLang="es-MX" dirty="0"/>
              <a:t>correspondientes.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82</a:t>
            </a:fld>
            <a:endParaRPr lang="es-MX" dirty="0"/>
          </a:p>
        </p:txBody>
      </p:sp>
    </p:spTree>
    <p:extLst>
      <p:ext uri="{BB962C8B-B14F-4D97-AF65-F5344CB8AC3E}">
        <p14:creationId xmlns:p14="http://schemas.microsoft.com/office/powerpoint/2010/main" val="94348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395536" y="1354819"/>
            <a:ext cx="799256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s-MX" sz="2400" b="1" dirty="0">
                <a:solidFill>
                  <a:srgbClr val="A50021"/>
                </a:solidFill>
              </a:rPr>
              <a:t>REGISTRO E INTEGRACIÓN PRESUPUESTARIA</a:t>
            </a:r>
          </a:p>
          <a:p>
            <a:pPr algn="ctr"/>
            <a:r>
              <a:rPr lang="es-ES" altLang="es-MX" sz="2000" b="1" dirty="0" smtClean="0"/>
              <a:t>Explicación </a:t>
            </a:r>
            <a:r>
              <a:rPr lang="es-ES" altLang="es-MX" sz="2000" b="1" dirty="0"/>
              <a:t>del postulado básico </a:t>
            </a:r>
            <a:r>
              <a:rPr lang="es-ES" altLang="es-MX" sz="2000" b="1" dirty="0" smtClean="0"/>
              <a:t>1/2</a:t>
            </a:r>
            <a:endParaRPr lang="es-ES" altLang="es-MX" sz="2000" b="1" dirty="0"/>
          </a:p>
          <a:p>
            <a:pPr algn="ctr"/>
            <a:endParaRPr lang="es-MX" altLang="es-MX" sz="2000" b="1" dirty="0"/>
          </a:p>
          <a:p>
            <a:pPr algn="just"/>
            <a:r>
              <a:rPr lang="es-ES" altLang="es-MX" sz="2000" dirty="0"/>
              <a:t>	a) El Sistema de Contabilidad Gubernamental (SCG) </a:t>
            </a:r>
            <a:r>
              <a:rPr lang="es-ES" altLang="es-MX" sz="2000" dirty="0" smtClean="0"/>
              <a:t>debe </a:t>
            </a:r>
            <a:r>
              <a:rPr lang="es-ES" altLang="es-MX" sz="2000" dirty="0"/>
              <a:t>	considerar cuentas de orden, para el registro del ingreso y </a:t>
            </a:r>
            <a:r>
              <a:rPr lang="es-ES" altLang="es-MX" sz="2000" dirty="0" smtClean="0"/>
              <a:t>el </a:t>
            </a:r>
            <a:r>
              <a:rPr lang="es-ES" altLang="es-MX" sz="2000" dirty="0"/>
              <a:t>	egreso, a fin de proporcionar información presupuestaria </a:t>
            </a:r>
            <a:r>
              <a:rPr lang="es-ES" altLang="es-MX" sz="2000" dirty="0" smtClean="0"/>
              <a:t>que </a:t>
            </a:r>
            <a:r>
              <a:rPr lang="es-ES" altLang="es-MX" sz="2000" dirty="0"/>
              <a:t>	permita evaluar los resultados obtenidos respecto de </a:t>
            </a:r>
            <a:r>
              <a:rPr lang="es-ES" altLang="es-MX" sz="2000" dirty="0" smtClean="0"/>
              <a:t>los </a:t>
            </a:r>
            <a:r>
              <a:rPr lang="es-ES" altLang="es-MX" sz="2000" dirty="0"/>
              <a:t>	presupuestos autorizados;</a:t>
            </a:r>
          </a:p>
          <a:p>
            <a:pPr algn="just"/>
            <a:r>
              <a:rPr lang="es-ES" altLang="es-MX" sz="2000" dirty="0"/>
              <a:t>	b) El SCG debe identificar la vinculación entre las cuentas de 	</a:t>
            </a:r>
            <a:r>
              <a:rPr lang="es-ES" altLang="es-MX" sz="2000" dirty="0" smtClean="0"/>
              <a:t>orden </a:t>
            </a:r>
            <a:r>
              <a:rPr lang="es-ES" altLang="es-MX" sz="2000" dirty="0"/>
              <a:t>	y las de balance o resultados;</a:t>
            </a:r>
          </a:p>
          <a:p>
            <a:pPr algn="just"/>
            <a:r>
              <a:rPr lang="es-ES" altLang="es-MX" sz="2000" dirty="0"/>
              <a:t>	(Definida en la LGCG como Matriz de Conversión)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83</a:t>
            </a:fld>
            <a:endParaRPr lang="es-MX" dirty="0"/>
          </a:p>
        </p:txBody>
      </p:sp>
    </p:spTree>
    <p:extLst>
      <p:ext uri="{BB962C8B-B14F-4D97-AF65-F5344CB8AC3E}">
        <p14:creationId xmlns:p14="http://schemas.microsoft.com/office/powerpoint/2010/main" val="204188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77800" y="1341438"/>
            <a:ext cx="864235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REGISTRO E INTEGRACIÓN PRESUPUESTARIA</a:t>
            </a:r>
          </a:p>
          <a:p>
            <a:pPr algn="ctr"/>
            <a:endParaRPr lang="es-ES" altLang="es-MX" sz="2400" b="1" dirty="0">
              <a:solidFill>
                <a:srgbClr val="A50021"/>
              </a:solidFill>
            </a:endParaRPr>
          </a:p>
          <a:p>
            <a:pPr algn="ctr"/>
            <a:r>
              <a:rPr lang="es-ES" altLang="es-MX" sz="2000" b="1" dirty="0"/>
              <a:t>Explicación del postulado básico </a:t>
            </a:r>
            <a:r>
              <a:rPr lang="es-ES" altLang="es-MX" sz="2000" b="1" dirty="0" smtClean="0"/>
              <a:t>2/2</a:t>
            </a:r>
            <a:endParaRPr lang="es-ES" altLang="es-MX" sz="2000" b="1" dirty="0"/>
          </a:p>
          <a:p>
            <a:pPr algn="just"/>
            <a:r>
              <a:rPr lang="es-MX" altLang="es-MX" dirty="0"/>
              <a:t>c) La contabilización de los presupuestos deben seguir la 	metodología y registros equilibrados o igualados, </a:t>
            </a:r>
            <a:r>
              <a:rPr lang="es-MX" altLang="es-MX" dirty="0" smtClean="0"/>
              <a:t>representando las </a:t>
            </a:r>
            <a:r>
              <a:rPr lang="es-MX" altLang="es-MX" dirty="0"/>
              <a:t>etapas presupuestarias de las transacciones a través de 	cuentas de orden del ingreso y del egreso; así como su efecto en </a:t>
            </a:r>
            <a:r>
              <a:rPr lang="es-MX" altLang="es-MX" dirty="0" smtClean="0"/>
              <a:t>la </a:t>
            </a:r>
            <a:r>
              <a:rPr lang="es-MX" altLang="es-MX" dirty="0"/>
              <a:t>posición financiera y en los resultados</a:t>
            </a:r>
            <a:r>
              <a:rPr lang="es-MX" altLang="es-MX" dirty="0" smtClean="0"/>
              <a:t>;</a:t>
            </a:r>
          </a:p>
          <a:p>
            <a:pPr algn="just"/>
            <a:endParaRPr lang="es-MX" altLang="es-MX" dirty="0"/>
          </a:p>
          <a:p>
            <a:pPr algn="just"/>
            <a:r>
              <a:rPr lang="es-MX" altLang="es-MX" dirty="0" smtClean="0"/>
              <a:t>d</a:t>
            </a:r>
            <a:r>
              <a:rPr lang="es-MX" altLang="es-MX" dirty="0"/>
              <a:t>) El SCG debe permitir identificar de forma individual y agregada 	el registro de las operaciones en las cuentas de orden, de balance 	y de resultados correspondientes; así como generar registros </a:t>
            </a:r>
            <a:r>
              <a:rPr lang="es-MX" altLang="es-MX" dirty="0" smtClean="0"/>
              <a:t>a diferentes </a:t>
            </a:r>
            <a:r>
              <a:rPr lang="es-MX" altLang="es-MX" dirty="0"/>
              <a:t>niveles de agrupación;</a:t>
            </a:r>
          </a:p>
          <a:p>
            <a:pPr algn="ctr"/>
            <a:endParaRPr lang="es-MX" altLang="es-MX" sz="2000" b="1" dirty="0"/>
          </a:p>
          <a:p>
            <a:pPr algn="ctr"/>
            <a:endParaRPr lang="es-ES" altLang="es-MX" sz="2000" b="1" dirty="0"/>
          </a:p>
          <a:p>
            <a:pPr algn="just"/>
            <a:r>
              <a:rPr lang="es-ES" altLang="es-MX" dirty="0"/>
              <a:t>	</a:t>
            </a:r>
            <a:endParaRPr lang="es-ES" altLang="es-MX" sz="20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84</a:t>
            </a:fld>
            <a:endParaRPr lang="es-MX" dirty="0"/>
          </a:p>
        </p:txBody>
      </p:sp>
    </p:spTree>
    <p:extLst>
      <p:ext uri="{BB962C8B-B14F-4D97-AF65-F5344CB8AC3E}">
        <p14:creationId xmlns:p14="http://schemas.microsoft.com/office/powerpoint/2010/main" val="22124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ChangeArrowheads="1"/>
          </p:cNvSpPr>
          <p:nvPr/>
        </p:nvSpPr>
        <p:spPr bwMode="auto">
          <a:xfrm>
            <a:off x="395288" y="1114425"/>
            <a:ext cx="8353425"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solidFill>
                  <a:srgbClr val="A50021"/>
                </a:solidFill>
              </a:rPr>
              <a:t>7.- CONSOLIDACIÓN DE LA </a:t>
            </a:r>
          </a:p>
          <a:p>
            <a:pPr algn="ctr">
              <a:spcBef>
                <a:spcPct val="50000"/>
              </a:spcBef>
            </a:pPr>
            <a:r>
              <a:rPr lang="es-ES" altLang="es-MX" sz="2400" b="1" dirty="0">
                <a:solidFill>
                  <a:srgbClr val="A50021"/>
                </a:solidFill>
              </a:rPr>
              <a:t>INFORMACIÓN FINANCIERA</a:t>
            </a:r>
          </a:p>
          <a:p>
            <a:pPr algn="just">
              <a:spcBef>
                <a:spcPct val="50000"/>
              </a:spcBef>
            </a:pPr>
            <a:r>
              <a:rPr lang="es-MX" altLang="es-MX" sz="2000" dirty="0"/>
              <a:t>Los estados financieros de los entes públicos deberán </a:t>
            </a:r>
            <a:r>
              <a:rPr lang="es-MX" altLang="es-MX" sz="2000" dirty="0" smtClean="0"/>
              <a:t>presentar </a:t>
            </a:r>
            <a:r>
              <a:rPr lang="es-MX" altLang="es-MX" sz="2000" dirty="0"/>
              <a:t>de manera consolidada la situación financiera</a:t>
            </a:r>
            <a:r>
              <a:rPr lang="es-MX" altLang="es-MX" sz="2000" dirty="0" smtClean="0"/>
              <a:t>, los </a:t>
            </a:r>
            <a:r>
              <a:rPr lang="es-MX" altLang="es-MX" sz="2000" dirty="0"/>
              <a:t>resultados de operación, el flujo de efectivo o </a:t>
            </a:r>
            <a:r>
              <a:rPr lang="es-MX" altLang="es-MX" sz="2000" dirty="0" smtClean="0"/>
              <a:t>los cambios </a:t>
            </a:r>
            <a:r>
              <a:rPr lang="es-MX" altLang="es-MX" sz="2000" dirty="0"/>
              <a:t>en la situación financiera y las variaciones a </a:t>
            </a:r>
            <a:r>
              <a:rPr lang="es-MX" altLang="es-MX" sz="2000" dirty="0" smtClean="0"/>
              <a:t>la Hacienda </a:t>
            </a:r>
            <a:r>
              <a:rPr lang="es-MX" altLang="es-MX" sz="2000" dirty="0"/>
              <a:t>Pública, como si se tratara de un solo </a:t>
            </a:r>
            <a:r>
              <a:rPr lang="es-MX" altLang="es-MX" sz="2000" dirty="0" smtClean="0"/>
              <a:t>ente público.</a:t>
            </a:r>
          </a:p>
          <a:p>
            <a:pPr algn="just">
              <a:spcBef>
                <a:spcPct val="50000"/>
              </a:spcBef>
            </a:pPr>
            <a:r>
              <a:rPr lang="es-MX" altLang="es-MX" sz="2000" b="1" dirty="0" smtClean="0"/>
              <a:t>Explicación </a:t>
            </a:r>
            <a:r>
              <a:rPr lang="es-MX" altLang="es-MX" sz="2000" b="1" dirty="0"/>
              <a:t>del postulado </a:t>
            </a:r>
            <a:r>
              <a:rPr lang="es-MX" altLang="es-MX" sz="2000" b="1" dirty="0" smtClean="0"/>
              <a:t>básico</a:t>
            </a:r>
          </a:p>
          <a:p>
            <a:pPr algn="just">
              <a:spcBef>
                <a:spcPct val="50000"/>
              </a:spcBef>
            </a:pPr>
            <a:r>
              <a:rPr lang="es-MX" altLang="es-MX" sz="2000" dirty="0" smtClean="0"/>
              <a:t>Eliminación </a:t>
            </a:r>
            <a:r>
              <a:rPr lang="es-MX" altLang="es-MX" sz="2000" dirty="0"/>
              <a:t>de aquellas operaciones que dupliquen su efecto.</a:t>
            </a:r>
          </a:p>
          <a:p>
            <a:pPr algn="just">
              <a:spcBef>
                <a:spcPct val="50000"/>
              </a:spcBef>
            </a:pPr>
            <a:r>
              <a:rPr lang="es-MX" altLang="es-MX" sz="2000" dirty="0" smtClean="0"/>
              <a:t>Corresponde </a:t>
            </a:r>
            <a:r>
              <a:rPr lang="es-MX" altLang="es-MX" sz="2000" dirty="0"/>
              <a:t>a la instancia normativa a nivel federal</a:t>
            </a:r>
            <a:r>
              <a:rPr lang="es-MX" altLang="es-MX" sz="2000" dirty="0" smtClean="0"/>
              <a:t>, </a:t>
            </a:r>
            <a:r>
              <a:rPr lang="es-MX" altLang="es-MX" sz="2000" dirty="0"/>
              <a:t>	entidades federativas o municipal, respectivamente, </a:t>
            </a:r>
            <a:r>
              <a:rPr lang="es-MX" altLang="es-MX" sz="2000" dirty="0" smtClean="0"/>
              <a:t>determinar la </a:t>
            </a:r>
            <a:r>
              <a:rPr lang="es-MX" altLang="es-MX" sz="2000" dirty="0"/>
              <a:t>consolidación de las cuentas, así como de la información </a:t>
            </a:r>
            <a:r>
              <a:rPr lang="es-MX" altLang="es-MX" sz="2000" dirty="0" smtClean="0"/>
              <a:t>de los </a:t>
            </a:r>
            <a:r>
              <a:rPr lang="es-MX" altLang="es-MX" sz="2000" dirty="0"/>
              <a:t>entes públicos y órganos sujetos a ésta, de acuerdo </a:t>
            </a:r>
            <a:r>
              <a:rPr lang="es-MX" altLang="es-MX" sz="2000" dirty="0" smtClean="0"/>
              <a:t>con los </a:t>
            </a:r>
            <a:r>
              <a:rPr lang="es-MX" altLang="es-MX" sz="2000" dirty="0"/>
              <a:t>lineamientos que dicte el CONAC.</a:t>
            </a:r>
          </a:p>
          <a:p>
            <a:pPr algn="just">
              <a:spcBef>
                <a:spcPct val="50000"/>
              </a:spcBef>
            </a:pPr>
            <a:endParaRPr lang="es-MX" altLang="es-MX" sz="2000" dirty="0"/>
          </a:p>
          <a:p>
            <a:pPr algn="just">
              <a:spcBef>
                <a:spcPct val="50000"/>
              </a:spcBef>
            </a:pPr>
            <a:endParaRPr lang="es-MX" altLang="es-MX" sz="2000" dirty="0" smtClean="0"/>
          </a:p>
          <a:p>
            <a:pPr algn="just">
              <a:spcBef>
                <a:spcPct val="50000"/>
              </a:spcBef>
            </a:pPr>
            <a:endParaRPr lang="es-MX" altLang="es-MX" sz="2000" dirty="0"/>
          </a:p>
          <a:p>
            <a:pPr algn="ctr">
              <a:spcBef>
                <a:spcPct val="50000"/>
              </a:spcBef>
            </a:pPr>
            <a:endParaRPr lang="es-ES" altLang="es-MX" sz="2400" b="1" dirty="0"/>
          </a:p>
          <a:p>
            <a:pPr algn="just">
              <a:spcBef>
                <a:spcPct val="50000"/>
              </a:spcBef>
            </a:pPr>
            <a:r>
              <a:rPr lang="es-ES" altLang="es-MX" sz="2000"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85</a:t>
            </a:fld>
            <a:endParaRPr lang="es-MX" dirty="0"/>
          </a:p>
        </p:txBody>
      </p:sp>
    </p:spTree>
    <p:extLst>
      <p:ext uri="{BB962C8B-B14F-4D97-AF65-F5344CB8AC3E}">
        <p14:creationId xmlns:p14="http://schemas.microsoft.com/office/powerpoint/2010/main" val="426448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611188" y="636588"/>
            <a:ext cx="81375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s-ES" altLang="es-MX" sz="2400" b="1" dirty="0">
              <a:solidFill>
                <a:srgbClr val="A50021"/>
              </a:solidFill>
            </a:endParaRPr>
          </a:p>
          <a:p>
            <a:pPr algn="ctr"/>
            <a:r>
              <a:rPr lang="es-ES" altLang="es-MX" sz="2400" b="1" dirty="0">
                <a:solidFill>
                  <a:srgbClr val="A50021"/>
                </a:solidFill>
              </a:rPr>
              <a:t>8.- DEVENGO CONTABLE</a:t>
            </a:r>
          </a:p>
          <a:p>
            <a:pPr algn="just"/>
            <a:endParaRPr lang="es-ES" altLang="es-MX" sz="2400" b="1" dirty="0">
              <a:solidFill>
                <a:srgbClr val="A50021"/>
              </a:solidFill>
            </a:endParaRPr>
          </a:p>
          <a:p>
            <a:pPr algn="just"/>
            <a:r>
              <a:rPr lang="es-ES" altLang="es-MX" dirty="0"/>
              <a:t>Los registros contables de los entes públicos se llevarán con </a:t>
            </a:r>
            <a:r>
              <a:rPr lang="es-ES" altLang="es-MX" dirty="0" smtClean="0"/>
              <a:t>base acumulativa</a:t>
            </a:r>
            <a:r>
              <a:rPr lang="es-ES" altLang="es-MX" dirty="0"/>
              <a:t>. El </a:t>
            </a:r>
            <a:r>
              <a:rPr lang="es-ES" altLang="es-MX" b="1" dirty="0"/>
              <a:t>ingreso devengado</a:t>
            </a:r>
            <a:r>
              <a:rPr lang="es-ES" altLang="es-MX" dirty="0"/>
              <a:t>, es el momento contable que </a:t>
            </a:r>
            <a:r>
              <a:rPr lang="es-ES" altLang="es-MX" dirty="0" smtClean="0"/>
              <a:t>se realiza </a:t>
            </a:r>
            <a:r>
              <a:rPr lang="es-ES" altLang="es-MX" b="1" dirty="0"/>
              <a:t>cuando existe jurídicamente el derecho de cobro </a:t>
            </a:r>
            <a:r>
              <a:rPr lang="es-ES" altLang="es-MX" dirty="0" smtClean="0"/>
              <a:t>de impuestos</a:t>
            </a:r>
            <a:r>
              <a:rPr lang="es-ES" altLang="es-MX" dirty="0"/>
              <a:t>, derechos, productos, aprovechamientos y otros ingresos </a:t>
            </a:r>
            <a:r>
              <a:rPr lang="es-ES" altLang="es-MX" dirty="0" smtClean="0"/>
              <a:t>por parte de los </a:t>
            </a:r>
            <a:r>
              <a:rPr lang="es-ES" altLang="es-MX" dirty="0"/>
              <a:t>entes públicos. El </a:t>
            </a:r>
            <a:r>
              <a:rPr lang="es-ES" altLang="es-MX" b="1" dirty="0"/>
              <a:t>gasto devengado</a:t>
            </a:r>
            <a:r>
              <a:rPr lang="es-ES" altLang="es-MX" dirty="0"/>
              <a:t>, es el momento contable </a:t>
            </a:r>
            <a:r>
              <a:rPr lang="es-ES" altLang="es-MX" dirty="0" smtClean="0"/>
              <a:t>que refleja </a:t>
            </a:r>
            <a:r>
              <a:rPr lang="es-ES" altLang="es-MX" dirty="0"/>
              <a:t>el </a:t>
            </a:r>
            <a:r>
              <a:rPr lang="es-ES" altLang="es-MX" b="1" dirty="0"/>
              <a:t>reconocimiento de una obligación de pago </a:t>
            </a:r>
            <a:r>
              <a:rPr lang="es-ES" altLang="es-MX" dirty="0"/>
              <a:t>a favor </a:t>
            </a:r>
            <a:r>
              <a:rPr lang="es-ES" altLang="es-MX" dirty="0" smtClean="0"/>
              <a:t>de terceros </a:t>
            </a:r>
            <a:r>
              <a:rPr lang="es-ES" altLang="es-MX" dirty="0"/>
              <a:t>por la recepción de conformidad de bienes, servicios y </a:t>
            </a:r>
            <a:r>
              <a:rPr lang="es-ES" altLang="es-MX" dirty="0" smtClean="0"/>
              <a:t>obra pública </a:t>
            </a:r>
            <a:r>
              <a:rPr lang="es-ES" altLang="es-MX" dirty="0"/>
              <a:t>contratados; así como de las obligaciones que derivan </a:t>
            </a:r>
            <a:r>
              <a:rPr lang="es-ES" altLang="es-MX" dirty="0" smtClean="0"/>
              <a:t>de tratados</a:t>
            </a:r>
            <a:r>
              <a:rPr lang="es-ES" altLang="es-MX" dirty="0"/>
              <a:t>, leyes, decretos, resoluciones y sentencias definitivas.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86</a:t>
            </a:fld>
            <a:endParaRPr lang="es-MX" dirty="0"/>
          </a:p>
        </p:txBody>
      </p:sp>
    </p:spTree>
    <p:extLst>
      <p:ext uri="{BB962C8B-B14F-4D97-AF65-F5344CB8AC3E}">
        <p14:creationId xmlns:p14="http://schemas.microsoft.com/office/powerpoint/2010/main" val="366505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1331913" y="1460500"/>
            <a:ext cx="70564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DEVENGO CONTABLE</a:t>
            </a:r>
          </a:p>
          <a:p>
            <a:pPr algn="ctr"/>
            <a:endParaRPr lang="es-ES" altLang="es-MX" sz="2400" b="1" dirty="0">
              <a:solidFill>
                <a:srgbClr val="A50021"/>
              </a:solidFill>
            </a:endParaRPr>
          </a:p>
          <a:p>
            <a:pPr algn="ctr"/>
            <a:r>
              <a:rPr lang="es-ES" altLang="es-MX" sz="2000" b="1" dirty="0"/>
              <a:t>Explicación del postulado </a:t>
            </a:r>
            <a:r>
              <a:rPr lang="es-ES" altLang="es-MX" sz="2000" b="1" dirty="0" smtClean="0"/>
              <a:t>básico</a:t>
            </a:r>
            <a:endParaRPr lang="es-ES" altLang="es-MX" sz="2000" b="1" dirty="0"/>
          </a:p>
          <a:p>
            <a:pPr algn="ctr"/>
            <a:endParaRPr lang="es-MX" altLang="es-MX" sz="2000" b="1" dirty="0"/>
          </a:p>
          <a:p>
            <a:pPr algn="just"/>
            <a:endParaRPr lang="es-ES" altLang="es-MX" sz="2000" b="1" dirty="0"/>
          </a:p>
          <a:p>
            <a:pPr algn="just"/>
            <a:r>
              <a:rPr lang="es-ES" altLang="es-MX" dirty="0"/>
              <a:t>a) Debe entenderse por realizado el ingreso derivado </a:t>
            </a:r>
            <a:r>
              <a:rPr lang="es-ES" altLang="es-MX" dirty="0" smtClean="0"/>
              <a:t>de contribuciones </a:t>
            </a:r>
            <a:r>
              <a:rPr lang="es-ES" altLang="es-MX" dirty="0"/>
              <a:t>y participaciones cuando exista jurídicamente </a:t>
            </a:r>
            <a:r>
              <a:rPr lang="es-ES" altLang="es-MX" dirty="0" smtClean="0"/>
              <a:t>el derecho </a:t>
            </a:r>
            <a:r>
              <a:rPr lang="es-ES" altLang="es-MX" dirty="0"/>
              <a:t>de cobro.</a:t>
            </a:r>
          </a:p>
          <a:p>
            <a:pPr algn="just"/>
            <a:endParaRPr lang="es-ES" altLang="es-MX" dirty="0"/>
          </a:p>
          <a:p>
            <a:pPr algn="just"/>
            <a:r>
              <a:rPr lang="es-ES" altLang="es-MX" dirty="0"/>
              <a:t>b) Los gastos se consideran devengados desde el momento </a:t>
            </a:r>
            <a:r>
              <a:rPr lang="es-ES" altLang="es-MX" dirty="0" smtClean="0"/>
              <a:t>que se </a:t>
            </a:r>
            <a:r>
              <a:rPr lang="es-ES" altLang="es-MX" dirty="0"/>
              <a:t>formalizan las transacciones, mediante la recepción de </a:t>
            </a:r>
            <a:r>
              <a:rPr lang="es-ES" altLang="es-MX" dirty="0" smtClean="0"/>
              <a:t>los servicios </a:t>
            </a:r>
            <a:r>
              <a:rPr lang="es-ES" altLang="es-MX" dirty="0"/>
              <a:t>o bienes a satisfacción, independientemente de </a:t>
            </a:r>
            <a:r>
              <a:rPr lang="es-ES" altLang="es-MX" dirty="0" smtClean="0"/>
              <a:t>la fecha </a:t>
            </a:r>
            <a:r>
              <a:rPr lang="es-ES" altLang="es-MX" dirty="0"/>
              <a:t>de pago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87</a:t>
            </a:fld>
            <a:endParaRPr lang="es-MX" dirty="0"/>
          </a:p>
        </p:txBody>
      </p:sp>
    </p:spTree>
    <p:extLst>
      <p:ext uri="{BB962C8B-B14F-4D97-AF65-F5344CB8AC3E}">
        <p14:creationId xmlns:p14="http://schemas.microsoft.com/office/powerpoint/2010/main" val="33870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827088" y="1773238"/>
            <a:ext cx="7993062"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9.- VALUACIÓN</a:t>
            </a:r>
          </a:p>
          <a:p>
            <a:pPr algn="just"/>
            <a:endParaRPr lang="es-ES" altLang="es-MX" sz="2400" dirty="0">
              <a:solidFill>
                <a:srgbClr val="A50021"/>
              </a:solidFill>
            </a:endParaRPr>
          </a:p>
          <a:p>
            <a:pPr algn="just"/>
            <a:r>
              <a:rPr lang="es-ES" altLang="es-MX" dirty="0"/>
              <a:t>Todos los eventos que afecten económicamente al ente </a:t>
            </a:r>
            <a:r>
              <a:rPr lang="es-ES" altLang="es-MX" dirty="0" smtClean="0"/>
              <a:t>público deben </a:t>
            </a:r>
            <a:r>
              <a:rPr lang="es-ES" altLang="es-MX" dirty="0"/>
              <a:t>ser cuantificados en términos monetarios y se registrarán </a:t>
            </a:r>
            <a:r>
              <a:rPr lang="es-ES" altLang="es-MX" dirty="0" smtClean="0"/>
              <a:t>al costo </a:t>
            </a:r>
            <a:r>
              <a:rPr lang="es-ES" altLang="es-MX" dirty="0"/>
              <a:t>histórico o al valor económico más objetivo, registrándose </a:t>
            </a:r>
            <a:r>
              <a:rPr lang="es-ES" altLang="es-MX" dirty="0" smtClean="0"/>
              <a:t>en moneda </a:t>
            </a:r>
            <a:r>
              <a:rPr lang="es-ES" altLang="es-MX" dirty="0"/>
              <a:t>nacional.</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88</a:t>
            </a:fld>
            <a:endParaRPr lang="es-MX" dirty="0"/>
          </a:p>
        </p:txBody>
      </p:sp>
    </p:spTree>
    <p:extLst>
      <p:ext uri="{BB962C8B-B14F-4D97-AF65-F5344CB8AC3E}">
        <p14:creationId xmlns:p14="http://schemas.microsoft.com/office/powerpoint/2010/main" val="83540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ChangeArrowheads="1"/>
          </p:cNvSpPr>
          <p:nvPr/>
        </p:nvSpPr>
        <p:spPr bwMode="auto">
          <a:xfrm>
            <a:off x="647985" y="1052736"/>
            <a:ext cx="79200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MX" sz="2400" b="1" dirty="0">
                <a:solidFill>
                  <a:srgbClr val="A50021"/>
                </a:solidFill>
              </a:rPr>
              <a:t>VALUACIÓN</a:t>
            </a:r>
          </a:p>
          <a:p>
            <a:pPr algn="ctr">
              <a:spcBef>
                <a:spcPct val="50000"/>
              </a:spcBef>
            </a:pPr>
            <a:r>
              <a:rPr lang="es-ES" altLang="es-MX" sz="2000" b="1" dirty="0">
                <a:solidFill>
                  <a:srgbClr val="000000"/>
                </a:solidFill>
              </a:rPr>
              <a:t>Explicación del Postulado Básico</a:t>
            </a:r>
          </a:p>
          <a:p>
            <a:pPr algn="just">
              <a:spcBef>
                <a:spcPct val="50000"/>
              </a:spcBef>
            </a:pPr>
            <a:r>
              <a:rPr lang="es-ES" altLang="es-MX" dirty="0"/>
              <a:t>a) El costo histórico de las operaciones corresponde al monto </a:t>
            </a:r>
            <a:r>
              <a:rPr lang="es-ES" altLang="es-MX" dirty="0" smtClean="0"/>
              <a:t>erogado para </a:t>
            </a:r>
            <a:r>
              <a:rPr lang="es-ES" altLang="es-MX" dirty="0"/>
              <a:t>su adquisición conforme a la documentación contable </a:t>
            </a:r>
            <a:r>
              <a:rPr lang="es-ES" altLang="es-MX" dirty="0" smtClean="0"/>
              <a:t>original justificativa </a:t>
            </a:r>
            <a:r>
              <a:rPr lang="es-ES" altLang="es-MX" dirty="0"/>
              <a:t>y </a:t>
            </a:r>
            <a:r>
              <a:rPr lang="es-ES" altLang="es-MX" dirty="0" smtClean="0"/>
              <a:t> comprobatoria</a:t>
            </a:r>
            <a:r>
              <a:rPr lang="es-ES" altLang="es-MX" dirty="0"/>
              <a:t>, o bien a su valor estimado o de avalúo </a:t>
            </a:r>
            <a:r>
              <a:rPr lang="es-ES" altLang="es-MX" dirty="0" smtClean="0"/>
              <a:t>en caso </a:t>
            </a:r>
            <a:r>
              <a:rPr lang="es-ES" altLang="es-MX" dirty="0"/>
              <a:t>de ser producto de una donación, expropiación, adjudicación </a:t>
            </a:r>
            <a:r>
              <a:rPr lang="es-ES" altLang="es-MX" dirty="0" smtClean="0"/>
              <a:t>o dación </a:t>
            </a:r>
            <a:r>
              <a:rPr lang="es-ES" altLang="es-MX" dirty="0"/>
              <a:t>en pago;</a:t>
            </a:r>
          </a:p>
          <a:p>
            <a:pPr algn="just">
              <a:spcBef>
                <a:spcPct val="50000"/>
              </a:spcBef>
            </a:pPr>
            <a:r>
              <a:rPr lang="es-ES" altLang="es-MX" b="1" dirty="0">
                <a:solidFill>
                  <a:srgbClr val="C10000"/>
                </a:solidFill>
              </a:rPr>
              <a:t>b) La información </a:t>
            </a:r>
            <a:r>
              <a:rPr lang="es-ES" altLang="es-MX" b="1" dirty="0">
                <a:solidFill>
                  <a:srgbClr val="006600"/>
                </a:solidFill>
              </a:rPr>
              <a:t>reflejada en los estados financieros</a:t>
            </a:r>
            <a:r>
              <a:rPr lang="es-ES" altLang="es-MX" b="1" dirty="0">
                <a:solidFill>
                  <a:srgbClr val="994807"/>
                </a:solidFill>
              </a:rPr>
              <a:t> </a:t>
            </a:r>
            <a:r>
              <a:rPr lang="es-ES" altLang="es-MX" b="1" dirty="0">
                <a:solidFill>
                  <a:srgbClr val="C10000"/>
                </a:solidFill>
              </a:rPr>
              <a:t>deberá </a:t>
            </a:r>
            <a:r>
              <a:rPr lang="es-ES" altLang="es-MX" b="1" dirty="0" smtClean="0">
                <a:solidFill>
                  <a:srgbClr val="C10000"/>
                </a:solidFill>
              </a:rPr>
              <a:t>ser revaluada </a:t>
            </a:r>
            <a:r>
              <a:rPr lang="es-ES" altLang="es-MX" b="1" dirty="0">
                <a:solidFill>
                  <a:srgbClr val="006600"/>
                </a:solidFill>
              </a:rPr>
              <a:t>aplicando los métodos y lineamientos que para </a:t>
            </a:r>
            <a:r>
              <a:rPr lang="es-ES" altLang="es-MX" b="1" dirty="0" smtClean="0">
                <a:solidFill>
                  <a:srgbClr val="006600"/>
                </a:solidFill>
              </a:rPr>
              <a:t>tal efecto </a:t>
            </a:r>
            <a:r>
              <a:rPr lang="es-ES" altLang="es-MX" b="1" dirty="0">
                <a:solidFill>
                  <a:srgbClr val="006600"/>
                </a:solidFill>
              </a:rPr>
              <a:t>emita el CONAC.</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89</a:t>
            </a:fld>
            <a:endParaRPr lang="es-MX" dirty="0"/>
          </a:p>
        </p:txBody>
      </p:sp>
    </p:spTree>
    <p:extLst>
      <p:ext uri="{BB962C8B-B14F-4D97-AF65-F5344CB8AC3E}">
        <p14:creationId xmlns:p14="http://schemas.microsoft.com/office/powerpoint/2010/main" val="60908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2" name="39 Título"/>
          <p:cNvSpPr txBox="1">
            <a:spLocks/>
          </p:cNvSpPr>
          <p:nvPr/>
        </p:nvSpPr>
        <p:spPr>
          <a:xfrm>
            <a:off x="214313" y="428625"/>
            <a:ext cx="864393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_tradnl" sz="2600" dirty="0" smtClean="0"/>
              <a:t>Esquema general de la Contabilidad Gubernamental</a:t>
            </a:r>
            <a:endParaRPr lang="es-MX" sz="2600" dirty="0"/>
          </a:p>
        </p:txBody>
      </p:sp>
      <p:sp>
        <p:nvSpPr>
          <p:cNvPr id="27" name="Rectangle 2"/>
          <p:cNvSpPr>
            <a:spLocks noChangeArrowheads="1"/>
          </p:cNvSpPr>
          <p:nvPr/>
        </p:nvSpPr>
        <p:spPr bwMode="auto">
          <a:xfrm>
            <a:off x="376238" y="1350948"/>
            <a:ext cx="2209800" cy="58737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SECTOR </a:t>
            </a:r>
          </a:p>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PRIVADO</a:t>
            </a:r>
            <a:endParaRPr lang="es-ES" sz="2200" dirty="0">
              <a:solidFill>
                <a:schemeClr val="bg2"/>
              </a:solidFill>
              <a:effectLst>
                <a:outerShdw blurRad="38100" dist="38100" dir="2700000" algn="tl">
                  <a:srgbClr val="000000">
                    <a:alpha val="43137"/>
                  </a:srgbClr>
                </a:outerShdw>
              </a:effectLst>
              <a:latin typeface="Arial Black" pitchFamily="34" charset="0"/>
            </a:endParaRPr>
          </a:p>
        </p:txBody>
      </p:sp>
      <p:sp>
        <p:nvSpPr>
          <p:cNvPr id="28" name="Rectangle 3"/>
          <p:cNvSpPr>
            <a:spLocks noChangeArrowheads="1"/>
          </p:cNvSpPr>
          <p:nvPr/>
        </p:nvSpPr>
        <p:spPr bwMode="auto">
          <a:xfrm>
            <a:off x="6554788" y="1357298"/>
            <a:ext cx="2209800" cy="58737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SECTOR</a:t>
            </a:r>
          </a:p>
          <a:p>
            <a:pPr algn="ctr" defTabSz="711200">
              <a:defRPr/>
            </a:pPr>
            <a:r>
              <a:rPr lang="es-MX" sz="2200" dirty="0">
                <a:solidFill>
                  <a:schemeClr val="bg2"/>
                </a:solidFill>
                <a:effectLst>
                  <a:outerShdw blurRad="38100" dist="38100" dir="2700000" algn="tl">
                    <a:srgbClr val="000000">
                      <a:alpha val="43137"/>
                    </a:srgbClr>
                  </a:outerShdw>
                </a:effectLst>
                <a:latin typeface="Arial Black" pitchFamily="34" charset="0"/>
              </a:rPr>
              <a:t>GOBIERNO</a:t>
            </a:r>
            <a:endParaRPr lang="es-ES" sz="2200" dirty="0">
              <a:solidFill>
                <a:schemeClr val="bg2"/>
              </a:solidFill>
              <a:effectLst>
                <a:outerShdw blurRad="38100" dist="38100" dir="2700000" algn="tl">
                  <a:srgbClr val="000000">
                    <a:alpha val="43137"/>
                  </a:srgbClr>
                </a:outerShdw>
              </a:effectLst>
              <a:latin typeface="Arial Black" pitchFamily="34" charset="0"/>
            </a:endParaRPr>
          </a:p>
        </p:txBody>
      </p:sp>
      <p:sp>
        <p:nvSpPr>
          <p:cNvPr id="29" name="Rectangle 5"/>
          <p:cNvSpPr>
            <a:spLocks noChangeArrowheads="1"/>
          </p:cNvSpPr>
          <p:nvPr/>
        </p:nvSpPr>
        <p:spPr bwMode="auto">
          <a:xfrm>
            <a:off x="223838" y="2970213"/>
            <a:ext cx="2543175" cy="117157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Normas de Información </a:t>
            </a:r>
            <a:br>
              <a:rPr lang="es-MX" sz="1300" dirty="0">
                <a:solidFill>
                  <a:schemeClr val="bg2"/>
                </a:solidFill>
                <a:effectLst>
                  <a:outerShdw blurRad="38100" dist="38100" dir="2700000" algn="tl">
                    <a:srgbClr val="000000">
                      <a:alpha val="43137"/>
                    </a:srgbClr>
                  </a:outerShdw>
                </a:effectLst>
                <a:latin typeface="Verdana" pitchFamily="34" charset="0"/>
              </a:rPr>
            </a:br>
            <a:r>
              <a:rPr lang="es-MX" sz="1300" dirty="0">
                <a:solidFill>
                  <a:schemeClr val="bg2"/>
                </a:solidFill>
                <a:effectLst>
                  <a:outerShdw blurRad="38100" dist="38100" dir="2700000" algn="tl">
                    <a:srgbClr val="000000">
                      <a:alpha val="43137"/>
                    </a:srgbClr>
                  </a:outerShdw>
                </a:effectLst>
                <a:latin typeface="Verdana" pitchFamily="34" charset="0"/>
              </a:rPr>
              <a:t>   Financiera</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Reglas particulares</a:t>
            </a:r>
          </a:p>
          <a:p>
            <a:pP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 Criterio prudencial</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30" name="Rectangle 6"/>
          <p:cNvSpPr>
            <a:spLocks noChangeArrowheads="1"/>
          </p:cNvSpPr>
          <p:nvPr/>
        </p:nvSpPr>
        <p:spPr bwMode="auto">
          <a:xfrm>
            <a:off x="6300192" y="2960688"/>
            <a:ext cx="2736303" cy="1171575"/>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dist" defTabSz="711200">
              <a:defRPr/>
            </a:pPr>
            <a:r>
              <a:rPr lang="es-MX" sz="1300" dirty="0" smtClean="0">
                <a:solidFill>
                  <a:schemeClr val="bg2"/>
                </a:solidFill>
                <a:effectLst>
                  <a:outerShdw blurRad="38100" dist="38100" dir="2700000" algn="tl">
                    <a:srgbClr val="000000">
                      <a:alpha val="43137"/>
                    </a:srgbClr>
                  </a:outerShdw>
                </a:effectLst>
                <a:latin typeface="Verdana" pitchFamily="34" charset="0"/>
              </a:rPr>
              <a:t>Ley General de Contabilidad</a:t>
            </a:r>
          </a:p>
          <a:p>
            <a:pPr algn="dist" defTabSz="711200">
              <a:defRPr/>
            </a:pPr>
            <a:r>
              <a:rPr lang="es-MX" sz="1300" dirty="0" smtClean="0">
                <a:solidFill>
                  <a:schemeClr val="bg2"/>
                </a:solidFill>
                <a:effectLst>
                  <a:outerShdw blurRad="38100" dist="38100" dir="2700000" algn="tl">
                    <a:srgbClr val="000000">
                      <a:alpha val="43137"/>
                    </a:srgbClr>
                  </a:outerShdw>
                </a:effectLst>
                <a:latin typeface="Verdana" pitchFamily="34" charset="0"/>
              </a:rPr>
              <a:t>Gubernamental y documentos</a:t>
            </a:r>
          </a:p>
          <a:p>
            <a:pPr algn="dist" defTabSz="711200">
              <a:defRPr/>
            </a:pPr>
            <a:r>
              <a:rPr lang="es-MX" sz="1300" dirty="0" smtClean="0">
                <a:solidFill>
                  <a:schemeClr val="bg2"/>
                </a:solidFill>
                <a:effectLst>
                  <a:outerShdw blurRad="38100" dist="38100" dir="2700000" algn="tl">
                    <a:srgbClr val="000000">
                      <a:alpha val="43137"/>
                    </a:srgbClr>
                  </a:outerShdw>
                </a:effectLst>
                <a:latin typeface="Verdana" pitchFamily="34" charset="0"/>
              </a:rPr>
              <a:t>emitidos por el CONAC.</a:t>
            </a:r>
          </a:p>
          <a:p>
            <a:pPr algn="dist" defTabSz="711200">
              <a:defRPr/>
            </a:pPr>
            <a:r>
              <a:rPr lang="es-MX" sz="1300" dirty="0" smtClean="0">
                <a:solidFill>
                  <a:schemeClr val="bg2"/>
                </a:solidFill>
                <a:effectLst>
                  <a:outerShdw blurRad="38100" dist="38100" dir="2700000" algn="tl">
                    <a:srgbClr val="000000">
                      <a:alpha val="43137"/>
                    </a:srgbClr>
                  </a:outerShdw>
                </a:effectLst>
                <a:latin typeface="Verdana" pitchFamily="34" charset="0"/>
              </a:rPr>
              <a:t>Y otras normas.</a:t>
            </a:r>
            <a:endParaRPr lang="es-MX" sz="1300" dirty="0">
              <a:solidFill>
                <a:schemeClr val="bg2"/>
              </a:solidFill>
              <a:effectLst>
                <a:outerShdw blurRad="38100" dist="38100" dir="2700000" algn="tl">
                  <a:srgbClr val="000000">
                    <a:alpha val="43137"/>
                  </a:srgbClr>
                </a:outerShdw>
              </a:effectLst>
              <a:latin typeface="Verdana" pitchFamily="34" charset="0"/>
            </a:endParaRPr>
          </a:p>
        </p:txBody>
      </p:sp>
      <p:sp>
        <p:nvSpPr>
          <p:cNvPr id="31" name="Oval 7"/>
          <p:cNvSpPr>
            <a:spLocks noChangeArrowheads="1"/>
          </p:cNvSpPr>
          <p:nvPr/>
        </p:nvSpPr>
        <p:spPr bwMode="auto">
          <a:xfrm>
            <a:off x="3244850" y="4084638"/>
            <a:ext cx="2719387" cy="1143000"/>
          </a:xfrm>
          <a:prstGeom prst="ellipse">
            <a:avLst/>
          </a:prstGeom>
          <a:solidFill>
            <a:schemeClr val="tx2">
              <a:lumMod val="50000"/>
            </a:schemeClr>
          </a:solidFill>
          <a:ln w="38100">
            <a:noFill/>
            <a:round/>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Utilizando</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las bases o criterios de</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Registro Contable</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32" name="Rectangle 8"/>
          <p:cNvSpPr>
            <a:spLocks noChangeArrowheads="1"/>
          </p:cNvSpPr>
          <p:nvPr/>
        </p:nvSpPr>
        <p:spPr bwMode="auto">
          <a:xfrm>
            <a:off x="3646017" y="5670551"/>
            <a:ext cx="1931342" cy="566761"/>
          </a:xfrm>
          <a:prstGeom prst="rect">
            <a:avLst/>
          </a:prstGeom>
          <a:solidFill>
            <a:schemeClr val="tx2">
              <a:lumMod val="50000"/>
            </a:schemeClr>
          </a:solidFill>
          <a:ln w="38100">
            <a:noFill/>
            <a:miter lim="800000"/>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marL="173038" indent="-173038" algn="ctr" defTabSz="711200">
              <a:defRPr/>
            </a:pPr>
            <a:r>
              <a:rPr lang="es-MX" sz="1300" dirty="0" smtClean="0">
                <a:solidFill>
                  <a:schemeClr val="bg2"/>
                </a:solidFill>
                <a:effectLst>
                  <a:outerShdw blurRad="38100" dist="38100" dir="2700000" algn="tl">
                    <a:srgbClr val="000000">
                      <a:alpha val="43137"/>
                    </a:srgbClr>
                  </a:outerShdw>
                </a:effectLst>
                <a:latin typeface="Verdana" pitchFamily="34" charset="0"/>
              </a:rPr>
              <a:t>* </a:t>
            </a:r>
            <a:r>
              <a:rPr lang="es-MX" sz="1300" dirty="0">
                <a:solidFill>
                  <a:schemeClr val="bg2"/>
                </a:solidFill>
                <a:effectLst>
                  <a:outerShdw blurRad="38100" dist="38100" dir="2700000" algn="tl">
                    <a:srgbClr val="000000">
                      <a:alpha val="43137"/>
                    </a:srgbClr>
                  </a:outerShdw>
                </a:effectLst>
                <a:latin typeface="Verdana" pitchFamily="34" charset="0"/>
              </a:rPr>
              <a:t>Devengado</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33" name="Line 9"/>
          <p:cNvSpPr>
            <a:spLocks noChangeShapeType="1"/>
          </p:cNvSpPr>
          <p:nvPr/>
        </p:nvSpPr>
        <p:spPr bwMode="auto">
          <a:xfrm>
            <a:off x="1497013" y="4217988"/>
            <a:ext cx="0" cy="45720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4" name="Line 10"/>
          <p:cNvSpPr>
            <a:spLocks noChangeShapeType="1"/>
          </p:cNvSpPr>
          <p:nvPr/>
        </p:nvSpPr>
        <p:spPr bwMode="auto">
          <a:xfrm flipH="1">
            <a:off x="6021388" y="4656138"/>
            <a:ext cx="1676400" cy="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5" name="Line 11"/>
          <p:cNvSpPr>
            <a:spLocks noChangeShapeType="1"/>
          </p:cNvSpPr>
          <p:nvPr/>
        </p:nvSpPr>
        <p:spPr bwMode="auto">
          <a:xfrm>
            <a:off x="4611688" y="5303838"/>
            <a:ext cx="0" cy="314325"/>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6" name="Line 12"/>
          <p:cNvSpPr>
            <a:spLocks noChangeShapeType="1"/>
          </p:cNvSpPr>
          <p:nvPr/>
        </p:nvSpPr>
        <p:spPr bwMode="auto">
          <a:xfrm rot="10800000" flipH="1">
            <a:off x="1484313" y="4662488"/>
            <a:ext cx="1676400" cy="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7" name="Line 13"/>
          <p:cNvSpPr>
            <a:spLocks noChangeShapeType="1"/>
          </p:cNvSpPr>
          <p:nvPr/>
        </p:nvSpPr>
        <p:spPr bwMode="auto">
          <a:xfrm>
            <a:off x="7685088" y="4214813"/>
            <a:ext cx="0" cy="45720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38" name="Oval 14"/>
          <p:cNvSpPr>
            <a:spLocks noChangeArrowheads="1"/>
          </p:cNvSpPr>
          <p:nvPr/>
        </p:nvSpPr>
        <p:spPr bwMode="auto">
          <a:xfrm>
            <a:off x="3213100" y="1890713"/>
            <a:ext cx="2719387" cy="1143000"/>
          </a:xfrm>
          <a:prstGeom prst="ellipse">
            <a:avLst/>
          </a:prstGeom>
          <a:solidFill>
            <a:schemeClr val="tx2">
              <a:lumMod val="50000"/>
            </a:schemeClr>
          </a:solidFill>
          <a:ln w="38100">
            <a:noFill/>
            <a:round/>
            <a:headEnd/>
            <a:tailEnd/>
          </a:ln>
          <a:effectLst>
            <a:glow rad="63500">
              <a:schemeClr val="accent4">
                <a:satMod val="175000"/>
                <a:alpha val="40000"/>
              </a:schemeClr>
            </a:glow>
          </a:effectLst>
          <a:scene3d>
            <a:camera prst="orthographicFront"/>
            <a:lightRig rig="threePt" dir="t"/>
          </a:scene3d>
          <a:sp3d>
            <a:bevelT w="165100" prst="coolSlant"/>
          </a:sp3d>
        </p:spPr>
        <p:txBody>
          <a:bodyPr wrap="none" lIns="71113" tIns="35556" rIns="71113" bIns="35556" anchor="ctr"/>
          <a:lstStyle/>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Acatando la </a:t>
            </a:r>
          </a:p>
          <a:p>
            <a:pPr algn="ctr" defTabSz="711200">
              <a:defRPr/>
            </a:pPr>
            <a:r>
              <a:rPr lang="es-MX" sz="1300" dirty="0">
                <a:solidFill>
                  <a:schemeClr val="bg2"/>
                </a:solidFill>
                <a:effectLst>
                  <a:outerShdw blurRad="38100" dist="38100" dir="2700000" algn="tl">
                    <a:srgbClr val="000000">
                      <a:alpha val="43137"/>
                    </a:srgbClr>
                  </a:outerShdw>
                </a:effectLst>
                <a:latin typeface="Verdana" pitchFamily="34" charset="0"/>
              </a:rPr>
              <a:t>normatividad técnica</a:t>
            </a:r>
            <a:endParaRPr lang="es-ES" sz="1300" dirty="0">
              <a:solidFill>
                <a:schemeClr val="bg2"/>
              </a:solidFill>
              <a:effectLst>
                <a:outerShdw blurRad="38100" dist="38100" dir="2700000" algn="tl">
                  <a:srgbClr val="000000">
                    <a:alpha val="43137"/>
                  </a:srgbClr>
                </a:outerShdw>
              </a:effectLst>
              <a:latin typeface="Verdana" pitchFamily="34" charset="0"/>
            </a:endParaRPr>
          </a:p>
        </p:txBody>
      </p:sp>
      <p:sp>
        <p:nvSpPr>
          <p:cNvPr id="39" name="Line 15"/>
          <p:cNvSpPr>
            <a:spLocks noChangeShapeType="1"/>
          </p:cNvSpPr>
          <p:nvPr/>
        </p:nvSpPr>
        <p:spPr bwMode="auto">
          <a:xfrm>
            <a:off x="1484313" y="2471738"/>
            <a:ext cx="0" cy="45720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40" name="Line 16"/>
          <p:cNvSpPr>
            <a:spLocks noChangeShapeType="1"/>
          </p:cNvSpPr>
          <p:nvPr/>
        </p:nvSpPr>
        <p:spPr bwMode="auto">
          <a:xfrm>
            <a:off x="7672388" y="2468563"/>
            <a:ext cx="0" cy="457200"/>
          </a:xfrm>
          <a:prstGeom prst="line">
            <a:avLst/>
          </a:prstGeom>
          <a:noFill/>
          <a:ln w="38100">
            <a:solidFill>
              <a:srgbClr val="666633"/>
            </a:solidFill>
            <a:round/>
            <a:headEnd/>
            <a:tailEnd type="triangle" w="med" len="me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41" name="Line 17"/>
          <p:cNvSpPr>
            <a:spLocks noChangeShapeType="1"/>
          </p:cNvSpPr>
          <p:nvPr/>
        </p:nvSpPr>
        <p:spPr bwMode="auto">
          <a:xfrm rot="10800000" flipH="1">
            <a:off x="1471613" y="2459038"/>
            <a:ext cx="1676400" cy="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6" name="Line 18"/>
          <p:cNvSpPr>
            <a:spLocks noChangeShapeType="1"/>
          </p:cNvSpPr>
          <p:nvPr/>
        </p:nvSpPr>
        <p:spPr bwMode="auto">
          <a:xfrm rot="10800000" flipH="1">
            <a:off x="6002338" y="2484438"/>
            <a:ext cx="1676400" cy="0"/>
          </a:xfrm>
          <a:prstGeom prst="line">
            <a:avLst/>
          </a:prstGeom>
          <a:noFill/>
          <a:ln w="38100">
            <a:solidFill>
              <a:srgbClr val="666633"/>
            </a:solidFill>
            <a:round/>
            <a:headEnd/>
            <a:tailEnd/>
          </a:ln>
          <a:effectLst/>
        </p:spPr>
        <p:txBody>
          <a:bodyPr/>
          <a:lstStyle/>
          <a:p>
            <a:pPr>
              <a:defRPr/>
            </a:pPr>
            <a:endParaRPr lang="es-MX" dirty="0">
              <a:solidFill>
                <a:schemeClr val="bg1"/>
              </a:solidFill>
              <a:effectLst>
                <a:outerShdw blurRad="38100" dist="38100" dir="2700000" algn="tl">
                  <a:srgbClr val="000000">
                    <a:alpha val="43137"/>
                  </a:srgbClr>
                </a:outerShdw>
              </a:effectLst>
              <a:latin typeface="Arial" charset="0"/>
            </a:endParaRPr>
          </a:p>
        </p:txBody>
      </p:sp>
      <p:sp>
        <p:nvSpPr>
          <p:cNvPr id="67" name="19 Marcador de número de diapositiva"/>
          <p:cNvSpPr>
            <a:spLocks noGrp="1"/>
          </p:cNvSpPr>
          <p:nvPr>
            <p:ph type="sldNum" sz="quarter" idx="12"/>
          </p:nvPr>
        </p:nvSpPr>
        <p:spPr>
          <a:xfrm>
            <a:off x="6553200" y="6248400"/>
            <a:ext cx="1905000" cy="457200"/>
          </a:xfrm>
        </p:spPr>
        <p:txBody>
          <a:bodyPr/>
          <a:lstStyle/>
          <a:p>
            <a:pPr>
              <a:defRPr/>
            </a:pPr>
            <a:fld id="{33607EB1-DF41-4FDB-B2C7-5A85ACBEE5DC}" type="slidenum">
              <a:rPr lang="es-ES" smtClean="0">
                <a:solidFill>
                  <a:schemeClr val="bg1"/>
                </a:solidFill>
              </a:rPr>
              <a:pPr>
                <a:defRPr/>
              </a:pPr>
              <a:t>9</a:t>
            </a:fld>
            <a:endParaRPr lang="es-ES" dirty="0">
              <a:solidFill>
                <a:schemeClr val="bg1"/>
              </a:solidFill>
            </a:endParaRPr>
          </a:p>
        </p:txBody>
      </p:sp>
    </p:spTree>
    <p:extLst>
      <p:ext uri="{BB962C8B-B14F-4D97-AF65-F5344CB8AC3E}">
        <p14:creationId xmlns:p14="http://schemas.microsoft.com/office/powerpoint/2010/main" val="3294930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323850" y="1628775"/>
            <a:ext cx="84963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10.- DUALIDAD ECONÓMICA</a:t>
            </a:r>
          </a:p>
          <a:p>
            <a:pPr algn="ctr"/>
            <a:endParaRPr lang="es-MX" altLang="es-MX" sz="2400" b="1" dirty="0">
              <a:solidFill>
                <a:srgbClr val="A50021"/>
              </a:solidFill>
            </a:endParaRPr>
          </a:p>
          <a:p>
            <a:pPr algn="ctr"/>
            <a:endParaRPr lang="es-ES" altLang="es-MX" sz="2000" b="1" dirty="0">
              <a:solidFill>
                <a:srgbClr val="A50021"/>
              </a:solidFill>
            </a:endParaRPr>
          </a:p>
          <a:p>
            <a:pPr algn="just"/>
            <a:r>
              <a:rPr lang="es-ES" altLang="es-MX" sz="2000" dirty="0"/>
              <a:t>El ente público debe reconocer en la contabilidad, la representación de las transacciones y algún otro evento que afecte su situación financiera, su composición por los recursos asignados para el logro de sus </a:t>
            </a:r>
            <a:r>
              <a:rPr lang="es-ES" altLang="es-MX" sz="2000" b="1" dirty="0"/>
              <a:t>fines y </a:t>
            </a:r>
            <a:r>
              <a:rPr lang="es-ES" altLang="es-MX" sz="2000" dirty="0"/>
              <a:t>por sus </a:t>
            </a:r>
            <a:r>
              <a:rPr lang="es-ES" altLang="es-MX" sz="2000" b="1" dirty="0"/>
              <a:t>fuentes</a:t>
            </a:r>
            <a:r>
              <a:rPr lang="es-ES" altLang="es-MX" sz="2000" dirty="0"/>
              <a:t>, conforme a los </a:t>
            </a:r>
            <a:r>
              <a:rPr lang="es-ES" altLang="es-MX" sz="2000" b="1" dirty="0"/>
              <a:t>derechos y obligaciones</a:t>
            </a:r>
            <a:r>
              <a:rPr lang="es-ES" altLang="es-MX" sz="2000" dirty="0"/>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90</a:t>
            </a:fld>
            <a:endParaRPr lang="es-MX" dirty="0"/>
          </a:p>
        </p:txBody>
      </p:sp>
    </p:spTree>
    <p:extLst>
      <p:ext uri="{BB962C8B-B14F-4D97-AF65-F5344CB8AC3E}">
        <p14:creationId xmlns:p14="http://schemas.microsoft.com/office/powerpoint/2010/main" val="343806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611188" y="1735138"/>
            <a:ext cx="8064500"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DUALIDAD ECONÓMICA</a:t>
            </a:r>
          </a:p>
          <a:p>
            <a:pPr algn="ctr"/>
            <a:endParaRPr lang="es-ES" altLang="es-MX" sz="2400" b="1" dirty="0">
              <a:solidFill>
                <a:srgbClr val="A50021"/>
              </a:solidFill>
            </a:endParaRPr>
          </a:p>
          <a:p>
            <a:pPr algn="just"/>
            <a:r>
              <a:rPr lang="es-ES" altLang="es-MX" b="1" dirty="0"/>
              <a:t>	Explicación del postulado básico</a:t>
            </a:r>
          </a:p>
          <a:p>
            <a:pPr algn="just"/>
            <a:endParaRPr lang="es-ES" altLang="es-MX" b="1" dirty="0"/>
          </a:p>
          <a:p>
            <a:pPr algn="just"/>
            <a:r>
              <a:rPr lang="es-ES" altLang="es-MX" dirty="0"/>
              <a:t>	a) Los </a:t>
            </a:r>
            <a:r>
              <a:rPr lang="es-ES" altLang="es-MX" b="1" dirty="0"/>
              <a:t>activos representan recursos </a:t>
            </a:r>
            <a:r>
              <a:rPr lang="es-ES" altLang="es-MX" dirty="0"/>
              <a:t>que fueron </a:t>
            </a:r>
            <a:r>
              <a:rPr lang="es-ES" altLang="es-MX" b="1" dirty="0"/>
              <a:t>asignados y</a:t>
            </a:r>
          </a:p>
          <a:p>
            <a:pPr algn="just"/>
            <a:r>
              <a:rPr lang="es-ES" altLang="es-MX" b="1" dirty="0"/>
              <a:t>	capitalizados </a:t>
            </a:r>
            <a:r>
              <a:rPr lang="es-ES" altLang="es-MX" dirty="0"/>
              <a:t>por el ente público, en tanto que los </a:t>
            </a:r>
            <a:r>
              <a:rPr lang="es-ES" altLang="es-MX" b="1" dirty="0"/>
              <a:t>pasivos y </a:t>
            </a:r>
            <a:r>
              <a:rPr lang="es-ES" altLang="es-MX" dirty="0"/>
              <a:t>el</a:t>
            </a:r>
          </a:p>
          <a:p>
            <a:pPr algn="just"/>
            <a:r>
              <a:rPr lang="es-ES" altLang="es-MX" b="1" dirty="0"/>
              <a:t>	patrimonio representan los financiamientos y los activos</a:t>
            </a:r>
          </a:p>
          <a:p>
            <a:pPr algn="just"/>
            <a:r>
              <a:rPr lang="es-ES" altLang="es-MX" b="1" dirty="0"/>
              <a:t>	netos, respectivamente;</a:t>
            </a:r>
          </a:p>
          <a:p>
            <a:pPr algn="just"/>
            <a:endParaRPr lang="es-ES" altLang="es-MX" b="1" dirty="0"/>
          </a:p>
          <a:p>
            <a:pPr algn="just"/>
            <a:r>
              <a:rPr lang="es-ES" altLang="es-MX" dirty="0"/>
              <a:t>	b) Las fuentes de los recursos están reconocidas dentro de los</a:t>
            </a:r>
          </a:p>
          <a:p>
            <a:pPr algn="just"/>
            <a:r>
              <a:rPr lang="es-ES" altLang="es-MX" dirty="0"/>
              <a:t>	conceptos de la Ley de Ingresos.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91</a:t>
            </a:fld>
            <a:endParaRPr lang="es-MX" dirty="0"/>
          </a:p>
        </p:txBody>
      </p:sp>
    </p:spTree>
    <p:extLst>
      <p:ext uri="{BB962C8B-B14F-4D97-AF65-F5344CB8AC3E}">
        <p14:creationId xmlns:p14="http://schemas.microsoft.com/office/powerpoint/2010/main" val="372836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p:txBody>
          <a:bodyPr/>
          <a:lstStyle/>
          <a:p>
            <a:fld id="{27927DC5-F84C-4761-8783-95556671B846}" type="slidenum">
              <a:rPr lang="es-ES" altLang="es-MX"/>
              <a:pPr/>
              <a:t>92</a:t>
            </a:fld>
            <a:endParaRPr lang="es-ES" altLang="es-MX"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b="43333"/>
          <a:stretch>
            <a:fillRect/>
          </a:stretch>
        </p:blipFill>
        <p:spPr bwMode="auto">
          <a:xfrm>
            <a:off x="250825" y="5805488"/>
            <a:ext cx="8640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684213" y="1484784"/>
            <a:ext cx="792003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11.- CONSISTENCIA</a:t>
            </a:r>
          </a:p>
          <a:p>
            <a:pPr algn="ctr"/>
            <a:endParaRPr lang="es-ES" altLang="es-MX" sz="2400" dirty="0">
              <a:solidFill>
                <a:srgbClr val="A50021"/>
              </a:solidFill>
            </a:endParaRPr>
          </a:p>
          <a:p>
            <a:pPr algn="just"/>
            <a:r>
              <a:rPr lang="es-ES" altLang="es-MX" dirty="0"/>
              <a:t>Ante la existencia de operaciones similares en un ente público, </a:t>
            </a:r>
            <a:r>
              <a:rPr lang="es-ES" altLang="es-MX" dirty="0" smtClean="0"/>
              <a:t>debe corresponder </a:t>
            </a:r>
            <a:r>
              <a:rPr lang="es-ES" altLang="es-MX" dirty="0"/>
              <a:t>un mismo tratamiento contable, el cual </a:t>
            </a:r>
            <a:r>
              <a:rPr lang="es-ES" altLang="es-MX" dirty="0" smtClean="0"/>
              <a:t>debe permanecer </a:t>
            </a:r>
            <a:r>
              <a:rPr lang="es-ES" altLang="es-MX" dirty="0"/>
              <a:t>a través del tiempo, en tanto no cambie la </a:t>
            </a:r>
            <a:r>
              <a:rPr lang="es-ES" altLang="es-MX" dirty="0" smtClean="0"/>
              <a:t>esencia económica </a:t>
            </a:r>
            <a:r>
              <a:rPr lang="es-ES" altLang="es-MX" dirty="0"/>
              <a:t>de las operaciones.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2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684213" y="1124744"/>
            <a:ext cx="813593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MX" sz="2400" b="1" dirty="0">
                <a:solidFill>
                  <a:srgbClr val="A50021"/>
                </a:solidFill>
              </a:rPr>
              <a:t>CONSISTENCIA</a:t>
            </a:r>
          </a:p>
          <a:p>
            <a:pPr algn="ctr"/>
            <a:endParaRPr lang="es-ES" altLang="es-MX" sz="2400" b="1" dirty="0">
              <a:solidFill>
                <a:srgbClr val="A50021"/>
              </a:solidFill>
            </a:endParaRPr>
          </a:p>
          <a:p>
            <a:pPr algn="ctr"/>
            <a:r>
              <a:rPr lang="es-ES" altLang="es-MX" sz="2000" b="1" dirty="0"/>
              <a:t>Explicación del postulado básico </a:t>
            </a:r>
          </a:p>
          <a:p>
            <a:pPr algn="ctr"/>
            <a:endParaRPr lang="es-ES" altLang="es-MX" sz="2000" b="1" dirty="0"/>
          </a:p>
          <a:p>
            <a:pPr algn="ctr"/>
            <a:endParaRPr lang="es-ES" altLang="es-MX" sz="2000" b="1" dirty="0"/>
          </a:p>
          <a:p>
            <a:pPr algn="just"/>
            <a:r>
              <a:rPr lang="es-ES" altLang="es-MX" dirty="0"/>
              <a:t>a) Las políticas, métodos de cuantificación, procedimientos contables </a:t>
            </a:r>
            <a:r>
              <a:rPr lang="es-ES" altLang="es-MX" dirty="0" smtClean="0"/>
              <a:t>y ordenamientos </a:t>
            </a:r>
            <a:r>
              <a:rPr lang="es-ES" altLang="es-MX" dirty="0"/>
              <a:t>normativos, deberán ser acordes para cumplir con </a:t>
            </a:r>
            <a:r>
              <a:rPr lang="es-ES" altLang="es-MX" dirty="0" smtClean="0"/>
              <a:t>lo dispuesto </a:t>
            </a:r>
            <a:r>
              <a:rPr lang="es-ES" altLang="es-MX" dirty="0"/>
              <a:t>en la Ley de Contabilidad, con la finalidad de reflejar de </a:t>
            </a:r>
            <a:r>
              <a:rPr lang="es-ES" altLang="es-MX" dirty="0" smtClean="0"/>
              <a:t>una mejor </a:t>
            </a:r>
            <a:r>
              <a:rPr lang="es-ES" altLang="es-MX" dirty="0"/>
              <a:t>forma, la sustancia económica de las operaciones realizadas por </a:t>
            </a:r>
            <a:r>
              <a:rPr lang="es-ES" altLang="es-MX" dirty="0" smtClean="0"/>
              <a:t>el ente </a:t>
            </a:r>
            <a:r>
              <a:rPr lang="es-ES" altLang="es-MX" dirty="0"/>
              <a:t>público, debiendo aplicarse de manera uniforme a lo largo </a:t>
            </a:r>
            <a:r>
              <a:rPr lang="es-ES" altLang="es-MX" dirty="0" smtClean="0"/>
              <a:t>del tiempo</a:t>
            </a:r>
            <a:r>
              <a:rPr lang="es-ES" altLang="es-MX" dirty="0"/>
              <a:t>;</a:t>
            </a:r>
          </a:p>
          <a:p>
            <a:pPr algn="just"/>
            <a:endParaRPr lang="es-ES" altLang="es-MX" dirty="0"/>
          </a:p>
          <a:p>
            <a:pPr algn="just"/>
            <a:r>
              <a:rPr lang="es-ES" altLang="es-MX" dirty="0"/>
              <a:t>b) Cuando por la emisión de una nueva norma, cambie el procedimiento </a:t>
            </a:r>
            <a:r>
              <a:rPr lang="es-ES" altLang="es-MX" dirty="0" smtClean="0"/>
              <a:t>de cuantificación</a:t>
            </a:r>
            <a:r>
              <a:rPr lang="es-ES" altLang="es-MX" dirty="0"/>
              <a:t>, las políticas contables, los procedimientos de registro y </a:t>
            </a:r>
            <a:r>
              <a:rPr lang="es-ES" altLang="es-MX" dirty="0" smtClean="0"/>
              <a:t>la presentación </a:t>
            </a:r>
            <a:r>
              <a:rPr lang="es-ES" altLang="es-MX" dirty="0"/>
              <a:t>de la información financiera que afecte la comparabilidad </a:t>
            </a:r>
            <a:r>
              <a:rPr lang="es-ES" altLang="es-MX" dirty="0" smtClean="0"/>
              <a:t>de la </a:t>
            </a:r>
            <a:r>
              <a:rPr lang="es-ES" altLang="es-MX" dirty="0"/>
              <a:t>información, se deberá revelar claramente en los estados financieros </a:t>
            </a:r>
            <a:r>
              <a:rPr lang="es-ES" altLang="es-MX" dirty="0" smtClean="0"/>
              <a:t>el motivo </a:t>
            </a:r>
            <a:r>
              <a:rPr lang="es-ES" altLang="es-MX" dirty="0"/>
              <a:t>justificación y efecto;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768E951C-FC20-4DE0-81B4-25DFF148F19B}" type="slidenum">
              <a:rPr lang="es-MX" smtClean="0"/>
              <a:t>93</a:t>
            </a:fld>
            <a:endParaRPr lang="es-MX" dirty="0"/>
          </a:p>
        </p:txBody>
      </p:sp>
    </p:spTree>
    <p:extLst>
      <p:ext uri="{BB962C8B-B14F-4D97-AF65-F5344CB8AC3E}">
        <p14:creationId xmlns:p14="http://schemas.microsoft.com/office/powerpoint/2010/main" val="179169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esta de frente o de perf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2 Rectángulo"/>
          <p:cNvSpPr/>
          <p:nvPr/>
        </p:nvSpPr>
        <p:spPr>
          <a:xfrm>
            <a:off x="421725" y="1484784"/>
            <a:ext cx="8280920" cy="4801314"/>
          </a:xfrm>
          <a:prstGeom prst="rect">
            <a:avLst/>
          </a:prstGeom>
        </p:spPr>
        <p:txBody>
          <a:bodyPr wrap="square">
            <a:spAutoFit/>
          </a:bodyPr>
          <a:lstStyle/>
          <a:p>
            <a:r>
              <a:rPr lang="es-MX" b="1" dirty="0"/>
              <a:t>De frente</a:t>
            </a:r>
            <a:r>
              <a:rPr lang="es-MX" dirty="0"/>
              <a:t/>
            </a:r>
            <a:br>
              <a:rPr lang="es-MX" dirty="0"/>
            </a:br>
            <a:r>
              <a:rPr lang="es-MX" dirty="0"/>
              <a:t/>
            </a:r>
            <a:br>
              <a:rPr lang="es-MX" dirty="0"/>
            </a:br>
            <a:r>
              <a:rPr lang="es-MX" dirty="0"/>
              <a:t>Si tu primera  impresión fue que el chico de la foto está de frente, seguramente es porque instintivamente lo primero en lo que te has fijado fueron sus ojos. Esto quiere decir que eres una persona muy frontal, que no tiene miedo de decir las  cosas que piensa o siente. </a:t>
            </a:r>
            <a:br>
              <a:rPr lang="es-MX" dirty="0"/>
            </a:br>
            <a:r>
              <a:rPr lang="es-MX" dirty="0"/>
              <a:t/>
            </a:r>
            <a:br>
              <a:rPr lang="es-MX" dirty="0"/>
            </a:br>
            <a:r>
              <a:rPr lang="es-MX" dirty="0"/>
              <a:t>No te cuesta relacionarte con las personas, eres alguien abierto y sociable. Además, te gusta tener el dominio  de  las situaciones, y marcar el ritmo de acuerdo a tu propio criterio. </a:t>
            </a:r>
            <a:br>
              <a:rPr lang="es-MX" dirty="0"/>
            </a:br>
            <a:r>
              <a:rPr lang="es-MX" dirty="0"/>
              <a:t/>
            </a:r>
            <a:br>
              <a:rPr lang="es-MX" dirty="0"/>
            </a:br>
            <a:r>
              <a:rPr lang="es-MX" dirty="0"/>
              <a:t>No eres desconfiado por naturaleza, pero sí precavido. Analizas rápido a las personas y tienes una gran intuición para elegir  con quiénes vincularte. Será muy difícil que te tomen desprevenido intentando manipularte. </a:t>
            </a:r>
            <a:br>
              <a:rPr lang="es-MX" dirty="0"/>
            </a:br>
            <a:r>
              <a:rPr lang="es-MX" dirty="0"/>
              <a:t/>
            </a:r>
            <a:br>
              <a:rPr lang="es-MX" dirty="0"/>
            </a:br>
            <a:r>
              <a:rPr lang="es-MX" dirty="0"/>
              <a:t>Eres muy seguro de ti mismo y por lo tanto, transmites esa seguridad a los demás. En general, las personas te respetan y te siguen. </a:t>
            </a:r>
          </a:p>
        </p:txBody>
      </p:sp>
      <p:sp>
        <p:nvSpPr>
          <p:cNvPr id="4" name="3 Marcador de número de diapositiva"/>
          <p:cNvSpPr>
            <a:spLocks noGrp="1"/>
          </p:cNvSpPr>
          <p:nvPr>
            <p:ph type="sldNum" sz="quarter" idx="12"/>
          </p:nvPr>
        </p:nvSpPr>
        <p:spPr/>
        <p:txBody>
          <a:bodyPr/>
          <a:lstStyle/>
          <a:p>
            <a:fld id="{768E951C-FC20-4DE0-81B4-25DFF148F19B}" type="slidenum">
              <a:rPr lang="es-MX" smtClean="0"/>
              <a:t>94</a:t>
            </a:fld>
            <a:endParaRPr lang="es-MX" dirty="0"/>
          </a:p>
        </p:txBody>
      </p:sp>
    </p:spTree>
    <p:extLst>
      <p:ext uri="{BB962C8B-B14F-4D97-AF65-F5344CB8AC3E}">
        <p14:creationId xmlns:p14="http://schemas.microsoft.com/office/powerpoint/2010/main" val="162946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67544" y="2564904"/>
            <a:ext cx="8280920" cy="1200329"/>
          </a:xfrm>
          <a:prstGeom prst="rect">
            <a:avLst/>
          </a:prstGeom>
        </p:spPr>
        <p:txBody>
          <a:bodyPr wrap="square">
            <a:spAutoFit/>
          </a:bodyPr>
          <a:lstStyle/>
          <a:p>
            <a:pPr algn="ctr"/>
            <a:r>
              <a:rPr lang="es-MX" sz="7200" b="1" dirty="0" smtClean="0"/>
              <a:t>EXAMEN</a:t>
            </a:r>
            <a:endParaRPr lang="es-MX" sz="72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95</a:t>
            </a:fld>
            <a:endParaRPr lang="es-MX" dirty="0"/>
          </a:p>
        </p:txBody>
      </p:sp>
    </p:spTree>
    <p:extLst>
      <p:ext uri="{BB962C8B-B14F-4D97-AF65-F5344CB8AC3E}">
        <p14:creationId xmlns:p14="http://schemas.microsoft.com/office/powerpoint/2010/main" val="390498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87225" y="1700808"/>
            <a:ext cx="8280920" cy="4524315"/>
          </a:xfrm>
          <a:prstGeom prst="rect">
            <a:avLst/>
          </a:prstGeom>
          <a:solidFill>
            <a:schemeClr val="accent1"/>
          </a:solidFill>
        </p:spPr>
        <p:txBody>
          <a:bodyPr wrap="square">
            <a:spAutoFit/>
          </a:bodyPr>
          <a:lstStyle/>
          <a:p>
            <a:pPr algn="just"/>
            <a:r>
              <a:rPr lang="es-MX" sz="3600" b="1" dirty="0" smtClean="0"/>
              <a:t>1.- La Ley General de Contabilidad Gubernamental fue publicada el 31 de diciembre de 2017 en la Gaceta Oficial del Estado</a:t>
            </a:r>
          </a:p>
          <a:p>
            <a:pPr algn="just"/>
            <a:endParaRPr lang="es-MX" sz="3600" b="1" dirty="0" smtClean="0"/>
          </a:p>
          <a:p>
            <a:pPr algn="just"/>
            <a:r>
              <a:rPr lang="es-MX" sz="3600" b="1" dirty="0" smtClean="0"/>
              <a:t>Falso</a:t>
            </a:r>
          </a:p>
          <a:p>
            <a:pPr algn="just"/>
            <a:endParaRPr lang="es-MX" sz="3600" b="1" dirty="0" smtClean="0"/>
          </a:p>
          <a:p>
            <a:pPr algn="just"/>
            <a:r>
              <a:rPr lang="es-MX" sz="3600" b="1" dirty="0" smtClean="0"/>
              <a:t>Verdadero</a:t>
            </a:r>
            <a:endParaRPr lang="es-MX" sz="36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96</a:t>
            </a:fld>
            <a:endParaRPr lang="es-MX" dirty="0"/>
          </a:p>
        </p:txBody>
      </p:sp>
    </p:spTree>
    <p:extLst>
      <p:ext uri="{BB962C8B-B14F-4D97-AF65-F5344CB8AC3E}">
        <p14:creationId xmlns:p14="http://schemas.microsoft.com/office/powerpoint/2010/main" val="372221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87225" y="1700808"/>
            <a:ext cx="8280920" cy="2862322"/>
          </a:xfrm>
          <a:prstGeom prst="rect">
            <a:avLst/>
          </a:prstGeom>
        </p:spPr>
        <p:txBody>
          <a:bodyPr wrap="square">
            <a:spAutoFit/>
          </a:bodyPr>
          <a:lstStyle/>
          <a:p>
            <a:pPr algn="just"/>
            <a:r>
              <a:rPr lang="es-MX" sz="3600" b="1" dirty="0" smtClean="0"/>
              <a:t>Falso</a:t>
            </a:r>
          </a:p>
          <a:p>
            <a:pPr algn="just"/>
            <a:endParaRPr lang="es-MX" sz="3600" b="1" dirty="0" smtClean="0"/>
          </a:p>
          <a:p>
            <a:pPr algn="just"/>
            <a:r>
              <a:rPr lang="es-MX" sz="3600" dirty="0" smtClean="0"/>
              <a:t>La Ley General de Contabilidad Gubernamental fue publicada el 31 de diciembre de 2008 en el DOF</a:t>
            </a:r>
            <a:endParaRPr lang="es-MX" sz="3600" dirty="0"/>
          </a:p>
        </p:txBody>
      </p:sp>
      <p:sp>
        <p:nvSpPr>
          <p:cNvPr id="2" name="1 Marcador de número de diapositiva"/>
          <p:cNvSpPr>
            <a:spLocks noGrp="1"/>
          </p:cNvSpPr>
          <p:nvPr>
            <p:ph type="sldNum" sz="quarter" idx="12"/>
          </p:nvPr>
        </p:nvSpPr>
        <p:spPr/>
        <p:txBody>
          <a:bodyPr/>
          <a:lstStyle/>
          <a:p>
            <a:fld id="{768E951C-FC20-4DE0-81B4-25DFF148F19B}" type="slidenum">
              <a:rPr lang="es-MX" smtClean="0"/>
              <a:t>97</a:t>
            </a:fld>
            <a:endParaRPr lang="es-MX" dirty="0"/>
          </a:p>
        </p:txBody>
      </p:sp>
    </p:spTree>
    <p:extLst>
      <p:ext uri="{BB962C8B-B14F-4D97-AF65-F5344CB8AC3E}">
        <p14:creationId xmlns:p14="http://schemas.microsoft.com/office/powerpoint/2010/main" val="107328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6038" y="908720"/>
            <a:ext cx="8143932" cy="5878532"/>
          </a:xfrm>
          <a:prstGeom prst="rect">
            <a:avLst/>
          </a:prstGeom>
          <a:solidFill>
            <a:schemeClr val="accent1"/>
          </a:solidFill>
        </p:spPr>
        <p:txBody>
          <a:bodyPr>
            <a:spAutoFit/>
            <a:scene3d>
              <a:camera prst="orthographicFront"/>
              <a:lightRig rig="threePt" dir="t"/>
            </a:scene3d>
            <a:sp3d extrusionH="57150">
              <a:bevelT w="38100" h="38100"/>
            </a:sp3d>
          </a:bodyPr>
          <a:lstStyle/>
          <a:p>
            <a:pPr algn="just">
              <a:defRPr/>
            </a:pPr>
            <a:r>
              <a:rPr lang="es-ES" sz="3200" b="1" dirty="0" smtClean="0">
                <a:ln>
                  <a:prstDash val="solid"/>
                </a:ln>
              </a:rPr>
              <a:t>2.- El principio</a:t>
            </a:r>
            <a:r>
              <a:rPr lang="es-MX" sz="3200" dirty="0" smtClean="0"/>
              <a:t> </a:t>
            </a:r>
            <a:r>
              <a:rPr lang="es-MX" sz="3200" dirty="0"/>
              <a:t>de lo </a:t>
            </a:r>
            <a:r>
              <a:rPr lang="es-MX" sz="3200" b="1" dirty="0" smtClean="0"/>
              <a:t>devengado</a:t>
            </a:r>
            <a:r>
              <a:rPr lang="es-MX" sz="3200" dirty="0"/>
              <a:t>,</a:t>
            </a:r>
            <a:r>
              <a:rPr lang="es-MX" sz="3200" dirty="0" smtClean="0"/>
              <a:t> </a:t>
            </a:r>
            <a:r>
              <a:rPr lang="es-MX" sz="3200" dirty="0"/>
              <a:t>establece que se deben reconocer las ganancias y las pérdidas en función del tiempo, </a:t>
            </a:r>
            <a:r>
              <a:rPr lang="es-MX" sz="3200" dirty="0" smtClean="0"/>
              <a:t>al haberlas </a:t>
            </a:r>
            <a:r>
              <a:rPr lang="es-MX" sz="3200" dirty="0"/>
              <a:t>cobrado o pagado</a:t>
            </a:r>
            <a:r>
              <a:rPr lang="es-MX" sz="3200" dirty="0" smtClean="0"/>
              <a:t>.</a:t>
            </a:r>
          </a:p>
          <a:p>
            <a:pPr algn="just"/>
            <a:endParaRPr lang="es-MX" sz="3200" dirty="0" smtClean="0"/>
          </a:p>
          <a:p>
            <a:pPr algn="just"/>
            <a:r>
              <a:rPr lang="es-MX" sz="3200" dirty="0" smtClean="0"/>
              <a:t>Registro contable del ingreso y el gasto en el momento de la fecha de su cobro o pago.</a:t>
            </a:r>
          </a:p>
          <a:p>
            <a:pPr algn="just"/>
            <a:endParaRPr lang="es-MX" sz="3200" dirty="0"/>
          </a:p>
          <a:p>
            <a:r>
              <a:rPr lang="es-MX" sz="3200" b="1" dirty="0" smtClean="0"/>
              <a:t>Falso</a:t>
            </a:r>
          </a:p>
          <a:p>
            <a:endParaRPr lang="es-MX" sz="3200" b="1" dirty="0" smtClean="0"/>
          </a:p>
          <a:p>
            <a:r>
              <a:rPr lang="es-MX" sz="3200" b="1" dirty="0" smtClean="0"/>
              <a:t>Verdadero</a:t>
            </a:r>
            <a:r>
              <a:rPr lang="es-AR" sz="2400" dirty="0"/>
              <a:t/>
            </a:r>
            <a:br>
              <a:rPr lang="es-AR" sz="2400" dirty="0"/>
            </a:br>
            <a:endParaRPr lang="es-ES" sz="24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98</a:t>
            </a:fld>
            <a:endParaRPr lang="es-MX" dirty="0"/>
          </a:p>
        </p:txBody>
      </p:sp>
    </p:spTree>
    <p:extLst>
      <p:ext uri="{BB962C8B-B14F-4D97-AF65-F5344CB8AC3E}">
        <p14:creationId xmlns:p14="http://schemas.microsoft.com/office/powerpoint/2010/main" val="109261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34"/>
            <a:ext cx="8280920" cy="7320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6038" y="1268760"/>
            <a:ext cx="8143932" cy="5016758"/>
          </a:xfrm>
          <a:prstGeom prst="rect">
            <a:avLst/>
          </a:prstGeom>
          <a:noFill/>
        </p:spPr>
        <p:txBody>
          <a:bodyPr>
            <a:spAutoFit/>
            <a:scene3d>
              <a:camera prst="orthographicFront"/>
              <a:lightRig rig="threePt" dir="t"/>
            </a:scene3d>
            <a:sp3d extrusionH="57150">
              <a:bevelT w="38100" h="38100"/>
            </a:sp3d>
          </a:bodyPr>
          <a:lstStyle/>
          <a:p>
            <a:pPr algn="just">
              <a:defRPr/>
            </a:pPr>
            <a:r>
              <a:rPr lang="es-ES" sz="3200" b="1" dirty="0" smtClean="0">
                <a:ln>
                  <a:prstDash val="solid"/>
                </a:ln>
                <a:effectLst>
                  <a:outerShdw blurRad="88000" dist="50800" dir="5040000" algn="tl">
                    <a:schemeClr val="accent4">
                      <a:tint val="80000"/>
                      <a:satMod val="250000"/>
                      <a:alpha val="45000"/>
                    </a:schemeClr>
                  </a:outerShdw>
                </a:effectLst>
              </a:rPr>
              <a:t>Falso</a:t>
            </a:r>
            <a:endParaRPr lang="es-ES" sz="3200" b="1" dirty="0">
              <a:ln>
                <a:prstDash val="solid"/>
              </a:ln>
              <a:effectLst>
                <a:outerShdw blurRad="88000" dist="50800" dir="5040000" algn="tl">
                  <a:schemeClr val="accent4">
                    <a:tint val="80000"/>
                    <a:satMod val="250000"/>
                    <a:alpha val="45000"/>
                  </a:schemeClr>
                </a:outerShdw>
              </a:effectLst>
            </a:endParaRPr>
          </a:p>
          <a:p>
            <a:pPr algn="just"/>
            <a:r>
              <a:rPr lang="es-MX" sz="3200" dirty="0"/>
              <a:t>El principio de lo </a:t>
            </a:r>
            <a:r>
              <a:rPr lang="es-MX" sz="3200" b="1" dirty="0" smtClean="0"/>
              <a:t>devengado</a:t>
            </a:r>
            <a:r>
              <a:rPr lang="es-MX" sz="3200" dirty="0"/>
              <a:t>,</a:t>
            </a:r>
            <a:r>
              <a:rPr lang="es-MX" sz="3200" dirty="0" smtClean="0"/>
              <a:t> </a:t>
            </a:r>
            <a:r>
              <a:rPr lang="es-MX" sz="3200" dirty="0"/>
              <a:t>establece que se deben reconocer las ganancias y las pérdidas en función del tiempo, con independencia de haberlas cobrado o pagado</a:t>
            </a:r>
            <a:r>
              <a:rPr lang="es-MX" sz="3200" dirty="0" smtClean="0"/>
              <a:t>.</a:t>
            </a:r>
          </a:p>
          <a:p>
            <a:pPr algn="just"/>
            <a:endParaRPr lang="es-MX" sz="3200" dirty="0" smtClean="0"/>
          </a:p>
          <a:p>
            <a:pPr algn="just"/>
            <a:r>
              <a:rPr lang="es-MX" sz="3200" dirty="0" smtClean="0"/>
              <a:t>Registro contable del ingreso y el gasto en el momento en que sucedan, sin importar la fecha de su cobro o pago.</a:t>
            </a:r>
            <a:r>
              <a:rPr lang="es-AR" sz="3200" dirty="0"/>
              <a:t/>
            </a:r>
            <a:br>
              <a:rPr lang="es-AR" sz="3200" dirty="0"/>
            </a:br>
            <a:endParaRPr lang="es-ES" sz="3200" b="1" dirty="0">
              <a:ln>
                <a:prstDash val="solid"/>
              </a:ln>
              <a:effectLst>
                <a:outerShdw blurRad="88000" dist="50800" dir="5040000" algn="tl">
                  <a:schemeClr val="accent4">
                    <a:tint val="80000"/>
                    <a:satMod val="250000"/>
                    <a:alpha val="45000"/>
                  </a:schemeClr>
                </a:outerShdw>
              </a:effectLst>
            </a:endParaRPr>
          </a:p>
        </p:txBody>
      </p:sp>
      <p:sp>
        <p:nvSpPr>
          <p:cNvPr id="2" name="1 Marcador de número de diapositiva"/>
          <p:cNvSpPr>
            <a:spLocks noGrp="1"/>
          </p:cNvSpPr>
          <p:nvPr>
            <p:ph type="sldNum" sz="quarter" idx="12"/>
          </p:nvPr>
        </p:nvSpPr>
        <p:spPr/>
        <p:txBody>
          <a:bodyPr/>
          <a:lstStyle/>
          <a:p>
            <a:fld id="{768E951C-FC20-4DE0-81B4-25DFF148F19B}" type="slidenum">
              <a:rPr lang="es-MX" smtClean="0"/>
              <a:t>99</a:t>
            </a:fld>
            <a:endParaRPr lang="es-MX" dirty="0"/>
          </a:p>
        </p:txBody>
      </p:sp>
    </p:spTree>
    <p:extLst>
      <p:ext uri="{BB962C8B-B14F-4D97-AF65-F5344CB8AC3E}">
        <p14:creationId xmlns:p14="http://schemas.microsoft.com/office/powerpoint/2010/main" val="350131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11474</Words>
  <Application>Microsoft Office PowerPoint</Application>
  <PresentationFormat>Presentación en pantalla (4:3)</PresentationFormat>
  <Paragraphs>2282</Paragraphs>
  <Slides>190</Slides>
  <Notes>0</Notes>
  <HiddenSlides>0</HiddenSlides>
  <MMClips>0</MMClips>
  <ScaleCrop>false</ScaleCrop>
  <HeadingPairs>
    <vt:vector size="4" baseType="variant">
      <vt:variant>
        <vt:lpstr>Tema</vt:lpstr>
      </vt:variant>
      <vt:variant>
        <vt:i4>1</vt:i4>
      </vt:variant>
      <vt:variant>
        <vt:lpstr>Títulos de diapositiva</vt:lpstr>
      </vt:variant>
      <vt:variant>
        <vt:i4>190</vt:i4>
      </vt:variant>
    </vt:vector>
  </HeadingPairs>
  <TitlesOfParts>
    <vt:vector size="191" baseType="lpstr">
      <vt:lpstr>Tema de Office</vt:lpstr>
      <vt:lpstr>Contabilidad Gubernamental: Aspectos Básicos</vt:lpstr>
      <vt:lpstr>Presentación de PowerPoint</vt:lpstr>
      <vt:lpstr>Programa del curso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General de Contabilidad Gubernamental</vt:lpstr>
      <vt:lpstr>Presentación de PowerPoint</vt:lpstr>
      <vt:lpstr>Clasificador por Rubros de Ingresos</vt:lpstr>
      <vt:lpstr>Clasificador por Rubros de Ingresos</vt:lpstr>
      <vt:lpstr>Clasificador por Rubros de Ingresos</vt:lpstr>
      <vt:lpstr>Clasificador por Rubros de Ingresos</vt:lpstr>
      <vt:lpstr>Clasificador por Rubros de Ingresos</vt:lpstr>
      <vt:lpstr>Clasificador por objeto del gasto</vt:lpstr>
      <vt:lpstr>Clasificador por objeto del gasto</vt:lpstr>
      <vt:lpstr>Clasificador por objeto del gasto</vt:lpstr>
      <vt:lpstr>Clasificador por objeto del gasto</vt:lpstr>
      <vt:lpstr>Clasificador por objeto del gasto</vt:lpstr>
      <vt:lpstr>Clasificador por Tipo de Gasto</vt:lpstr>
      <vt:lpstr>Clasificación Funcional del Gasto </vt:lpstr>
      <vt:lpstr>Clasificación Funcional del Gasto </vt:lpstr>
      <vt:lpstr>Clasificación programática</vt:lpstr>
      <vt:lpstr>Clasificación programática</vt:lpstr>
      <vt:lpstr>Clasificación Administrativa</vt:lpstr>
      <vt:lpstr>Clasificación Administrativa</vt:lpstr>
      <vt:lpstr>Clasificación Administrativa</vt:lpstr>
      <vt:lpstr>Clasificación por fuente de financiamiento</vt:lpstr>
      <vt:lpstr>Clasificación por fuente de financiamiento</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Alberto Aguilar Aguilar</dc:creator>
  <cp:lastModifiedBy>Mario Alberto Aguilar Aguilar</cp:lastModifiedBy>
  <cp:revision>140</cp:revision>
  <dcterms:created xsi:type="dcterms:W3CDTF">2019-05-02T17:38:31Z</dcterms:created>
  <dcterms:modified xsi:type="dcterms:W3CDTF">2019-05-31T17:38:59Z</dcterms:modified>
</cp:coreProperties>
</file>